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2" r:id="rId2"/>
    <p:sldId id="293" r:id="rId3"/>
    <p:sldId id="294" r:id="rId4"/>
    <p:sldId id="273" r:id="rId5"/>
    <p:sldId id="264" r:id="rId6"/>
    <p:sldId id="263" r:id="rId7"/>
    <p:sldId id="282" r:id="rId8"/>
    <p:sldId id="281" r:id="rId9"/>
    <p:sldId id="298" r:id="rId10"/>
    <p:sldId id="300" r:id="rId11"/>
    <p:sldId id="280" r:id="rId12"/>
    <p:sldId id="299" r:id="rId13"/>
    <p:sldId id="271" r:id="rId14"/>
    <p:sldId id="283" r:id="rId15"/>
    <p:sldId id="284" r:id="rId16"/>
    <p:sldId id="258" r:id="rId17"/>
    <p:sldId id="267" r:id="rId18"/>
    <p:sldId id="268" r:id="rId19"/>
    <p:sldId id="277" r:id="rId20"/>
    <p:sldId id="279" r:id="rId2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7" autoAdjust="0"/>
    <p:restoredTop sz="94660"/>
  </p:normalViewPr>
  <p:slideViewPr>
    <p:cSldViewPr snapToGrid="0">
      <p:cViewPr varScale="1">
        <p:scale>
          <a:sx n="86" d="100"/>
          <a:sy n="86" d="100"/>
        </p:scale>
        <p:origin x="422" y="53"/>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38A8E1-BF70-49E1-8890-AA6C7D8A3AAE}"/>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63F80A2D-38C9-4AC9-9C48-BA486AEA26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E912B9E3-448C-456F-92A9-9BBC54BD551B}"/>
              </a:ext>
            </a:extLst>
          </p:cNvPr>
          <p:cNvSpPr>
            <a:spLocks noGrp="1"/>
          </p:cNvSpPr>
          <p:nvPr>
            <p:ph type="dt" sz="half" idx="10"/>
          </p:nvPr>
        </p:nvSpPr>
        <p:spPr/>
        <p:txBody>
          <a:bodyPr/>
          <a:lstStyle/>
          <a:p>
            <a:fld id="{4042B798-8DB5-490B-AB0F-C4B7DFF6201A}" type="datetimeFigureOut">
              <a:rPr lang="it-IT" smtClean="0"/>
              <a:pPr/>
              <a:t>28/10/2020</a:t>
            </a:fld>
            <a:endParaRPr lang="it-IT"/>
          </a:p>
        </p:txBody>
      </p:sp>
      <p:sp>
        <p:nvSpPr>
          <p:cNvPr id="5" name="Segnaposto piè di pagina 4">
            <a:extLst>
              <a:ext uri="{FF2B5EF4-FFF2-40B4-BE49-F238E27FC236}">
                <a16:creationId xmlns:a16="http://schemas.microsoft.com/office/drawing/2014/main" id="{0E8BC2FF-3747-4914-BDCF-0E29F6A64D7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3981D2A-8967-44D6-8242-9F1A0859F208}"/>
              </a:ext>
            </a:extLst>
          </p:cNvPr>
          <p:cNvSpPr>
            <a:spLocks noGrp="1"/>
          </p:cNvSpPr>
          <p:nvPr>
            <p:ph type="sldNum" sz="quarter" idx="12"/>
          </p:nvPr>
        </p:nvSpPr>
        <p:spPr/>
        <p:txBody>
          <a:bodyPr/>
          <a:lstStyle/>
          <a:p>
            <a:fld id="{BE890852-28F2-4423-A60B-3F93D7771643}" type="slidenum">
              <a:rPr lang="it-IT" smtClean="0"/>
              <a:pPr/>
              <a:t>‹N›</a:t>
            </a:fld>
            <a:endParaRPr lang="it-IT"/>
          </a:p>
        </p:txBody>
      </p:sp>
    </p:spTree>
    <p:extLst>
      <p:ext uri="{BB962C8B-B14F-4D97-AF65-F5344CB8AC3E}">
        <p14:creationId xmlns:p14="http://schemas.microsoft.com/office/powerpoint/2010/main" val="3209113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AC6E85F-17B0-4007-B5B2-E820747CAD29}"/>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3CD50B8-F5B7-4CA6-9DC0-24288DFE3C3B}"/>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1BDC01F-45F5-4D54-AD23-87045529C895}"/>
              </a:ext>
            </a:extLst>
          </p:cNvPr>
          <p:cNvSpPr>
            <a:spLocks noGrp="1"/>
          </p:cNvSpPr>
          <p:nvPr>
            <p:ph type="dt" sz="half" idx="10"/>
          </p:nvPr>
        </p:nvSpPr>
        <p:spPr/>
        <p:txBody>
          <a:bodyPr/>
          <a:lstStyle/>
          <a:p>
            <a:fld id="{4042B798-8DB5-490B-AB0F-C4B7DFF6201A}" type="datetimeFigureOut">
              <a:rPr lang="it-IT" smtClean="0"/>
              <a:pPr/>
              <a:t>28/10/2020</a:t>
            </a:fld>
            <a:endParaRPr lang="it-IT"/>
          </a:p>
        </p:txBody>
      </p:sp>
      <p:sp>
        <p:nvSpPr>
          <p:cNvPr id="5" name="Segnaposto piè di pagina 4">
            <a:extLst>
              <a:ext uri="{FF2B5EF4-FFF2-40B4-BE49-F238E27FC236}">
                <a16:creationId xmlns:a16="http://schemas.microsoft.com/office/drawing/2014/main" id="{5DB58C18-F580-416C-A457-4B7B916754D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88FEF9B-2466-4F00-B6EA-D3CE457C7963}"/>
              </a:ext>
            </a:extLst>
          </p:cNvPr>
          <p:cNvSpPr>
            <a:spLocks noGrp="1"/>
          </p:cNvSpPr>
          <p:nvPr>
            <p:ph type="sldNum" sz="quarter" idx="12"/>
          </p:nvPr>
        </p:nvSpPr>
        <p:spPr/>
        <p:txBody>
          <a:bodyPr/>
          <a:lstStyle/>
          <a:p>
            <a:fld id="{BE890852-28F2-4423-A60B-3F93D7771643}" type="slidenum">
              <a:rPr lang="it-IT" smtClean="0"/>
              <a:pPr/>
              <a:t>‹N›</a:t>
            </a:fld>
            <a:endParaRPr lang="it-IT"/>
          </a:p>
        </p:txBody>
      </p:sp>
    </p:spTree>
    <p:extLst>
      <p:ext uri="{BB962C8B-B14F-4D97-AF65-F5344CB8AC3E}">
        <p14:creationId xmlns:p14="http://schemas.microsoft.com/office/powerpoint/2010/main" val="1318238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D6CF0FC6-1DB4-4065-932C-8C69EA6AF8F1}"/>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3F0E97FF-F962-4A7A-B04F-CCBFF9BE0740}"/>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D2233CC-F55B-434F-A069-24BAC2793354}"/>
              </a:ext>
            </a:extLst>
          </p:cNvPr>
          <p:cNvSpPr>
            <a:spLocks noGrp="1"/>
          </p:cNvSpPr>
          <p:nvPr>
            <p:ph type="dt" sz="half" idx="10"/>
          </p:nvPr>
        </p:nvSpPr>
        <p:spPr/>
        <p:txBody>
          <a:bodyPr/>
          <a:lstStyle/>
          <a:p>
            <a:fld id="{4042B798-8DB5-490B-AB0F-C4B7DFF6201A}" type="datetimeFigureOut">
              <a:rPr lang="it-IT" smtClean="0"/>
              <a:pPr/>
              <a:t>28/10/2020</a:t>
            </a:fld>
            <a:endParaRPr lang="it-IT"/>
          </a:p>
        </p:txBody>
      </p:sp>
      <p:sp>
        <p:nvSpPr>
          <p:cNvPr id="5" name="Segnaposto piè di pagina 4">
            <a:extLst>
              <a:ext uri="{FF2B5EF4-FFF2-40B4-BE49-F238E27FC236}">
                <a16:creationId xmlns:a16="http://schemas.microsoft.com/office/drawing/2014/main" id="{EFAA7B60-E354-4D7D-A223-0D804F9C2CD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0A507F9-3D16-40D8-88B0-7435E57B8846}"/>
              </a:ext>
            </a:extLst>
          </p:cNvPr>
          <p:cNvSpPr>
            <a:spLocks noGrp="1"/>
          </p:cNvSpPr>
          <p:nvPr>
            <p:ph type="sldNum" sz="quarter" idx="12"/>
          </p:nvPr>
        </p:nvSpPr>
        <p:spPr/>
        <p:txBody>
          <a:bodyPr/>
          <a:lstStyle/>
          <a:p>
            <a:fld id="{BE890852-28F2-4423-A60B-3F93D7771643}" type="slidenum">
              <a:rPr lang="it-IT" smtClean="0"/>
              <a:pPr/>
              <a:t>‹N›</a:t>
            </a:fld>
            <a:endParaRPr lang="it-IT"/>
          </a:p>
        </p:txBody>
      </p:sp>
    </p:spTree>
    <p:extLst>
      <p:ext uri="{BB962C8B-B14F-4D97-AF65-F5344CB8AC3E}">
        <p14:creationId xmlns:p14="http://schemas.microsoft.com/office/powerpoint/2010/main" val="229858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D8A6BF-A6AF-40EC-A219-152529AAD52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B4B5D59-FEC6-4A07-85C7-E1C5A512C35C}"/>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C04ECA8-B0C1-4F01-9DA7-A77EC0CD5CB7}"/>
              </a:ext>
            </a:extLst>
          </p:cNvPr>
          <p:cNvSpPr>
            <a:spLocks noGrp="1"/>
          </p:cNvSpPr>
          <p:nvPr>
            <p:ph type="dt" sz="half" idx="10"/>
          </p:nvPr>
        </p:nvSpPr>
        <p:spPr/>
        <p:txBody>
          <a:bodyPr/>
          <a:lstStyle/>
          <a:p>
            <a:fld id="{4042B798-8DB5-490B-AB0F-C4B7DFF6201A}" type="datetimeFigureOut">
              <a:rPr lang="it-IT" smtClean="0"/>
              <a:pPr/>
              <a:t>28/10/2020</a:t>
            </a:fld>
            <a:endParaRPr lang="it-IT"/>
          </a:p>
        </p:txBody>
      </p:sp>
      <p:sp>
        <p:nvSpPr>
          <p:cNvPr id="5" name="Segnaposto piè di pagina 4">
            <a:extLst>
              <a:ext uri="{FF2B5EF4-FFF2-40B4-BE49-F238E27FC236}">
                <a16:creationId xmlns:a16="http://schemas.microsoft.com/office/drawing/2014/main" id="{5617995D-93A5-4FBF-A7C8-7D1C0B550CC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82E3B33-46D2-4F1C-9A65-86C00914E8CB}"/>
              </a:ext>
            </a:extLst>
          </p:cNvPr>
          <p:cNvSpPr>
            <a:spLocks noGrp="1"/>
          </p:cNvSpPr>
          <p:nvPr>
            <p:ph type="sldNum" sz="quarter" idx="12"/>
          </p:nvPr>
        </p:nvSpPr>
        <p:spPr/>
        <p:txBody>
          <a:bodyPr/>
          <a:lstStyle/>
          <a:p>
            <a:fld id="{BE890852-28F2-4423-A60B-3F93D7771643}" type="slidenum">
              <a:rPr lang="it-IT" smtClean="0"/>
              <a:pPr/>
              <a:t>‹N›</a:t>
            </a:fld>
            <a:endParaRPr lang="it-IT"/>
          </a:p>
        </p:txBody>
      </p:sp>
    </p:spTree>
    <p:extLst>
      <p:ext uri="{BB962C8B-B14F-4D97-AF65-F5344CB8AC3E}">
        <p14:creationId xmlns:p14="http://schemas.microsoft.com/office/powerpoint/2010/main" val="2996348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3F98A9E-A5A4-4643-BAF2-E9516FBE7E35}"/>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FFF4D15C-03AD-4F3D-8ECF-88044F96C03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4CADDAED-7212-4B26-8777-8C585A3C7C3C}"/>
              </a:ext>
            </a:extLst>
          </p:cNvPr>
          <p:cNvSpPr>
            <a:spLocks noGrp="1"/>
          </p:cNvSpPr>
          <p:nvPr>
            <p:ph type="dt" sz="half" idx="10"/>
          </p:nvPr>
        </p:nvSpPr>
        <p:spPr/>
        <p:txBody>
          <a:bodyPr/>
          <a:lstStyle/>
          <a:p>
            <a:fld id="{4042B798-8DB5-490B-AB0F-C4B7DFF6201A}" type="datetimeFigureOut">
              <a:rPr lang="it-IT" smtClean="0"/>
              <a:pPr/>
              <a:t>28/10/2020</a:t>
            </a:fld>
            <a:endParaRPr lang="it-IT"/>
          </a:p>
        </p:txBody>
      </p:sp>
      <p:sp>
        <p:nvSpPr>
          <p:cNvPr id="5" name="Segnaposto piè di pagina 4">
            <a:extLst>
              <a:ext uri="{FF2B5EF4-FFF2-40B4-BE49-F238E27FC236}">
                <a16:creationId xmlns:a16="http://schemas.microsoft.com/office/drawing/2014/main" id="{2D691218-CBBF-4070-8047-36BB37D6031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BD4506D-587F-425C-BE4E-2896F31C59DA}"/>
              </a:ext>
            </a:extLst>
          </p:cNvPr>
          <p:cNvSpPr>
            <a:spLocks noGrp="1"/>
          </p:cNvSpPr>
          <p:nvPr>
            <p:ph type="sldNum" sz="quarter" idx="12"/>
          </p:nvPr>
        </p:nvSpPr>
        <p:spPr/>
        <p:txBody>
          <a:bodyPr/>
          <a:lstStyle/>
          <a:p>
            <a:fld id="{BE890852-28F2-4423-A60B-3F93D7771643}" type="slidenum">
              <a:rPr lang="it-IT" smtClean="0"/>
              <a:pPr/>
              <a:t>‹N›</a:t>
            </a:fld>
            <a:endParaRPr lang="it-IT"/>
          </a:p>
        </p:txBody>
      </p:sp>
    </p:spTree>
    <p:extLst>
      <p:ext uri="{BB962C8B-B14F-4D97-AF65-F5344CB8AC3E}">
        <p14:creationId xmlns:p14="http://schemas.microsoft.com/office/powerpoint/2010/main" val="4030571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127734-B037-4077-8623-6A259320D6E9}"/>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9BB67B1-4F41-4B6F-926C-EF178C51FB9C}"/>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7F7AAF9C-0F69-41EB-89BB-500DA3FE301F}"/>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DF932940-0DED-4694-9ADB-1B43A6CA02DB}"/>
              </a:ext>
            </a:extLst>
          </p:cNvPr>
          <p:cNvSpPr>
            <a:spLocks noGrp="1"/>
          </p:cNvSpPr>
          <p:nvPr>
            <p:ph type="dt" sz="half" idx="10"/>
          </p:nvPr>
        </p:nvSpPr>
        <p:spPr/>
        <p:txBody>
          <a:bodyPr/>
          <a:lstStyle/>
          <a:p>
            <a:fld id="{4042B798-8DB5-490B-AB0F-C4B7DFF6201A}" type="datetimeFigureOut">
              <a:rPr lang="it-IT" smtClean="0"/>
              <a:pPr/>
              <a:t>28/10/2020</a:t>
            </a:fld>
            <a:endParaRPr lang="it-IT"/>
          </a:p>
        </p:txBody>
      </p:sp>
      <p:sp>
        <p:nvSpPr>
          <p:cNvPr id="6" name="Segnaposto piè di pagina 5">
            <a:extLst>
              <a:ext uri="{FF2B5EF4-FFF2-40B4-BE49-F238E27FC236}">
                <a16:creationId xmlns:a16="http://schemas.microsoft.com/office/drawing/2014/main" id="{07EC4C10-E226-4F2C-A9E5-1FA99779820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DD8122A-B94D-41D4-805A-627226C3E677}"/>
              </a:ext>
            </a:extLst>
          </p:cNvPr>
          <p:cNvSpPr>
            <a:spLocks noGrp="1"/>
          </p:cNvSpPr>
          <p:nvPr>
            <p:ph type="sldNum" sz="quarter" idx="12"/>
          </p:nvPr>
        </p:nvSpPr>
        <p:spPr/>
        <p:txBody>
          <a:bodyPr/>
          <a:lstStyle/>
          <a:p>
            <a:fld id="{BE890852-28F2-4423-A60B-3F93D7771643}" type="slidenum">
              <a:rPr lang="it-IT" smtClean="0"/>
              <a:pPr/>
              <a:t>‹N›</a:t>
            </a:fld>
            <a:endParaRPr lang="it-IT"/>
          </a:p>
        </p:txBody>
      </p:sp>
    </p:spTree>
    <p:extLst>
      <p:ext uri="{BB962C8B-B14F-4D97-AF65-F5344CB8AC3E}">
        <p14:creationId xmlns:p14="http://schemas.microsoft.com/office/powerpoint/2010/main" val="1618617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54CDCF-BECA-49E2-85D1-9B8A5E11254E}"/>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C1CE8CA8-09D8-424E-9F62-265F7BBDA20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3F0E933A-E001-4264-B73F-3C4E98592CE8}"/>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382B5900-E867-47CF-8BB4-F256A3D7FBC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7614C4E4-48C5-429B-923F-657C67E98744}"/>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B7F332F8-E4CF-42DF-B682-AD027E7DC188}"/>
              </a:ext>
            </a:extLst>
          </p:cNvPr>
          <p:cNvSpPr>
            <a:spLocks noGrp="1"/>
          </p:cNvSpPr>
          <p:nvPr>
            <p:ph type="dt" sz="half" idx="10"/>
          </p:nvPr>
        </p:nvSpPr>
        <p:spPr/>
        <p:txBody>
          <a:bodyPr/>
          <a:lstStyle/>
          <a:p>
            <a:fld id="{4042B798-8DB5-490B-AB0F-C4B7DFF6201A}" type="datetimeFigureOut">
              <a:rPr lang="it-IT" smtClean="0"/>
              <a:pPr/>
              <a:t>28/10/2020</a:t>
            </a:fld>
            <a:endParaRPr lang="it-IT"/>
          </a:p>
        </p:txBody>
      </p:sp>
      <p:sp>
        <p:nvSpPr>
          <p:cNvPr id="8" name="Segnaposto piè di pagina 7">
            <a:extLst>
              <a:ext uri="{FF2B5EF4-FFF2-40B4-BE49-F238E27FC236}">
                <a16:creationId xmlns:a16="http://schemas.microsoft.com/office/drawing/2014/main" id="{32D288DE-F034-4DBE-BB1C-3B3228854827}"/>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AA18F60-5C4B-468C-9637-71D179FF9D28}"/>
              </a:ext>
            </a:extLst>
          </p:cNvPr>
          <p:cNvSpPr>
            <a:spLocks noGrp="1"/>
          </p:cNvSpPr>
          <p:nvPr>
            <p:ph type="sldNum" sz="quarter" idx="12"/>
          </p:nvPr>
        </p:nvSpPr>
        <p:spPr/>
        <p:txBody>
          <a:bodyPr/>
          <a:lstStyle/>
          <a:p>
            <a:fld id="{BE890852-28F2-4423-A60B-3F93D7771643}" type="slidenum">
              <a:rPr lang="it-IT" smtClean="0"/>
              <a:pPr/>
              <a:t>‹N›</a:t>
            </a:fld>
            <a:endParaRPr lang="it-IT"/>
          </a:p>
        </p:txBody>
      </p:sp>
    </p:spTree>
    <p:extLst>
      <p:ext uri="{BB962C8B-B14F-4D97-AF65-F5344CB8AC3E}">
        <p14:creationId xmlns:p14="http://schemas.microsoft.com/office/powerpoint/2010/main" val="1938351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DFDD23-2F9D-4785-B58B-4D7EF0E0F7FF}"/>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ECFEA71D-7185-4337-8CC6-71F508CF1F34}"/>
              </a:ext>
            </a:extLst>
          </p:cNvPr>
          <p:cNvSpPr>
            <a:spLocks noGrp="1"/>
          </p:cNvSpPr>
          <p:nvPr>
            <p:ph type="dt" sz="half" idx="10"/>
          </p:nvPr>
        </p:nvSpPr>
        <p:spPr/>
        <p:txBody>
          <a:bodyPr/>
          <a:lstStyle/>
          <a:p>
            <a:fld id="{4042B798-8DB5-490B-AB0F-C4B7DFF6201A}" type="datetimeFigureOut">
              <a:rPr lang="it-IT" smtClean="0"/>
              <a:pPr/>
              <a:t>28/10/2020</a:t>
            </a:fld>
            <a:endParaRPr lang="it-IT"/>
          </a:p>
        </p:txBody>
      </p:sp>
      <p:sp>
        <p:nvSpPr>
          <p:cNvPr id="4" name="Segnaposto piè di pagina 3">
            <a:extLst>
              <a:ext uri="{FF2B5EF4-FFF2-40B4-BE49-F238E27FC236}">
                <a16:creationId xmlns:a16="http://schemas.microsoft.com/office/drawing/2014/main" id="{A2989EC3-7B6D-4892-A64F-1D8E78CA6245}"/>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B447420E-0E87-4681-B25F-117C577B6BAF}"/>
              </a:ext>
            </a:extLst>
          </p:cNvPr>
          <p:cNvSpPr>
            <a:spLocks noGrp="1"/>
          </p:cNvSpPr>
          <p:nvPr>
            <p:ph type="sldNum" sz="quarter" idx="12"/>
          </p:nvPr>
        </p:nvSpPr>
        <p:spPr/>
        <p:txBody>
          <a:bodyPr/>
          <a:lstStyle/>
          <a:p>
            <a:fld id="{BE890852-28F2-4423-A60B-3F93D7771643}" type="slidenum">
              <a:rPr lang="it-IT" smtClean="0"/>
              <a:pPr/>
              <a:t>‹N›</a:t>
            </a:fld>
            <a:endParaRPr lang="it-IT"/>
          </a:p>
        </p:txBody>
      </p:sp>
    </p:spTree>
    <p:extLst>
      <p:ext uri="{BB962C8B-B14F-4D97-AF65-F5344CB8AC3E}">
        <p14:creationId xmlns:p14="http://schemas.microsoft.com/office/powerpoint/2010/main" val="2853329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EFC43331-F9B5-4CD0-8AA9-758BBC17E2A5}"/>
              </a:ext>
            </a:extLst>
          </p:cNvPr>
          <p:cNvSpPr>
            <a:spLocks noGrp="1"/>
          </p:cNvSpPr>
          <p:nvPr>
            <p:ph type="dt" sz="half" idx="10"/>
          </p:nvPr>
        </p:nvSpPr>
        <p:spPr/>
        <p:txBody>
          <a:bodyPr/>
          <a:lstStyle/>
          <a:p>
            <a:fld id="{4042B798-8DB5-490B-AB0F-C4B7DFF6201A}" type="datetimeFigureOut">
              <a:rPr lang="it-IT" smtClean="0"/>
              <a:pPr/>
              <a:t>28/10/2020</a:t>
            </a:fld>
            <a:endParaRPr lang="it-IT"/>
          </a:p>
        </p:txBody>
      </p:sp>
      <p:sp>
        <p:nvSpPr>
          <p:cNvPr id="3" name="Segnaposto piè di pagina 2">
            <a:extLst>
              <a:ext uri="{FF2B5EF4-FFF2-40B4-BE49-F238E27FC236}">
                <a16:creationId xmlns:a16="http://schemas.microsoft.com/office/drawing/2014/main" id="{AEC951A5-DB39-4EA6-94ED-C4F5DA947D29}"/>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06E7992D-14B1-4B65-A306-E8D42BC0A3AE}"/>
              </a:ext>
            </a:extLst>
          </p:cNvPr>
          <p:cNvSpPr>
            <a:spLocks noGrp="1"/>
          </p:cNvSpPr>
          <p:nvPr>
            <p:ph type="sldNum" sz="quarter" idx="12"/>
          </p:nvPr>
        </p:nvSpPr>
        <p:spPr/>
        <p:txBody>
          <a:bodyPr/>
          <a:lstStyle/>
          <a:p>
            <a:fld id="{BE890852-28F2-4423-A60B-3F93D7771643}" type="slidenum">
              <a:rPr lang="it-IT" smtClean="0"/>
              <a:pPr/>
              <a:t>‹N›</a:t>
            </a:fld>
            <a:endParaRPr lang="it-IT"/>
          </a:p>
        </p:txBody>
      </p:sp>
    </p:spTree>
    <p:extLst>
      <p:ext uri="{BB962C8B-B14F-4D97-AF65-F5344CB8AC3E}">
        <p14:creationId xmlns:p14="http://schemas.microsoft.com/office/powerpoint/2010/main" val="1157551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F92DE7-8883-4E84-B29A-C31C8313783F}"/>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A2490C7-FA8A-441A-B984-284DB18CDA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488A513B-B998-41AC-8E31-6C6478E7B8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46FAFD1E-A183-4E3C-8F32-577EA8BF44B4}"/>
              </a:ext>
            </a:extLst>
          </p:cNvPr>
          <p:cNvSpPr>
            <a:spLocks noGrp="1"/>
          </p:cNvSpPr>
          <p:nvPr>
            <p:ph type="dt" sz="half" idx="10"/>
          </p:nvPr>
        </p:nvSpPr>
        <p:spPr/>
        <p:txBody>
          <a:bodyPr/>
          <a:lstStyle/>
          <a:p>
            <a:fld id="{4042B798-8DB5-490B-AB0F-C4B7DFF6201A}" type="datetimeFigureOut">
              <a:rPr lang="it-IT" smtClean="0"/>
              <a:pPr/>
              <a:t>28/10/2020</a:t>
            </a:fld>
            <a:endParaRPr lang="it-IT"/>
          </a:p>
        </p:txBody>
      </p:sp>
      <p:sp>
        <p:nvSpPr>
          <p:cNvPr id="6" name="Segnaposto piè di pagina 5">
            <a:extLst>
              <a:ext uri="{FF2B5EF4-FFF2-40B4-BE49-F238E27FC236}">
                <a16:creationId xmlns:a16="http://schemas.microsoft.com/office/drawing/2014/main" id="{C35D4919-FB12-40A4-93A2-7DCA7A4E700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4EE245AF-C06A-4E5B-B6C8-9E70D1BD44F7}"/>
              </a:ext>
            </a:extLst>
          </p:cNvPr>
          <p:cNvSpPr>
            <a:spLocks noGrp="1"/>
          </p:cNvSpPr>
          <p:nvPr>
            <p:ph type="sldNum" sz="quarter" idx="12"/>
          </p:nvPr>
        </p:nvSpPr>
        <p:spPr/>
        <p:txBody>
          <a:bodyPr/>
          <a:lstStyle/>
          <a:p>
            <a:fld id="{BE890852-28F2-4423-A60B-3F93D7771643}" type="slidenum">
              <a:rPr lang="it-IT" smtClean="0"/>
              <a:pPr/>
              <a:t>‹N›</a:t>
            </a:fld>
            <a:endParaRPr lang="it-IT"/>
          </a:p>
        </p:txBody>
      </p:sp>
    </p:spTree>
    <p:extLst>
      <p:ext uri="{BB962C8B-B14F-4D97-AF65-F5344CB8AC3E}">
        <p14:creationId xmlns:p14="http://schemas.microsoft.com/office/powerpoint/2010/main" val="848109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5A2A0B8-5C63-4F45-80AE-32BA823BE950}"/>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368CD0F2-E1F0-4B3D-8120-A54FC96872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0172925-5755-409E-AB1D-D684A3EC46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DFAF6676-7293-44EB-B823-17A67D720EF4}"/>
              </a:ext>
            </a:extLst>
          </p:cNvPr>
          <p:cNvSpPr>
            <a:spLocks noGrp="1"/>
          </p:cNvSpPr>
          <p:nvPr>
            <p:ph type="dt" sz="half" idx="10"/>
          </p:nvPr>
        </p:nvSpPr>
        <p:spPr/>
        <p:txBody>
          <a:bodyPr/>
          <a:lstStyle/>
          <a:p>
            <a:fld id="{4042B798-8DB5-490B-AB0F-C4B7DFF6201A}" type="datetimeFigureOut">
              <a:rPr lang="it-IT" smtClean="0"/>
              <a:pPr/>
              <a:t>28/10/2020</a:t>
            </a:fld>
            <a:endParaRPr lang="it-IT"/>
          </a:p>
        </p:txBody>
      </p:sp>
      <p:sp>
        <p:nvSpPr>
          <p:cNvPr id="6" name="Segnaposto piè di pagina 5">
            <a:extLst>
              <a:ext uri="{FF2B5EF4-FFF2-40B4-BE49-F238E27FC236}">
                <a16:creationId xmlns:a16="http://schemas.microsoft.com/office/drawing/2014/main" id="{E1C0AA87-366C-4694-9891-79BEC0FC93A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B60FBE3-03DC-4524-8058-B5967AA168EA}"/>
              </a:ext>
            </a:extLst>
          </p:cNvPr>
          <p:cNvSpPr>
            <a:spLocks noGrp="1"/>
          </p:cNvSpPr>
          <p:nvPr>
            <p:ph type="sldNum" sz="quarter" idx="12"/>
          </p:nvPr>
        </p:nvSpPr>
        <p:spPr/>
        <p:txBody>
          <a:bodyPr/>
          <a:lstStyle/>
          <a:p>
            <a:fld id="{BE890852-28F2-4423-A60B-3F93D7771643}" type="slidenum">
              <a:rPr lang="it-IT" smtClean="0"/>
              <a:pPr/>
              <a:t>‹N›</a:t>
            </a:fld>
            <a:endParaRPr lang="it-IT"/>
          </a:p>
        </p:txBody>
      </p:sp>
    </p:spTree>
    <p:extLst>
      <p:ext uri="{BB962C8B-B14F-4D97-AF65-F5344CB8AC3E}">
        <p14:creationId xmlns:p14="http://schemas.microsoft.com/office/powerpoint/2010/main" val="299817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B6F91E15-6232-42C5-BC4D-917FA1C056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1BF1A7F-A47A-42A5-818D-BBBE1D3978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847C131-83FF-4910-9BE0-AF551FA4CF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42B798-8DB5-490B-AB0F-C4B7DFF6201A}" type="datetimeFigureOut">
              <a:rPr lang="it-IT" smtClean="0"/>
              <a:pPr/>
              <a:t>28/10/2020</a:t>
            </a:fld>
            <a:endParaRPr lang="it-IT"/>
          </a:p>
        </p:txBody>
      </p:sp>
      <p:sp>
        <p:nvSpPr>
          <p:cNvPr id="5" name="Segnaposto piè di pagina 4">
            <a:extLst>
              <a:ext uri="{FF2B5EF4-FFF2-40B4-BE49-F238E27FC236}">
                <a16:creationId xmlns:a16="http://schemas.microsoft.com/office/drawing/2014/main" id="{6B887C17-7E8E-4C98-B100-F81AF122F9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EDF156B9-3C17-4BC7-9FEE-A432CD45454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890852-28F2-4423-A60B-3F93D7771643}" type="slidenum">
              <a:rPr lang="it-IT" smtClean="0"/>
              <a:pPr/>
              <a:t>‹N›</a:t>
            </a:fld>
            <a:endParaRPr lang="it-IT"/>
          </a:p>
        </p:txBody>
      </p:sp>
    </p:spTree>
    <p:extLst>
      <p:ext uri="{BB962C8B-B14F-4D97-AF65-F5344CB8AC3E}">
        <p14:creationId xmlns:p14="http://schemas.microsoft.com/office/powerpoint/2010/main" val="15207949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8480E3-6D93-4151-9796-45A5C51B47D7}"/>
              </a:ext>
            </a:extLst>
          </p:cNvPr>
          <p:cNvSpPr>
            <a:spLocks noGrp="1"/>
          </p:cNvSpPr>
          <p:nvPr>
            <p:ph type="ctrTitle"/>
          </p:nvPr>
        </p:nvSpPr>
        <p:spPr/>
        <p:txBody>
          <a:bodyPr/>
          <a:lstStyle/>
          <a:p>
            <a:r>
              <a:rPr lang="it-IT" dirty="0"/>
              <a:t>Prima lezione </a:t>
            </a:r>
            <a:r>
              <a:rPr lang="it-IT"/>
              <a:t>di pedagogia</a:t>
            </a:r>
            <a:endParaRPr lang="it-IT" dirty="0"/>
          </a:p>
        </p:txBody>
      </p:sp>
      <p:sp>
        <p:nvSpPr>
          <p:cNvPr id="3" name="Sottotitolo 2">
            <a:extLst>
              <a:ext uri="{FF2B5EF4-FFF2-40B4-BE49-F238E27FC236}">
                <a16:creationId xmlns:a16="http://schemas.microsoft.com/office/drawing/2014/main" id="{85EAA78E-8C34-42B7-843A-1A042E73742E}"/>
              </a:ext>
            </a:extLst>
          </p:cNvPr>
          <p:cNvSpPr>
            <a:spLocks noGrp="1"/>
          </p:cNvSpPr>
          <p:nvPr>
            <p:ph type="subTitle" idx="1"/>
          </p:nvPr>
        </p:nvSpPr>
        <p:spPr/>
        <p:txBody>
          <a:bodyPr/>
          <a:lstStyle/>
          <a:p>
            <a:endParaRPr lang="it-IT"/>
          </a:p>
        </p:txBody>
      </p:sp>
    </p:spTree>
    <p:extLst>
      <p:ext uri="{BB962C8B-B14F-4D97-AF65-F5344CB8AC3E}">
        <p14:creationId xmlns:p14="http://schemas.microsoft.com/office/powerpoint/2010/main" val="42381745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49F435-1309-4DE0-A8DF-4172F336E878}"/>
              </a:ext>
            </a:extLst>
          </p:cNvPr>
          <p:cNvSpPr>
            <a:spLocks noGrp="1"/>
          </p:cNvSpPr>
          <p:nvPr>
            <p:ph type="title"/>
          </p:nvPr>
        </p:nvSpPr>
        <p:spPr>
          <a:xfrm>
            <a:off x="838200" y="365125"/>
            <a:ext cx="10515600" cy="433865"/>
          </a:xfrm>
        </p:spPr>
        <p:txBody>
          <a:bodyPr>
            <a:normAutofit fontScale="90000"/>
          </a:bodyPr>
          <a:lstStyle/>
          <a:p>
            <a:r>
              <a:rPr lang="it-IT" dirty="0"/>
              <a:t>Simone Weil, attenzione nella relazione</a:t>
            </a:r>
          </a:p>
        </p:txBody>
      </p:sp>
      <p:sp>
        <p:nvSpPr>
          <p:cNvPr id="3" name="Segnaposto contenuto 2">
            <a:extLst>
              <a:ext uri="{FF2B5EF4-FFF2-40B4-BE49-F238E27FC236}">
                <a16:creationId xmlns:a16="http://schemas.microsoft.com/office/drawing/2014/main" id="{A9EBF91A-4F4C-47FF-A458-338AC3F5A50E}"/>
              </a:ext>
            </a:extLst>
          </p:cNvPr>
          <p:cNvSpPr>
            <a:spLocks noGrp="1"/>
          </p:cNvSpPr>
          <p:nvPr>
            <p:ph idx="1"/>
          </p:nvPr>
        </p:nvSpPr>
        <p:spPr>
          <a:xfrm>
            <a:off x="838200" y="985421"/>
            <a:ext cx="10515600" cy="5507454"/>
          </a:xfrm>
        </p:spPr>
        <p:txBody>
          <a:bodyPr>
            <a:normAutofit fontScale="85000" lnSpcReduction="20000"/>
          </a:bodyPr>
          <a:lstStyle/>
          <a:p>
            <a:r>
              <a:rPr lang="it-IT" dirty="0"/>
              <a:t>Irrinunciabile, sull’attenzione, la lezione di Simone Weil. Lo scopo della cultura è «la formazione dell’attenzione»22,(S. Weil, </a:t>
            </a:r>
            <a:r>
              <a:rPr lang="it-IT" dirty="0" err="1"/>
              <a:t>Écrits</a:t>
            </a:r>
            <a:r>
              <a:rPr lang="it-IT" dirty="0"/>
              <a:t> de Londres et </a:t>
            </a:r>
            <a:r>
              <a:rPr lang="it-IT" dirty="0" err="1"/>
              <a:t>dernières</a:t>
            </a:r>
            <a:r>
              <a:rPr lang="it-IT" dirty="0"/>
              <a:t> </a:t>
            </a:r>
            <a:r>
              <a:rPr lang="it-IT" dirty="0" err="1"/>
              <a:t>lettres</a:t>
            </a:r>
            <a:r>
              <a:rPr lang="it-IT" dirty="0"/>
              <a:t>, Gallimard, Paris 1957; </a:t>
            </a:r>
            <a:r>
              <a:rPr lang="it-IT" dirty="0" err="1"/>
              <a:t>tr</a:t>
            </a:r>
            <a:r>
              <a:rPr lang="it-IT" dirty="0"/>
              <a:t>. </a:t>
            </a:r>
            <a:r>
              <a:rPr lang="it-IT" dirty="0" err="1"/>
              <a:t>it</a:t>
            </a:r>
            <a:r>
              <a:rPr lang="it-IT" dirty="0"/>
              <a:t>., La persona e il sacro, in Morale e Letteratura, ETS, Pisa 1990, 160).</a:t>
            </a:r>
          </a:p>
          <a:p>
            <a:r>
              <a:rPr lang="it-IT" dirty="0"/>
              <a:t>“Il primo dovere della scuola – scrive – è quello di sviluppare nei fanciulli la facoltà dell’attenzione, attraverso degli esercizi scolastici, certo, ma ricordando loro continuamente che bisogna essere attenti per poter, più tardi, essere giusti” (S. Weil, </a:t>
            </a:r>
            <a:r>
              <a:rPr lang="it-IT" dirty="0" err="1"/>
              <a:t>Écrits</a:t>
            </a:r>
            <a:r>
              <a:rPr lang="it-IT" dirty="0"/>
              <a:t> de Londres et </a:t>
            </a:r>
            <a:r>
              <a:rPr lang="it-IT" dirty="0" err="1"/>
              <a:t>dernières</a:t>
            </a:r>
            <a:r>
              <a:rPr lang="it-IT" dirty="0"/>
              <a:t> </a:t>
            </a:r>
            <a:r>
              <a:rPr lang="it-IT" dirty="0" err="1"/>
              <a:t>lettres</a:t>
            </a:r>
            <a:r>
              <a:rPr lang="it-IT" dirty="0"/>
              <a:t>, Gallimard, Paris 1957; </a:t>
            </a:r>
            <a:r>
              <a:rPr lang="it-IT" dirty="0" err="1"/>
              <a:t>tr</a:t>
            </a:r>
            <a:r>
              <a:rPr lang="it-IT" dirty="0"/>
              <a:t>. </a:t>
            </a:r>
            <a:r>
              <a:rPr lang="it-IT" dirty="0" err="1"/>
              <a:t>it</a:t>
            </a:r>
            <a:r>
              <a:rPr lang="it-IT" dirty="0"/>
              <a:t>., La persona e il sacro, in Morale e Letteratura, ETS, Pisa 1990, 177).</a:t>
            </a:r>
          </a:p>
          <a:p>
            <a:r>
              <a:rPr lang="it-IT" dirty="0"/>
              <a:t>La giustizia, nell’ottica di Simone Weil, “consiste nel fare attenzione allo sventurato (</a:t>
            </a:r>
            <a:r>
              <a:rPr lang="it-IT" dirty="0" err="1"/>
              <a:t>malheureux</a:t>
            </a:r>
            <a:r>
              <a:rPr lang="it-IT" dirty="0"/>
              <a:t>), considerandolo un essere umano e non una cosa […]. Il disprezzo è l’opposto dell’’attenzione” (S, Weil. Attente de </a:t>
            </a:r>
            <a:r>
              <a:rPr lang="it-IT" dirty="0" err="1"/>
              <a:t>Dieu</a:t>
            </a:r>
            <a:r>
              <a:rPr lang="it-IT" dirty="0"/>
              <a:t>, </a:t>
            </a:r>
            <a:r>
              <a:rPr lang="it-IT" dirty="0" err="1"/>
              <a:t>Fayard</a:t>
            </a:r>
            <a:r>
              <a:rPr lang="it-IT" dirty="0"/>
              <a:t>, Paris 1966; </a:t>
            </a:r>
            <a:r>
              <a:rPr lang="it-IT" dirty="0" err="1"/>
              <a:t>tr</a:t>
            </a:r>
            <a:r>
              <a:rPr lang="it-IT" dirty="0"/>
              <a:t>. </a:t>
            </a:r>
            <a:r>
              <a:rPr lang="it-IT" dirty="0" err="1"/>
              <a:t>it</a:t>
            </a:r>
            <a:r>
              <a:rPr lang="it-IT" dirty="0"/>
              <a:t>., Attesa di Dio, Rusconi, Milano 1984,115)</a:t>
            </a:r>
          </a:p>
          <a:p>
            <a:r>
              <a:rPr lang="it-IT" i="1" dirty="0"/>
              <a:t>: “</a:t>
            </a:r>
            <a:r>
              <a:rPr lang="it-IT" b="1" i="1" dirty="0"/>
              <a:t>L’attenzione è legata al desiderio</a:t>
            </a:r>
            <a:r>
              <a:rPr lang="it-IT" i="1" dirty="0"/>
              <a:t>. Non alla volontà ma al desiderio. O, più esattamente, al consenso. </a:t>
            </a:r>
            <a:endParaRPr lang="it-IT" dirty="0"/>
          </a:p>
          <a:p>
            <a:r>
              <a:rPr lang="it-IT" i="1" dirty="0"/>
              <a:t>L’intelligenza può essere guidata soltanto dal desiderio. </a:t>
            </a:r>
            <a:endParaRPr lang="it-IT" dirty="0"/>
          </a:p>
          <a:p>
            <a:r>
              <a:rPr lang="it-IT" i="1" dirty="0"/>
              <a:t>E perché ci sia desiderio, devono esserci piacere e gioia. L’intelligenza cresce e porta frutti solo nella gioia. </a:t>
            </a:r>
            <a:endParaRPr lang="it-IT" dirty="0"/>
          </a:p>
        </p:txBody>
      </p:sp>
    </p:spTree>
    <p:extLst>
      <p:ext uri="{BB962C8B-B14F-4D97-AF65-F5344CB8AC3E}">
        <p14:creationId xmlns:p14="http://schemas.microsoft.com/office/powerpoint/2010/main" val="16150248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D5BF6C-4820-4DC2-85F5-12A6E6D5F4D8}"/>
              </a:ext>
            </a:extLst>
          </p:cNvPr>
          <p:cNvSpPr>
            <a:spLocks noGrp="1"/>
          </p:cNvSpPr>
          <p:nvPr>
            <p:ph type="title"/>
          </p:nvPr>
        </p:nvSpPr>
        <p:spPr>
          <a:xfrm>
            <a:off x="838200" y="365125"/>
            <a:ext cx="10515600" cy="315913"/>
          </a:xfrm>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2012E6ED-904D-49CE-8A62-25FDDAC67CFC}"/>
              </a:ext>
            </a:extLst>
          </p:cNvPr>
          <p:cNvSpPr>
            <a:spLocks noGrp="1"/>
          </p:cNvSpPr>
          <p:nvPr>
            <p:ph idx="1"/>
          </p:nvPr>
        </p:nvSpPr>
        <p:spPr>
          <a:xfrm>
            <a:off x="838200" y="940341"/>
            <a:ext cx="10515600" cy="5236622"/>
          </a:xfrm>
        </p:spPr>
        <p:txBody>
          <a:bodyPr>
            <a:noAutofit/>
          </a:bodyPr>
          <a:lstStyle/>
          <a:p>
            <a:r>
              <a:rPr lang="it-IT" dirty="0">
                <a:effectLst/>
                <a:latin typeface="Times New Roman" panose="02020603050405020304" pitchFamily="18" charset="0"/>
                <a:ea typeface="Times New Roman" panose="02020603050405020304" pitchFamily="18" charset="0"/>
              </a:rPr>
              <a:t>«I nostri bambini – racconta Carlo Sini – non poi tanto diversi da quelli di 4000 anni fa, non appena imparano a scarabocchiare, disegnano con ostinazione la casa, l’albero, il cielo e il sole che brilla; cioè la terra e il cielo nella loro essenziale relazione, l’aperto che li contiene(…). I nostri bambini hanno il senso del problema cosmologico. Poi, grazie a noi, ai nostri mappamondi e alle nostre risposte scrupolosamente “esatte” (e alla nostra “disponibilità” non dogmatica: “Non voglio che a scuola gli insegnino la religione, ma la storia delle religioni; di tutte, mi raccomando; poi, quando sarà grande, sceglierà”; naturalmente è ammessa un po’ di propaganda, come alla televisione – per una scelta consapevole al supermercato) grazie a noi perdono ogni senso cosmologico della loro vita. Essi pongono ancora mute domande cosmologiche nei logo disegni e nelle loro fantasie»</a:t>
            </a:r>
            <a:endParaRPr lang="it-IT" dirty="0"/>
          </a:p>
        </p:txBody>
      </p:sp>
    </p:spTree>
    <p:extLst>
      <p:ext uri="{BB962C8B-B14F-4D97-AF65-F5344CB8AC3E}">
        <p14:creationId xmlns:p14="http://schemas.microsoft.com/office/powerpoint/2010/main" val="905043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C04511-4E10-40F5-9169-732B7591C572}"/>
              </a:ext>
            </a:extLst>
          </p:cNvPr>
          <p:cNvSpPr>
            <a:spLocks noGrp="1"/>
          </p:cNvSpPr>
          <p:nvPr>
            <p:ph type="title"/>
          </p:nvPr>
        </p:nvSpPr>
        <p:spPr>
          <a:xfrm>
            <a:off x="838200" y="365125"/>
            <a:ext cx="10515600" cy="315912"/>
          </a:xfrm>
        </p:spPr>
        <p:txBody>
          <a:bodyPr>
            <a:normAutofit fontScale="90000"/>
          </a:bodyPr>
          <a:lstStyle/>
          <a:p>
            <a:r>
              <a:rPr lang="it-IT" dirty="0"/>
              <a:t>Dal Diario di una primavera di Primo Mazzolari</a:t>
            </a:r>
          </a:p>
        </p:txBody>
      </p:sp>
      <p:sp>
        <p:nvSpPr>
          <p:cNvPr id="3" name="Segnaposto contenuto 2">
            <a:extLst>
              <a:ext uri="{FF2B5EF4-FFF2-40B4-BE49-F238E27FC236}">
                <a16:creationId xmlns:a16="http://schemas.microsoft.com/office/drawing/2014/main" id="{B3E74D6C-DDA2-448A-9F80-EE94249C35D4}"/>
              </a:ext>
            </a:extLst>
          </p:cNvPr>
          <p:cNvSpPr>
            <a:spLocks noGrp="1"/>
          </p:cNvSpPr>
          <p:nvPr>
            <p:ph idx="1"/>
          </p:nvPr>
        </p:nvSpPr>
        <p:spPr>
          <a:xfrm>
            <a:off x="838200" y="1017757"/>
            <a:ext cx="10515600" cy="5475118"/>
          </a:xfrm>
        </p:spPr>
        <p:txBody>
          <a:bodyPr>
            <a:normAutofit fontScale="92500" lnSpcReduction="10000"/>
          </a:bodyPr>
          <a:lstStyle/>
          <a:p>
            <a:r>
              <a:rPr lang="it-IT" dirty="0"/>
              <a:t>Le cose viste dal cuore sono diverse</a:t>
            </a:r>
          </a:p>
          <a:p>
            <a:r>
              <a:rPr lang="it-IT" dirty="0"/>
              <a:t>Vedo col cuore</a:t>
            </a:r>
          </a:p>
          <a:p>
            <a:r>
              <a:rPr lang="it-IT" dirty="0"/>
              <a:t>Non è l’abbandono diffuso del cielo senza sole, eppur sereno abbastanza da restituirmi lo sguardo che mi raccoglie affettuosamente su ogni cosa. Piuttosto un’ora di crescita interiore, una nuova dimensione di tenerezza e di pietà che mi fa sentire la dolce fragilità della primavera.</a:t>
            </a:r>
          </a:p>
          <a:p>
            <a:r>
              <a:rPr lang="it-IT" dirty="0"/>
              <a:t>Questa sera amo perdutamente le cose che passano. Mi pare di poter pensare che la fraternità s’alimenti anche di questo senso misterioso. Eppur così vero.</a:t>
            </a:r>
          </a:p>
          <a:p>
            <a:r>
              <a:rPr lang="it-IT" dirty="0"/>
              <a:t>E anche buono.</a:t>
            </a:r>
          </a:p>
          <a:p>
            <a:r>
              <a:rPr lang="it-IT" dirty="0"/>
              <a:t>Chi si sente troppo forte come può voler bene?</a:t>
            </a:r>
          </a:p>
          <a:p>
            <a:r>
              <a:rPr lang="it-IT" dirty="0"/>
              <a:t>La mamma si lega al bambino così: ella vede sempre il bambino e il suo amore è intessuto di tenerezza.</a:t>
            </a:r>
          </a:p>
          <a:p>
            <a:r>
              <a:rPr lang="it-IT" dirty="0"/>
              <a:t>La parola più vera e più alta dell’amore è la pietà.</a:t>
            </a:r>
          </a:p>
          <a:p>
            <a:endParaRPr lang="it-IT" dirty="0"/>
          </a:p>
        </p:txBody>
      </p:sp>
    </p:spTree>
    <p:extLst>
      <p:ext uri="{BB962C8B-B14F-4D97-AF65-F5344CB8AC3E}">
        <p14:creationId xmlns:p14="http://schemas.microsoft.com/office/powerpoint/2010/main" val="18633258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9FC629-8E2C-4194-A875-0A67503675BC}"/>
              </a:ext>
            </a:extLst>
          </p:cNvPr>
          <p:cNvSpPr>
            <a:spLocks noGrp="1"/>
          </p:cNvSpPr>
          <p:nvPr>
            <p:ph type="title"/>
          </p:nvPr>
        </p:nvSpPr>
        <p:spPr/>
        <p:txBody>
          <a:bodyPr/>
          <a:lstStyle/>
          <a:p>
            <a:r>
              <a:rPr lang="it-IT" dirty="0"/>
              <a:t>Identità narrativa tre</a:t>
            </a:r>
            <a:r>
              <a:rPr lang="it-IT"/>
              <a:t>: assaporarsi</a:t>
            </a:r>
          </a:p>
        </p:txBody>
      </p:sp>
      <p:sp>
        <p:nvSpPr>
          <p:cNvPr id="3" name="Segnaposto contenuto 2">
            <a:extLst>
              <a:ext uri="{FF2B5EF4-FFF2-40B4-BE49-F238E27FC236}">
                <a16:creationId xmlns:a16="http://schemas.microsoft.com/office/drawing/2014/main" id="{A3EA1895-F645-498E-A08A-77A0170083EF}"/>
              </a:ext>
            </a:extLst>
          </p:cNvPr>
          <p:cNvSpPr>
            <a:spLocks noGrp="1"/>
          </p:cNvSpPr>
          <p:nvPr>
            <p:ph idx="1"/>
          </p:nvPr>
        </p:nvSpPr>
        <p:spPr>
          <a:xfrm>
            <a:off x="838200" y="1524000"/>
            <a:ext cx="10515600" cy="5181600"/>
          </a:xfrm>
        </p:spPr>
        <p:txBody>
          <a:bodyPr>
            <a:normAutofit/>
          </a:bodyPr>
          <a:lstStyle/>
          <a:p>
            <a:r>
              <a:rPr lang="it-IT" sz="3200" dirty="0">
                <a:latin typeface="Calibri" panose="020F0502020204030204" pitchFamily="34" charset="0"/>
                <a:ea typeface="Calibri" panose="020F0502020204030204" pitchFamily="34" charset="0"/>
                <a:cs typeface="Times New Roman" panose="02020603050405020304" pitchFamily="18" charset="0"/>
              </a:rPr>
              <a:t>Attraverso il sapore irriflesso dell’assaporarmi, io so di avere una storia e di consistere in questa storia anche quando non mi soffermo a raccontarmela “rivivendone” con la memoria alcuni episodi attraverso una sorta di monologo interiore. Non potrei tuttavia sapermi narrabile se non fossi già da sempre intessuta nel testo autobiografico di questa storia. Tale interessarsi è infatti irrimediabile e viene irrimediabilmente al sé come un’esperienza di reificazione. L’effetto di una storia di vita, qualsiasi sia la forma del suo racconto, consiste sempre in una reificazione del sé che cristallizza l’imprevedibilità dell’esistente</a:t>
            </a:r>
            <a:endParaRPr lang="it-IT" sz="3200" dirty="0"/>
          </a:p>
        </p:txBody>
      </p:sp>
    </p:spTree>
    <p:extLst>
      <p:ext uri="{BB962C8B-B14F-4D97-AF65-F5344CB8AC3E}">
        <p14:creationId xmlns:p14="http://schemas.microsoft.com/office/powerpoint/2010/main" val="28215657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AC93AC-9A58-4AFE-B54B-608F99196867}"/>
              </a:ext>
            </a:extLst>
          </p:cNvPr>
          <p:cNvSpPr>
            <a:spLocks noGrp="1"/>
          </p:cNvSpPr>
          <p:nvPr>
            <p:ph type="title"/>
          </p:nvPr>
        </p:nvSpPr>
        <p:spPr>
          <a:xfrm>
            <a:off x="838200" y="365126"/>
            <a:ext cx="10515600" cy="315912"/>
          </a:xfrm>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9E356C51-857D-491F-9169-CBF623A65F54}"/>
              </a:ext>
            </a:extLst>
          </p:cNvPr>
          <p:cNvSpPr>
            <a:spLocks noGrp="1"/>
          </p:cNvSpPr>
          <p:nvPr>
            <p:ph idx="1"/>
          </p:nvPr>
        </p:nvSpPr>
        <p:spPr>
          <a:xfrm>
            <a:off x="838200" y="843064"/>
            <a:ext cx="10515600" cy="6014936"/>
          </a:xfrm>
        </p:spPr>
        <p:txBody>
          <a:bodyPr>
            <a:normAutofit fontScale="92500"/>
          </a:bodyPr>
          <a:lstStyle/>
          <a:p>
            <a:r>
              <a:rPr lang="it-IT" dirty="0"/>
              <a:t>C’era una volta… “Un re!” diranno subito i miei piccoli lettori. No, ragazzi, avete sbagliato. C’era una volta un pezzo di legno. Non era un legno di lusso, ma un semplice pezzo da catasta, di quelli che d’inverno si mettono nelle stufe e nei caminetti per accendere il fuoco e per riscaldare le stanze. Non so come andasse, ma il fatto gli è che un bel giorno questo pezzo di legno capitò nella bottega di un vecchio falegname, il quale aveva nome </a:t>
            </a:r>
            <a:r>
              <a:rPr lang="it-IT" dirty="0" err="1"/>
              <a:t>mastr’Antonio</a:t>
            </a:r>
            <a:r>
              <a:rPr lang="it-IT" dirty="0"/>
              <a:t>, se non che tutti lo chiamavano maestro C </a:t>
            </a:r>
            <a:r>
              <a:rPr lang="it-IT" dirty="0" err="1"/>
              <a:t>iliegia</a:t>
            </a:r>
            <a:r>
              <a:rPr lang="it-IT" dirty="0"/>
              <a:t>, per via della punta del suo naso, che era sempre lustra e paonazza, come una ciliegia matura. Appena maestro C </a:t>
            </a:r>
            <a:r>
              <a:rPr lang="it-IT" dirty="0" err="1"/>
              <a:t>iliegia</a:t>
            </a:r>
            <a:r>
              <a:rPr lang="it-IT" dirty="0"/>
              <a:t> ebbe visto quel pezzo di legno, si rallegrò tutto e dandosi una </a:t>
            </a:r>
            <a:r>
              <a:rPr lang="it-IT" dirty="0" err="1"/>
              <a:t>fregatina</a:t>
            </a:r>
            <a:r>
              <a:rPr lang="it-IT" dirty="0"/>
              <a:t> di mani per la contentezza, borbottò a mezza voce: “Questo legno è capitato a tempo: voglio servirmene per fare una gamba di tavolino.” Detto fatto, prese subito l’ascia arrotata per cominciare a levargli la scorza e a digrossarlo, ma quando fu lì per lasciare andare la prima asciata, rimase col braccio sospeso in aria, perché sentì una vocina sottile che disse raccomandandosi: “Non mi picchiar tanto forte!” Figuratevi come rimase quel buon vecchio di maestro C </a:t>
            </a:r>
            <a:r>
              <a:rPr lang="it-IT" dirty="0" err="1"/>
              <a:t>iliegia</a:t>
            </a:r>
            <a:r>
              <a:rPr lang="it-IT" dirty="0"/>
              <a:t>!</a:t>
            </a:r>
          </a:p>
        </p:txBody>
      </p:sp>
    </p:spTree>
    <p:extLst>
      <p:ext uri="{BB962C8B-B14F-4D97-AF65-F5344CB8AC3E}">
        <p14:creationId xmlns:p14="http://schemas.microsoft.com/office/powerpoint/2010/main" val="20577466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55ACB26-64DD-4F18-9260-9661122A9099}"/>
              </a:ext>
            </a:extLst>
          </p:cNvPr>
          <p:cNvSpPr>
            <a:spLocks noGrp="1"/>
          </p:cNvSpPr>
          <p:nvPr>
            <p:ph type="title"/>
          </p:nvPr>
        </p:nvSpPr>
        <p:spPr>
          <a:xfrm>
            <a:off x="838200" y="365126"/>
            <a:ext cx="10515600" cy="315912"/>
          </a:xfrm>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EE8E9508-ADCE-444C-854F-CC48CB306A70}"/>
              </a:ext>
            </a:extLst>
          </p:cNvPr>
          <p:cNvSpPr>
            <a:spLocks noGrp="1"/>
          </p:cNvSpPr>
          <p:nvPr>
            <p:ph idx="1"/>
          </p:nvPr>
        </p:nvSpPr>
        <p:spPr>
          <a:xfrm>
            <a:off x="838200" y="891702"/>
            <a:ext cx="10515600" cy="5285261"/>
          </a:xfrm>
        </p:spPr>
        <p:txBody>
          <a:bodyPr/>
          <a:lstStyle/>
          <a:p>
            <a:r>
              <a:rPr lang="it-IT" dirty="0"/>
              <a:t>“Ho capito”, disse allora ridendo e grattandosi la parrucca, “si vede che quella vocina me la sono figurata io. Rimettiamoci a lavorare.” E ripresa l’ascia in mano, tirò giù un solennissimo colpo sul pezzo di legno. “Ohi! tu m’hai fatto male!” gridò rammaricandosi la solita vocina. Q </a:t>
            </a:r>
            <a:r>
              <a:rPr lang="it-IT" dirty="0" err="1"/>
              <a:t>uesta</a:t>
            </a:r>
            <a:r>
              <a:rPr lang="it-IT" dirty="0"/>
              <a:t> volta maestro C </a:t>
            </a:r>
            <a:r>
              <a:rPr lang="it-IT" dirty="0" err="1"/>
              <a:t>iliegia</a:t>
            </a:r>
            <a:r>
              <a:rPr lang="it-IT" dirty="0"/>
              <a:t> restò di stucco, cogli occhi fuori del capo per la paura, colla bocca spalancata e colla lingua giù ciondoloni fino al mento, come un mascherone da fontana. Appena riebbe l’uso della parola, cominciò a dire tremando e balbettando dallo spavento: “Ma di dove sarà uscita questa vocina che ha detto ohi?… Eppure qui non c’è anima viva. </a:t>
            </a:r>
            <a:r>
              <a:rPr lang="it-IT"/>
              <a:t>C he sia per caso questo pezzo di legno che abbia imparato a piangere e a lamentarsi come un bambino?</a:t>
            </a:r>
            <a:endParaRPr lang="it-IT" dirty="0"/>
          </a:p>
        </p:txBody>
      </p:sp>
    </p:spTree>
    <p:extLst>
      <p:ext uri="{BB962C8B-B14F-4D97-AF65-F5344CB8AC3E}">
        <p14:creationId xmlns:p14="http://schemas.microsoft.com/office/powerpoint/2010/main" val="21919642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DD40FD-62CB-4230-A047-2456247C50B6}"/>
              </a:ext>
            </a:extLst>
          </p:cNvPr>
          <p:cNvSpPr>
            <a:spLocks noGrp="1"/>
          </p:cNvSpPr>
          <p:nvPr>
            <p:ph type="title"/>
          </p:nvPr>
        </p:nvSpPr>
        <p:spPr>
          <a:xfrm>
            <a:off x="838200" y="365125"/>
            <a:ext cx="10515600" cy="232283"/>
          </a:xfrm>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1EBC608F-B227-4DD1-9ED4-937188FDC57D}"/>
              </a:ext>
            </a:extLst>
          </p:cNvPr>
          <p:cNvSpPr>
            <a:spLocks noGrp="1"/>
          </p:cNvSpPr>
          <p:nvPr>
            <p:ph idx="1"/>
          </p:nvPr>
        </p:nvSpPr>
        <p:spPr>
          <a:xfrm>
            <a:off x="838200" y="755904"/>
            <a:ext cx="10515600" cy="6010656"/>
          </a:xfrm>
        </p:spPr>
        <p:txBody>
          <a:bodyPr>
            <a:normAutofit/>
          </a:bodyPr>
          <a:lstStyle/>
          <a:p>
            <a:r>
              <a:rPr lang="it-IT" dirty="0"/>
              <a:t>“</a:t>
            </a:r>
            <a:r>
              <a:rPr lang="it-IT" sz="3200" dirty="0"/>
              <a:t>non si vive in uno spazio neutro e bianco: non si vive e non si muore, non si ama nel rettangolo di un foglio di </a:t>
            </a:r>
            <a:r>
              <a:rPr lang="it-IT" sz="3200" dirty="0" err="1"/>
              <a:t>carta”per</a:t>
            </a:r>
            <a:r>
              <a:rPr lang="it-IT" sz="3200" dirty="0"/>
              <a:t> cui </a:t>
            </a:r>
            <a:r>
              <a:rPr lang="it-IT" sz="3200"/>
              <a:t>la casa </a:t>
            </a:r>
            <a:r>
              <a:rPr lang="it-IT" sz="3200" dirty="0"/>
              <a:t>può essere “l'angolo remoto del giardino, la soffitta, o meglio ancora, la tenda degli indiani montata al centro della soffitta, e infine – il giovedì pomeriggio – il grande letto dei genitori. È in quel letto che si scopre l'oceano, perché tra le sue coperte si può nuotare; ma quel letto è anche il cielo, perché sulle sue molle si può saltare: è il bosco perché ci si può nascondere: è la notte, perché fra le sue lenzuola si diventa fantasmi; ed è il piacere, perché al ritorno dei genitori si verrà puniti”</a:t>
            </a:r>
            <a:endParaRPr lang="it-IT" dirty="0"/>
          </a:p>
          <a:p>
            <a:endParaRPr lang="it-IT" dirty="0"/>
          </a:p>
        </p:txBody>
      </p:sp>
    </p:spTree>
    <p:extLst>
      <p:ext uri="{BB962C8B-B14F-4D97-AF65-F5344CB8AC3E}">
        <p14:creationId xmlns:p14="http://schemas.microsoft.com/office/powerpoint/2010/main" val="3804960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89FCDE6-C441-4863-ADDB-B9BAB24B1067}"/>
              </a:ext>
            </a:extLst>
          </p:cNvPr>
          <p:cNvSpPr>
            <a:spLocks noGrp="1"/>
          </p:cNvSpPr>
          <p:nvPr>
            <p:ph type="title"/>
          </p:nvPr>
        </p:nvSpPr>
        <p:spPr>
          <a:xfrm>
            <a:off x="838200" y="365125"/>
            <a:ext cx="10515600" cy="575215"/>
          </a:xfrm>
        </p:spPr>
        <p:txBody>
          <a:bodyPr>
            <a:normAutofit fontScale="90000"/>
          </a:bodyPr>
          <a:lstStyle/>
          <a:p>
            <a:r>
              <a:rPr lang="en-US" dirty="0"/>
              <a:t>Il senso del linguaggio per l’uomo (2)</a:t>
            </a:r>
            <a:endParaRPr lang="it-IT" dirty="0"/>
          </a:p>
        </p:txBody>
      </p:sp>
      <p:sp>
        <p:nvSpPr>
          <p:cNvPr id="3" name="Segnaposto contenuto 2">
            <a:extLst>
              <a:ext uri="{FF2B5EF4-FFF2-40B4-BE49-F238E27FC236}">
                <a16:creationId xmlns:a16="http://schemas.microsoft.com/office/drawing/2014/main" id="{6D0D2F3B-5150-4D69-AFA9-02FA3FE55D14}"/>
              </a:ext>
            </a:extLst>
          </p:cNvPr>
          <p:cNvSpPr>
            <a:spLocks noGrp="1"/>
          </p:cNvSpPr>
          <p:nvPr>
            <p:ph idx="1"/>
          </p:nvPr>
        </p:nvSpPr>
        <p:spPr>
          <a:xfrm>
            <a:off x="724710" y="940340"/>
            <a:ext cx="10515600" cy="5593405"/>
          </a:xfrm>
        </p:spPr>
        <p:txBody>
          <a:bodyPr>
            <a:noAutofit/>
          </a:bodyPr>
          <a:lstStyle/>
          <a:p>
            <a:r>
              <a:rPr lang="en-US" sz="4000" dirty="0"/>
              <a:t>La casa è infatti il nostro angolo di mondo, è, come è stato spesso ripetuto, il nostro primo universo</a:t>
            </a:r>
            <a:r>
              <a:rPr lang="en-US" sz="4000" baseline="-25000" dirty="0"/>
              <a:t>  </a:t>
            </a:r>
            <a:r>
              <a:rPr lang="en-US" sz="4000" dirty="0"/>
              <a:t>[…] in tali termini, se ci venisse chiesto quale sia il più prezioso effetto benefico della casa, risponderemmo che essa fornisce un riparo alla reverie, protegge il sognatore, ci consente di sognare in pace […]. La vita incomincia bene, incomincia racchiusa, protetta, al calduccio nel grembo della casa</a:t>
            </a:r>
          </a:p>
          <a:p>
            <a:r>
              <a:rPr lang="en-US" sz="4000" dirty="0"/>
              <a:t>G. Bachelard, La poetica dello spazio</a:t>
            </a:r>
            <a:endParaRPr lang="it-IT" sz="4000" dirty="0"/>
          </a:p>
        </p:txBody>
      </p:sp>
    </p:spTree>
    <p:extLst>
      <p:ext uri="{BB962C8B-B14F-4D97-AF65-F5344CB8AC3E}">
        <p14:creationId xmlns:p14="http://schemas.microsoft.com/office/powerpoint/2010/main" val="27620567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2CB4779-0A04-4785-91BE-29B313A3ADDF}"/>
              </a:ext>
            </a:extLst>
          </p:cNvPr>
          <p:cNvSpPr>
            <a:spLocks noGrp="1"/>
          </p:cNvSpPr>
          <p:nvPr>
            <p:ph type="title"/>
          </p:nvPr>
        </p:nvSpPr>
        <p:spPr/>
        <p:txBody>
          <a:bodyPr/>
          <a:lstStyle/>
          <a:p>
            <a:r>
              <a:rPr lang="it-IT" dirty="0"/>
              <a:t>NATURA ALTRICIALE E ANSIA DI SEPARAZIONE</a:t>
            </a:r>
          </a:p>
        </p:txBody>
      </p:sp>
      <p:sp>
        <p:nvSpPr>
          <p:cNvPr id="3" name="Segnaposto contenuto 2">
            <a:extLst>
              <a:ext uri="{FF2B5EF4-FFF2-40B4-BE49-F238E27FC236}">
                <a16:creationId xmlns:a16="http://schemas.microsoft.com/office/drawing/2014/main" id="{2B742E10-00EE-4EC3-B94E-C49463977B6C}"/>
              </a:ext>
            </a:extLst>
          </p:cNvPr>
          <p:cNvSpPr>
            <a:spLocks noGrp="1"/>
          </p:cNvSpPr>
          <p:nvPr>
            <p:ph idx="1"/>
          </p:nvPr>
        </p:nvSpPr>
        <p:spPr/>
        <p:txBody>
          <a:bodyPr>
            <a:normAutofit fontScale="77500" lnSpcReduction="20000"/>
          </a:bodyPr>
          <a:lstStyle/>
          <a:p>
            <a:r>
              <a:rPr lang="it-IT" dirty="0"/>
              <a:t>Abbiamo già visto la pervasività delle relazioni di attaccamento nei bambini che “si riflette nell’enfasi sull’espressione di queste relazioni attraverso il gioco, le storie e così via” (narrazione e sviluppo psicologico, 26). All’inizio saranno dunque preponderanti, in questo processo di </a:t>
            </a:r>
            <a:r>
              <a:rPr lang="it-IT" i="1" dirty="0" err="1"/>
              <a:t>attunement</a:t>
            </a:r>
            <a:r>
              <a:rPr lang="it-IT" dirty="0"/>
              <a:t> con gli altri, l’</a:t>
            </a:r>
            <a:r>
              <a:rPr lang="it-IT" i="1" dirty="0"/>
              <a:t>ansia di separazione </a:t>
            </a:r>
            <a:r>
              <a:rPr lang="it-IT" dirty="0"/>
              <a:t>e l’</a:t>
            </a:r>
            <a:r>
              <a:rPr lang="it-IT" i="1" dirty="0"/>
              <a:t>ansia dell’estraneo</a:t>
            </a:r>
            <a:r>
              <a:rPr lang="it-IT" dirty="0"/>
              <a:t>. Dai 18 mesi, con la percezione del proprio sé nella fase dello specchio, l’individuo comincia a vivere l’interazione sociale da attore, fino a maturare le condizioni (memoria, regolazione delle emozioni, interessi personali) per l’estroversione. La pratica narrativa dimostra soprattutto in questa fase la sua centralità, perché l’interazione sociale, come abbiamo visto durante tutto il percorso della nostra ricerca, vive di un “disagio della civiltà” inevitabile e insuperabile, citato dallo stesso </a:t>
            </a:r>
            <a:r>
              <a:rPr lang="it-IT" dirty="0" err="1"/>
              <a:t>McAdams</a:t>
            </a:r>
            <a:r>
              <a:rPr lang="it-IT" dirty="0"/>
              <a:t> quale elemento fondante della sua tesi, produttore di emozioni negative che si possono coagulare attorno al sentimento di ansia e di incertezza. Scrive </a:t>
            </a:r>
            <a:r>
              <a:rPr lang="it-IT" dirty="0" err="1"/>
              <a:t>McAdams</a:t>
            </a:r>
            <a:r>
              <a:rPr lang="it-IT" dirty="0"/>
              <a:t>: “L’apprensione per l’incertezza e il conflitto produce l’esperienza dell’ansia. L’ansia è la qualità emozionale dominante del BIS (sistema di inibizione comportamentale) […]. L’ansia è quello che senti, dunque, quando il tuo BIS si attiva in risposta ad una situazione vagamente definita, ambigua, strana e/o imprevedibile – fatto quotidiano per molti di noi, sembra! Il BIS è un esercizio tipico per creature sociali e dotate di cervello come noi”. </a:t>
            </a:r>
          </a:p>
          <a:p>
            <a:endParaRPr lang="it-IT" dirty="0"/>
          </a:p>
        </p:txBody>
      </p:sp>
    </p:spTree>
    <p:extLst>
      <p:ext uri="{BB962C8B-B14F-4D97-AF65-F5344CB8AC3E}">
        <p14:creationId xmlns:p14="http://schemas.microsoft.com/office/powerpoint/2010/main" val="8169075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240EC8F-267C-4E7B-A0BE-690EB3FE110C}"/>
              </a:ext>
            </a:extLst>
          </p:cNvPr>
          <p:cNvSpPr>
            <a:spLocks noGrp="1"/>
          </p:cNvSpPr>
          <p:nvPr>
            <p:ph type="title"/>
          </p:nvPr>
        </p:nvSpPr>
        <p:spPr>
          <a:xfrm>
            <a:off x="838200" y="365125"/>
            <a:ext cx="10515600" cy="841883"/>
          </a:xfrm>
        </p:spPr>
        <p:txBody>
          <a:bodyPr/>
          <a:lstStyle/>
          <a:p>
            <a:r>
              <a:rPr lang="it-IT" dirty="0"/>
              <a:t>Le storie ci aiutano a vivere</a:t>
            </a:r>
          </a:p>
        </p:txBody>
      </p:sp>
      <p:sp>
        <p:nvSpPr>
          <p:cNvPr id="3" name="Segnaposto contenuto 2">
            <a:extLst>
              <a:ext uri="{FF2B5EF4-FFF2-40B4-BE49-F238E27FC236}">
                <a16:creationId xmlns:a16="http://schemas.microsoft.com/office/drawing/2014/main" id="{2E51D291-285F-42BE-8A7E-F560F94BBD31}"/>
              </a:ext>
            </a:extLst>
          </p:cNvPr>
          <p:cNvSpPr>
            <a:spLocks noGrp="1"/>
          </p:cNvSpPr>
          <p:nvPr>
            <p:ph idx="1"/>
          </p:nvPr>
        </p:nvSpPr>
        <p:spPr>
          <a:xfrm>
            <a:off x="838200" y="1341120"/>
            <a:ext cx="10515600" cy="4835843"/>
          </a:xfrm>
        </p:spPr>
        <p:txBody>
          <a:bodyPr/>
          <a:lstStyle/>
          <a:p>
            <a:r>
              <a:rPr lang="it-IT" dirty="0">
                <a:latin typeface="Calibri" panose="020F0502020204030204" pitchFamily="34" charset="0"/>
                <a:ea typeface="Calibri" panose="020F0502020204030204" pitchFamily="34" charset="0"/>
                <a:cs typeface="Times New Roman" panose="02020603050405020304" pitchFamily="18" charset="0"/>
              </a:rPr>
              <a:t>“Il bifacciale può certamente essere visto come un segno di quella cosa speciale, che chiamiamo intenzionalità umana, ovverosia la proprietà del “riferirsi a” (</a:t>
            </a:r>
            <a:r>
              <a:rPr lang="it-IT" i="1" dirty="0" err="1">
                <a:latin typeface="Calibri" panose="020F0502020204030204" pitchFamily="34" charset="0"/>
                <a:ea typeface="Calibri" panose="020F0502020204030204" pitchFamily="34" charset="0"/>
                <a:cs typeface="Times New Roman" panose="02020603050405020304" pitchFamily="18" charset="0"/>
              </a:rPr>
              <a:t>about-ness</a:t>
            </a:r>
            <a:r>
              <a:rPr lang="it-IT" dirty="0">
                <a:latin typeface="Calibri" panose="020F0502020204030204" pitchFamily="34" charset="0"/>
                <a:ea typeface="Calibri" panose="020F0502020204030204" pitchFamily="34" charset="0"/>
                <a:cs typeface="Times New Roman" panose="02020603050405020304" pitchFamily="18" charset="0"/>
              </a:rPr>
              <a:t>). Gli stati intenzionali vengono definiti come quelli che sono “in riferimento a” ovvero “di” cose […]. Ma la cosa fondamentale che sottende all’enigma del bifacciale non è se gli umani dell’età della pietra stavano producendo un tipo o l’altro di intenzionalità. La cosa fondamentale non sta nel decidere tra nucleo e lama. Sta piuttosto da una parte nel sapere come gli umani possano possedere questa proprietà speciale che chiamiamo “intenzionalità” e, dall’altro, come e quando gli umani sono divenuti coscienti del carattere intenzionale delle loro azioni e delle azioni degli altri</a:t>
            </a:r>
            <a:endParaRPr lang="it-IT" dirty="0"/>
          </a:p>
        </p:txBody>
      </p:sp>
    </p:spTree>
    <p:extLst>
      <p:ext uri="{BB962C8B-B14F-4D97-AF65-F5344CB8AC3E}">
        <p14:creationId xmlns:p14="http://schemas.microsoft.com/office/powerpoint/2010/main" val="949890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AC17E4-8FCA-4301-85B4-55491376CEED}"/>
              </a:ext>
            </a:extLst>
          </p:cNvPr>
          <p:cNvSpPr>
            <a:spLocks noGrp="1"/>
          </p:cNvSpPr>
          <p:nvPr>
            <p:ph type="title"/>
          </p:nvPr>
        </p:nvSpPr>
        <p:spPr>
          <a:xfrm>
            <a:off x="838200" y="230819"/>
            <a:ext cx="10515600" cy="781235"/>
          </a:xfrm>
        </p:spPr>
        <p:txBody>
          <a:bodyPr>
            <a:normAutofit fontScale="90000"/>
          </a:bodyPr>
          <a:lstStyle/>
          <a:p>
            <a:r>
              <a:rPr lang="it-IT" sz="2800" dirty="0"/>
              <a:t>«Il riconoscimento dell’amore come vettore educativo» (G. Mari, filosofia dell’educazione, 178)</a:t>
            </a:r>
          </a:p>
        </p:txBody>
      </p:sp>
      <p:sp>
        <p:nvSpPr>
          <p:cNvPr id="3" name="Segnaposto contenuto 2">
            <a:extLst>
              <a:ext uri="{FF2B5EF4-FFF2-40B4-BE49-F238E27FC236}">
                <a16:creationId xmlns:a16="http://schemas.microsoft.com/office/drawing/2014/main" id="{CF383313-34C4-48FF-913A-5877062E2F10}"/>
              </a:ext>
            </a:extLst>
          </p:cNvPr>
          <p:cNvSpPr>
            <a:spLocks noGrp="1"/>
          </p:cNvSpPr>
          <p:nvPr>
            <p:ph idx="1"/>
          </p:nvPr>
        </p:nvSpPr>
        <p:spPr>
          <a:xfrm>
            <a:off x="817485" y="1012054"/>
            <a:ext cx="10515600" cy="5539666"/>
          </a:xfrm>
        </p:spPr>
        <p:txBody>
          <a:bodyPr/>
          <a:lstStyle/>
          <a:p>
            <a:r>
              <a:rPr lang="it-IT" dirty="0"/>
              <a:t>Le testimonianze sono molteplici, ne cito solo alcune; l’ «amore pensoso» di </a:t>
            </a:r>
            <a:r>
              <a:rPr lang="it-IT" dirty="0" err="1"/>
              <a:t>Pestalozzi</a:t>
            </a:r>
            <a:r>
              <a:rPr lang="it-IT" dirty="0"/>
              <a:t> che definisce l’educazione elementare «la vita stessa, nel suo senso di verità e di amore»; un amore – come sottolinea Lambruschini – che «non è già una tenerezza languida e inetta» come, del resto. L’ «amorevolezza» di don Bosco, che lo spinge ad accreditare l’esigenza, da parte dell’educatore – di «farsi amare se vuole farsi temere»</a:t>
            </a:r>
          </a:p>
        </p:txBody>
      </p:sp>
    </p:spTree>
    <p:extLst>
      <p:ext uri="{BB962C8B-B14F-4D97-AF65-F5344CB8AC3E}">
        <p14:creationId xmlns:p14="http://schemas.microsoft.com/office/powerpoint/2010/main" val="1604032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E6FE9B-F0AE-4DFA-A00F-07BBE4DFC19E}"/>
              </a:ext>
            </a:extLst>
          </p:cNvPr>
          <p:cNvSpPr>
            <a:spLocks noGrp="1"/>
          </p:cNvSpPr>
          <p:nvPr>
            <p:ph type="title"/>
          </p:nvPr>
        </p:nvSpPr>
        <p:spPr/>
        <p:txBody>
          <a:bodyPr/>
          <a:lstStyle/>
          <a:p>
            <a:r>
              <a:rPr lang="it-IT" dirty="0"/>
              <a:t>Le storie ci aiutano a vivere</a:t>
            </a:r>
          </a:p>
        </p:txBody>
      </p:sp>
      <p:sp>
        <p:nvSpPr>
          <p:cNvPr id="3" name="Segnaposto contenuto 2">
            <a:extLst>
              <a:ext uri="{FF2B5EF4-FFF2-40B4-BE49-F238E27FC236}">
                <a16:creationId xmlns:a16="http://schemas.microsoft.com/office/drawing/2014/main" id="{60E6B1D3-9372-42DB-93AC-A85712345FFE}"/>
              </a:ext>
            </a:extLst>
          </p:cNvPr>
          <p:cNvSpPr>
            <a:spLocks noGrp="1"/>
          </p:cNvSpPr>
          <p:nvPr>
            <p:ph idx="1"/>
          </p:nvPr>
        </p:nvSpPr>
        <p:spPr>
          <a:xfrm>
            <a:off x="838200" y="1690688"/>
            <a:ext cx="10515600" cy="4990528"/>
          </a:xfrm>
        </p:spPr>
        <p:txBody>
          <a:bodyPr/>
          <a:lstStyle/>
          <a:p>
            <a:r>
              <a:rPr lang="it-IT" dirty="0">
                <a:latin typeface="Calibri" panose="020F0502020204030204" pitchFamily="34" charset="0"/>
                <a:ea typeface="Calibri" panose="020F0502020204030204" pitchFamily="34" charset="0"/>
                <a:cs typeface="Times New Roman" panose="02020603050405020304" pitchFamily="18" charset="0"/>
              </a:rPr>
              <a:t>“(…) </a:t>
            </a:r>
            <a:r>
              <a:rPr lang="it-IT" i="1" dirty="0">
                <a:latin typeface="Calibri" panose="020F0502020204030204" pitchFamily="34" charset="0"/>
                <a:ea typeface="Calibri" panose="020F0502020204030204" pitchFamily="34" charset="0"/>
                <a:cs typeface="Times New Roman" panose="02020603050405020304" pitchFamily="18" charset="0"/>
              </a:rPr>
              <a:t>l’Homo sapiens</a:t>
            </a:r>
            <a:r>
              <a:rPr lang="it-IT" dirty="0">
                <a:latin typeface="Calibri" panose="020F0502020204030204" pitchFamily="34" charset="0"/>
                <a:ea typeface="Calibri" panose="020F0502020204030204" pitchFamily="34" charset="0"/>
                <a:cs typeface="Times New Roman" panose="02020603050405020304" pitchFamily="18" charset="0"/>
              </a:rPr>
              <a:t> ha fra i suoi tratti distintivi la capacità di creare rappresentazioni (se non altro figurative) e che la loro durata temporale – due millenni per quello che abbiamo rappresentato in santuari e chiese, ma 25-40 millenni per quello che abbiamo rappresentato nelle caverne, e probabilmente alcune centinaia di migliaia di anni (ma forse anche milioni) per le “iscrizioni” (i </a:t>
            </a:r>
            <a:r>
              <a:rPr lang="it-IT" i="1" dirty="0">
                <a:latin typeface="Calibri" panose="020F0502020204030204" pitchFamily="34" charset="0"/>
                <a:ea typeface="Calibri" panose="020F0502020204030204" pitchFamily="34" charset="0"/>
                <a:cs typeface="Times New Roman" panose="02020603050405020304" pitchFamily="18" charset="0"/>
              </a:rPr>
              <a:t>segni</a:t>
            </a:r>
            <a:r>
              <a:rPr lang="it-IT" dirty="0">
                <a:latin typeface="Calibri" panose="020F0502020204030204" pitchFamily="34" charset="0"/>
                <a:ea typeface="Calibri" panose="020F0502020204030204" pitchFamily="34" charset="0"/>
                <a:cs typeface="Times New Roman" panose="02020603050405020304" pitchFamily="18" charset="0"/>
              </a:rPr>
              <a:t> tracciati su ocra, ossa e pietre) – ci incoraggia a pensare che anche i pochi millenni di storia della scrittura e tutto il nostro </a:t>
            </a:r>
            <a:r>
              <a:rPr lang="it-IT" i="1" dirty="0" err="1">
                <a:latin typeface="Calibri" panose="020F0502020204030204" pitchFamily="34" charset="0"/>
                <a:ea typeface="Calibri" panose="020F0502020204030204" pitchFamily="34" charset="0"/>
                <a:cs typeface="Times New Roman" panose="02020603050405020304" pitchFamily="18" charset="0"/>
              </a:rPr>
              <a:t>storytelling</a:t>
            </a:r>
            <a:r>
              <a:rPr lang="it-IT" dirty="0">
                <a:latin typeface="Calibri" panose="020F0502020204030204" pitchFamily="34" charset="0"/>
                <a:ea typeface="Calibri" panose="020F0502020204030204" pitchFamily="34" charset="0"/>
                <a:cs typeface="Times New Roman" panose="02020603050405020304" pitchFamily="18" charset="0"/>
              </a:rPr>
              <a:t> possano essere compresi in una medesima storia della “rappresentazione” o, almeno, della “raffigurazione”</a:t>
            </a:r>
            <a:endParaRPr lang="it-IT" dirty="0"/>
          </a:p>
        </p:txBody>
      </p:sp>
    </p:spTree>
    <p:extLst>
      <p:ext uri="{BB962C8B-B14F-4D97-AF65-F5344CB8AC3E}">
        <p14:creationId xmlns:p14="http://schemas.microsoft.com/office/powerpoint/2010/main" val="3481870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D55935-A907-4F1D-9112-E4B41D2685C4}"/>
              </a:ext>
            </a:extLst>
          </p:cNvPr>
          <p:cNvSpPr>
            <a:spLocks noGrp="1"/>
          </p:cNvSpPr>
          <p:nvPr>
            <p:ph type="title"/>
          </p:nvPr>
        </p:nvSpPr>
        <p:spPr>
          <a:xfrm>
            <a:off x="838200" y="365126"/>
            <a:ext cx="10515600" cy="691318"/>
          </a:xfrm>
        </p:spPr>
        <p:txBody>
          <a:bodyPr>
            <a:normAutofit fontScale="90000"/>
          </a:bodyPr>
          <a:lstStyle/>
          <a:p>
            <a:r>
              <a:rPr lang="it-IT" dirty="0"/>
              <a:t>Contro il metodo</a:t>
            </a:r>
          </a:p>
        </p:txBody>
      </p:sp>
      <p:sp>
        <p:nvSpPr>
          <p:cNvPr id="3" name="Segnaposto contenuto 2">
            <a:extLst>
              <a:ext uri="{FF2B5EF4-FFF2-40B4-BE49-F238E27FC236}">
                <a16:creationId xmlns:a16="http://schemas.microsoft.com/office/drawing/2014/main" id="{A1685C42-4B22-416A-AC5C-F73593C96C52}"/>
              </a:ext>
            </a:extLst>
          </p:cNvPr>
          <p:cNvSpPr>
            <a:spLocks noGrp="1"/>
          </p:cNvSpPr>
          <p:nvPr>
            <p:ph idx="1"/>
          </p:nvPr>
        </p:nvSpPr>
        <p:spPr>
          <a:xfrm>
            <a:off x="838200" y="1198485"/>
            <a:ext cx="10515600" cy="4987356"/>
          </a:xfrm>
        </p:spPr>
        <p:txBody>
          <a:bodyPr/>
          <a:lstStyle/>
          <a:p>
            <a:r>
              <a:rPr lang="it-IT" dirty="0"/>
              <a:t>Perché questo richiamo è importante? Perché comporta il superamento del «metodo» moderno come costrutto artificioso, meccanico, puramente funzionale. Ora, «metodo» torna a significare ciò che era stato per gli antichi, ovvero il percorso concreto (</a:t>
            </a:r>
            <a:r>
              <a:rPr lang="it-IT" dirty="0" err="1"/>
              <a:t>odos</a:t>
            </a:r>
            <a:r>
              <a:rPr lang="it-IT" dirty="0"/>
              <a:t>) lungo il quale si perviene alla meta</a:t>
            </a:r>
          </a:p>
        </p:txBody>
      </p:sp>
    </p:spTree>
    <p:extLst>
      <p:ext uri="{BB962C8B-B14F-4D97-AF65-F5344CB8AC3E}">
        <p14:creationId xmlns:p14="http://schemas.microsoft.com/office/powerpoint/2010/main" val="2130174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44A2CE-6037-4E76-9C7A-6C7F9A2B731E}"/>
              </a:ext>
            </a:extLst>
          </p:cNvPr>
          <p:cNvSpPr>
            <a:spLocks noGrp="1"/>
          </p:cNvSpPr>
          <p:nvPr>
            <p:ph type="title"/>
          </p:nvPr>
        </p:nvSpPr>
        <p:spPr>
          <a:xfrm>
            <a:off x="838200" y="365125"/>
            <a:ext cx="10515600" cy="744347"/>
          </a:xfrm>
        </p:spPr>
        <p:txBody>
          <a:bodyPr/>
          <a:lstStyle/>
          <a:p>
            <a:r>
              <a:rPr lang="it-IT" dirty="0"/>
              <a:t>Il percorso (</a:t>
            </a:r>
            <a:r>
              <a:rPr lang="it-IT" dirty="0" err="1"/>
              <a:t>odos</a:t>
            </a:r>
            <a:r>
              <a:rPr lang="it-IT" dirty="0"/>
              <a:t>)</a:t>
            </a:r>
          </a:p>
        </p:txBody>
      </p:sp>
      <p:sp>
        <p:nvSpPr>
          <p:cNvPr id="3" name="Segnaposto contenuto 2">
            <a:extLst>
              <a:ext uri="{FF2B5EF4-FFF2-40B4-BE49-F238E27FC236}">
                <a16:creationId xmlns:a16="http://schemas.microsoft.com/office/drawing/2014/main" id="{2E8C269B-319A-49CB-AFC2-7DEFC7C7A20B}"/>
              </a:ext>
            </a:extLst>
          </p:cNvPr>
          <p:cNvSpPr>
            <a:spLocks noGrp="1"/>
          </p:cNvSpPr>
          <p:nvPr>
            <p:ph idx="1"/>
          </p:nvPr>
        </p:nvSpPr>
        <p:spPr>
          <a:xfrm>
            <a:off x="838200" y="1109472"/>
            <a:ext cx="10515600" cy="5067491"/>
          </a:xfrm>
        </p:spPr>
        <p:txBody>
          <a:bodyPr>
            <a:normAutofit/>
          </a:bodyPr>
          <a:lstStyle/>
          <a:p>
            <a:r>
              <a:rPr lang="it-IT" sz="3200" dirty="0">
                <a:latin typeface="Calibri" panose="020F0502020204030204" pitchFamily="34" charset="0"/>
                <a:ea typeface="Calibri" panose="020F0502020204030204" pitchFamily="34" charset="0"/>
                <a:cs typeface="Times New Roman" panose="02020603050405020304" pitchFamily="18" charset="0"/>
              </a:rPr>
              <a:t>Un uomo, che viveva presso uno stagno, una notte fu svegliato da un gran rumore. Uscì allora nel buio e si diresse verso uno stagno ma, nell’oscurità, correndo in su e in giù, a destra e a manca, guidato solo dal rumore, cadde e inciampò più volte. Finché trovò una falla sull’argine da cui uscivano acqua e pesci: si mise subito al lavoro per tapparla e, solo quando ebbe finito, se ne tornò a letto. La mattina dopo, affacciandosi alla finestra, vide con sorpresa che le orme dei suoi passi avevano disegnato sul terreno la figura di una cicogna. “Quando il disegno della mia vita sarà completo, vedrò, o altri vedranno una cicogna?”</a:t>
            </a:r>
            <a:endParaRPr lang="it-IT" sz="3200" dirty="0"/>
          </a:p>
        </p:txBody>
      </p:sp>
    </p:spTree>
    <p:extLst>
      <p:ext uri="{BB962C8B-B14F-4D97-AF65-F5344CB8AC3E}">
        <p14:creationId xmlns:p14="http://schemas.microsoft.com/office/powerpoint/2010/main" val="1346456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15A7D80-97C5-4105-B9CD-977E3ED1256F}"/>
              </a:ext>
            </a:extLst>
          </p:cNvPr>
          <p:cNvSpPr>
            <a:spLocks noGrp="1"/>
          </p:cNvSpPr>
          <p:nvPr>
            <p:ph type="title"/>
          </p:nvPr>
        </p:nvSpPr>
        <p:spPr>
          <a:xfrm>
            <a:off x="838200" y="365126"/>
            <a:ext cx="10515600" cy="315912"/>
          </a:xfrm>
        </p:spPr>
        <p:txBody>
          <a:bodyPr>
            <a:normAutofit fontScale="90000"/>
          </a:bodyPr>
          <a:lstStyle/>
          <a:p>
            <a:r>
              <a:rPr lang="en-US" dirty="0"/>
              <a:t>Il bambino e la prima forma di linguaggio (2)</a:t>
            </a:r>
            <a:endParaRPr lang="it-IT" dirty="0"/>
          </a:p>
        </p:txBody>
      </p:sp>
      <p:sp>
        <p:nvSpPr>
          <p:cNvPr id="3" name="Segnaposto contenuto 2">
            <a:extLst>
              <a:ext uri="{FF2B5EF4-FFF2-40B4-BE49-F238E27FC236}">
                <a16:creationId xmlns:a16="http://schemas.microsoft.com/office/drawing/2014/main" id="{0CF08C09-11F3-4DE2-9091-77BA42C2F089}"/>
              </a:ext>
            </a:extLst>
          </p:cNvPr>
          <p:cNvSpPr>
            <a:spLocks noGrp="1"/>
          </p:cNvSpPr>
          <p:nvPr>
            <p:ph idx="1"/>
          </p:nvPr>
        </p:nvSpPr>
        <p:spPr>
          <a:xfrm>
            <a:off x="838200" y="891702"/>
            <a:ext cx="10515600" cy="5285261"/>
          </a:xfrm>
        </p:spPr>
        <p:txBody>
          <a:bodyPr>
            <a:normAutofit/>
          </a:bodyPr>
          <a:lstStyle/>
          <a:p>
            <a:r>
              <a:rPr lang="en-US" sz="3600" dirty="0"/>
              <a:t>Pensiamo al gesto dell’afferrare, così importante per i bambini. Nel gesto del bimbo che afferra il dito non c’è alcuna intenzione originaria della mano che si tende verso il dito e l’afferra. All’origine c’è invece il mondo che si presenta come afferrabile e che, con ciò, modella la mano stessa del bambino: il pieno del dito modella la mano in modo che essa crei un vuoto in  se stessa, così che la presa è la possibiltà di lasciarsi scrivere dalla vita, è inseparabile dalla sua compresione, dalla sua lettura.</a:t>
            </a:r>
            <a:endParaRPr lang="it-IT" sz="3600" dirty="0"/>
          </a:p>
        </p:txBody>
      </p:sp>
    </p:spTree>
    <p:extLst>
      <p:ext uri="{BB962C8B-B14F-4D97-AF65-F5344CB8AC3E}">
        <p14:creationId xmlns:p14="http://schemas.microsoft.com/office/powerpoint/2010/main" val="2464979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E2E0F5-27CB-48ED-98C0-60E9977CD15F}"/>
              </a:ext>
            </a:extLst>
          </p:cNvPr>
          <p:cNvSpPr>
            <a:spLocks noGrp="1"/>
          </p:cNvSpPr>
          <p:nvPr>
            <p:ph type="title"/>
          </p:nvPr>
        </p:nvSpPr>
        <p:spPr>
          <a:xfrm>
            <a:off x="838200" y="365125"/>
            <a:ext cx="10515600" cy="186109"/>
          </a:xfrm>
        </p:spPr>
        <p:txBody>
          <a:bodyPr>
            <a:normAutofit fontScale="90000"/>
          </a:bodyPr>
          <a:lstStyle/>
          <a:p>
            <a:r>
              <a:rPr lang="en-US" dirty="0"/>
              <a:t>Il bambino e la prima forma di linguaggio (1)</a:t>
            </a:r>
            <a:endParaRPr lang="it-IT" dirty="0"/>
          </a:p>
        </p:txBody>
      </p:sp>
      <p:sp>
        <p:nvSpPr>
          <p:cNvPr id="3" name="Segnaposto contenuto 2">
            <a:extLst>
              <a:ext uri="{FF2B5EF4-FFF2-40B4-BE49-F238E27FC236}">
                <a16:creationId xmlns:a16="http://schemas.microsoft.com/office/drawing/2014/main" id="{5C970049-00EE-49BA-93F5-95EA8C99568C}"/>
              </a:ext>
            </a:extLst>
          </p:cNvPr>
          <p:cNvSpPr>
            <a:spLocks noGrp="1"/>
          </p:cNvSpPr>
          <p:nvPr>
            <p:ph idx="1"/>
          </p:nvPr>
        </p:nvSpPr>
        <p:spPr>
          <a:xfrm>
            <a:off x="838200" y="794426"/>
            <a:ext cx="10515600" cy="5382537"/>
          </a:xfrm>
        </p:spPr>
        <p:txBody>
          <a:bodyPr>
            <a:noAutofit/>
          </a:bodyPr>
          <a:lstStyle/>
          <a:p>
            <a:r>
              <a:rPr lang="en-US" sz="3600" dirty="0"/>
              <a:t>La prima forma della comunicazione verbale, la parola nel suo sorgere: un bimbo che piange perché vuole il seno materno. L’affermazione sembra a un primo sguardo incontestabile: c’è, in effetti, un bambino un pianto e c’è un seno che nutre. </a:t>
            </a:r>
            <a:r>
              <a:rPr lang="en-US" sz="3600" dirty="0" err="1"/>
              <a:t>Dimenticheremmo</a:t>
            </a:r>
            <a:r>
              <a:rPr lang="en-US" sz="3600" dirty="0"/>
              <a:t>, tuttavia, che tutte queste cose “ci sono” solo in virtù del linguaggio: nella mente del bambino, prima del sopraggiungere della parola. Non c’è nulla di tutto questo: senza una qualche forma lingustica, per quanto primitiva, non esiste io e non esiste la mamma, non esiste il pianto e non esite il cibo</a:t>
            </a:r>
            <a:endParaRPr lang="it-IT" sz="3600" dirty="0"/>
          </a:p>
        </p:txBody>
      </p:sp>
    </p:spTree>
    <p:extLst>
      <p:ext uri="{BB962C8B-B14F-4D97-AF65-F5344CB8AC3E}">
        <p14:creationId xmlns:p14="http://schemas.microsoft.com/office/powerpoint/2010/main" val="450508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719298F-D6F0-4D7F-AB5B-8880222A8758}"/>
              </a:ext>
            </a:extLst>
          </p:cNvPr>
          <p:cNvSpPr>
            <a:spLocks noGrp="1"/>
          </p:cNvSpPr>
          <p:nvPr>
            <p:ph type="title"/>
          </p:nvPr>
        </p:nvSpPr>
        <p:spPr>
          <a:xfrm>
            <a:off x="838200" y="365126"/>
            <a:ext cx="10515600" cy="315912"/>
          </a:xfrm>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117ED344-3342-431A-AD5E-23A85ED10614}"/>
              </a:ext>
            </a:extLst>
          </p:cNvPr>
          <p:cNvSpPr>
            <a:spLocks noGrp="1"/>
          </p:cNvSpPr>
          <p:nvPr>
            <p:ph idx="1"/>
          </p:nvPr>
        </p:nvSpPr>
        <p:spPr>
          <a:xfrm>
            <a:off x="838200" y="940340"/>
            <a:ext cx="10515600" cy="5236623"/>
          </a:xfrm>
        </p:spPr>
        <p:txBody>
          <a:bodyPr>
            <a:normAutofit/>
          </a:bodyPr>
          <a:lstStyle/>
          <a:p>
            <a:r>
              <a:rPr lang="en-US" sz="4000" dirty="0"/>
              <a:t>Il proprio pianto è percepito dal bambino come parte del mondo dei suoni e può farlo consapevole di essere egli stesso parte di una reatà vitale più ampia. In questa realtà ampia, il bambino scopre un’altra cosa: che il mondo gli risponde. La manna ascolta il figlio piangere e corre da lui</a:t>
            </a:r>
            <a:endParaRPr lang="it-IT" sz="4000" dirty="0"/>
          </a:p>
        </p:txBody>
      </p:sp>
    </p:spTree>
    <p:extLst>
      <p:ext uri="{BB962C8B-B14F-4D97-AF65-F5344CB8AC3E}">
        <p14:creationId xmlns:p14="http://schemas.microsoft.com/office/powerpoint/2010/main" val="1017842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AED73AA-B2A0-4F51-A399-D21B2A3633BD}"/>
              </a:ext>
            </a:extLst>
          </p:cNvPr>
          <p:cNvSpPr>
            <a:spLocks noGrp="1"/>
          </p:cNvSpPr>
          <p:nvPr>
            <p:ph type="title"/>
          </p:nvPr>
        </p:nvSpPr>
        <p:spPr>
          <a:xfrm>
            <a:off x="838200" y="365126"/>
            <a:ext cx="10515600" cy="315912"/>
          </a:xfrm>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FFE2A19F-D90C-40D8-BEF4-EBE325763272}"/>
              </a:ext>
            </a:extLst>
          </p:cNvPr>
          <p:cNvSpPr>
            <a:spLocks noGrp="1"/>
          </p:cNvSpPr>
          <p:nvPr>
            <p:ph idx="1"/>
          </p:nvPr>
        </p:nvSpPr>
        <p:spPr>
          <a:xfrm>
            <a:off x="838200" y="1037617"/>
            <a:ext cx="10515600" cy="5139346"/>
          </a:xfrm>
        </p:spPr>
        <p:txBody>
          <a:bodyPr>
            <a:noAutofit/>
          </a:bodyPr>
          <a:lstStyle/>
          <a:p>
            <a:r>
              <a:rPr lang="en-US" sz="3200" dirty="0"/>
              <a:t>In questo rimbalzo, nel mondo dei suoni – a differenza della vista, per la quale io rimango costantemente esterno al campo visivo – si colloca anche la percezione della mia voce. Io posso ascoltare la mia voce: pur percependola contemporaneamente esterna e interna a me (…) a sento emergere dal mondo del suoni, e posso distinguerla tra I mille altri grazie alla contemporaneità di ascolto e voce. In questo senso, l’udito genera, più di tutti gli altri sensi, la consapevolezza di sé, sitratta di un sé già collocato all’interno della scena del mondo in cui la voce risuona. </a:t>
            </a:r>
            <a:endParaRPr lang="it-IT" sz="3200" dirty="0"/>
          </a:p>
        </p:txBody>
      </p:sp>
    </p:spTree>
    <p:extLst>
      <p:ext uri="{BB962C8B-B14F-4D97-AF65-F5344CB8AC3E}">
        <p14:creationId xmlns:p14="http://schemas.microsoft.com/office/powerpoint/2010/main" val="915753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A1528CE-620B-42E1-BACB-3647A34E5717}"/>
              </a:ext>
            </a:extLst>
          </p:cNvPr>
          <p:cNvSpPr>
            <a:spLocks noGrp="1"/>
          </p:cNvSpPr>
          <p:nvPr>
            <p:ph type="title"/>
          </p:nvPr>
        </p:nvSpPr>
        <p:spPr/>
        <p:txBody>
          <a:bodyPr/>
          <a:lstStyle/>
          <a:p>
            <a:r>
              <a:rPr lang="it-IT" dirty="0"/>
              <a:t>NATURA ALTRICIALE DELL’ESSERE UMANO</a:t>
            </a:r>
          </a:p>
        </p:txBody>
      </p:sp>
      <p:sp>
        <p:nvSpPr>
          <p:cNvPr id="3" name="Segnaposto contenuto 2">
            <a:extLst>
              <a:ext uri="{FF2B5EF4-FFF2-40B4-BE49-F238E27FC236}">
                <a16:creationId xmlns:a16="http://schemas.microsoft.com/office/drawing/2014/main" id="{63F506DA-490F-41FD-B909-403D88459CA7}"/>
              </a:ext>
            </a:extLst>
          </p:cNvPr>
          <p:cNvSpPr>
            <a:spLocks noGrp="1"/>
          </p:cNvSpPr>
          <p:nvPr>
            <p:ph idx="1"/>
          </p:nvPr>
        </p:nvSpPr>
        <p:spPr/>
        <p:txBody>
          <a:bodyPr/>
          <a:lstStyle/>
          <a:p>
            <a:r>
              <a:rPr lang="it-IT" dirty="0"/>
              <a:t>Le prime rappresentazioni mentali si costituiscono in relazione ai significati che il bambino attribuisce alle sue azioni attraverso, scrive Molinari, la “partecipazione attiva ad un sistema relazionale e comunicativo”: “Il bambino comprende il significato degli eventi in cui è coinvolto attraverso la partecipazione ad una serie di routine comunicative e dialogiche che si avviano fin dai primi scambi con la madre” (Molinari 2002, p. 229, in Rollo, narrazione e sviluppo psicologico, 77).</a:t>
            </a:r>
          </a:p>
          <a:p>
            <a:endParaRPr lang="it-IT" dirty="0"/>
          </a:p>
        </p:txBody>
      </p:sp>
    </p:spTree>
    <p:extLst>
      <p:ext uri="{BB962C8B-B14F-4D97-AF65-F5344CB8AC3E}">
        <p14:creationId xmlns:p14="http://schemas.microsoft.com/office/powerpoint/2010/main" val="2957256076"/>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71881</TotalTime>
  <Words>2613</Words>
  <Application>Microsoft Office PowerPoint</Application>
  <PresentationFormat>Widescreen</PresentationFormat>
  <Paragraphs>46</Paragraphs>
  <Slides>20</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20</vt:i4>
      </vt:variant>
    </vt:vector>
  </HeadingPairs>
  <TitlesOfParts>
    <vt:vector size="25" baseType="lpstr">
      <vt:lpstr>Arial</vt:lpstr>
      <vt:lpstr>Calibri</vt:lpstr>
      <vt:lpstr>Calibri Light</vt:lpstr>
      <vt:lpstr>Times New Roman</vt:lpstr>
      <vt:lpstr>Tema di Office</vt:lpstr>
      <vt:lpstr>Prima lezione di pedagogia</vt:lpstr>
      <vt:lpstr>«Il riconoscimento dell’amore come vettore educativo» (G. Mari, filosofia dell’educazione, 178)</vt:lpstr>
      <vt:lpstr>Contro il metodo</vt:lpstr>
      <vt:lpstr>Il percorso (odos)</vt:lpstr>
      <vt:lpstr>Il bambino e la prima forma di linguaggio (2)</vt:lpstr>
      <vt:lpstr>Il bambino e la prima forma di linguaggio (1)</vt:lpstr>
      <vt:lpstr>Presentazione standard di PowerPoint</vt:lpstr>
      <vt:lpstr>Presentazione standard di PowerPoint</vt:lpstr>
      <vt:lpstr>NATURA ALTRICIALE DELL’ESSERE UMANO</vt:lpstr>
      <vt:lpstr>Simone Weil, attenzione nella relazione</vt:lpstr>
      <vt:lpstr>Presentazione standard di PowerPoint</vt:lpstr>
      <vt:lpstr>Dal Diario di una primavera di Primo Mazzolari</vt:lpstr>
      <vt:lpstr>Identità narrativa tre: assaporarsi</vt:lpstr>
      <vt:lpstr>Presentazione standard di PowerPoint</vt:lpstr>
      <vt:lpstr>Presentazione standard di PowerPoint</vt:lpstr>
      <vt:lpstr>Presentazione standard di PowerPoint</vt:lpstr>
      <vt:lpstr>Il senso del linguaggio per l’uomo (2)</vt:lpstr>
      <vt:lpstr>NATURA ALTRICIALE E ANSIA DI SEPARAZIONE</vt:lpstr>
      <vt:lpstr>Le storie ci aiutano a vivere</vt:lpstr>
      <vt:lpstr>Le storie ci aiutano a vivere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gabriele garlaschelli</dc:creator>
  <cp:lastModifiedBy>Garlaschelli Enrico (enrico.garlaschelli)</cp:lastModifiedBy>
  <cp:revision>36</cp:revision>
  <dcterms:created xsi:type="dcterms:W3CDTF">2018-09-20T06:38:32Z</dcterms:created>
  <dcterms:modified xsi:type="dcterms:W3CDTF">2020-11-02T16:37:53Z</dcterms:modified>
</cp:coreProperties>
</file>