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322" r:id="rId3"/>
    <p:sldId id="323" r:id="rId4"/>
    <p:sldId id="326" r:id="rId5"/>
    <p:sldId id="327" r:id="rId6"/>
    <p:sldId id="328" r:id="rId7"/>
    <p:sldId id="329" r:id="rId8"/>
    <p:sldId id="330" r:id="rId9"/>
    <p:sldId id="331" r:id="rId10"/>
    <p:sldId id="332" r:id="rId11"/>
    <p:sldId id="333" r:id="rId12"/>
    <p:sldId id="309" r:id="rId13"/>
    <p:sldId id="292" r:id="rId14"/>
    <p:sldId id="290" r:id="rId15"/>
    <p:sldId id="305" r:id="rId16"/>
    <p:sldId id="306" r:id="rId17"/>
    <p:sldId id="307" r:id="rId18"/>
    <p:sldId id="312" r:id="rId19"/>
    <p:sldId id="296" r:id="rId2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34" autoAdjust="0"/>
    <p:restoredTop sz="94660"/>
  </p:normalViewPr>
  <p:slideViewPr>
    <p:cSldViewPr snapToGrid="0">
      <p:cViewPr varScale="1">
        <p:scale>
          <a:sx n="82" d="100"/>
          <a:sy n="82" d="100"/>
        </p:scale>
        <p:origin x="57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554405217"/>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972566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502857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3806050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247118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127815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514250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611972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471671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144830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24243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189128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318846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9084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340176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381000" y="685800"/>
            <a:ext cx="6096000" cy="3429000"/>
          </a:xfrm>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1172902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titolo">
    <p:spTree>
      <p:nvGrpSpPr>
        <p:cNvPr id="1" name=""/>
        <p:cNvGrpSpPr/>
        <p:nvPr/>
      </p:nvGrpSpPr>
      <p:grpSpPr>
        <a:xfrm>
          <a:off x="0" y="0"/>
          <a:ext cx="0" cy="0"/>
          <a:chOff x="0" y="0"/>
          <a:chExt cx="0" cy="0"/>
        </a:xfrm>
      </p:grpSpPr>
      <p:sp>
        <p:nvSpPr>
          <p:cNvPr id="11" name="Titolo Testo"/>
          <p:cNvSpPr txBox="1">
            <a:spLocks noGrp="1"/>
          </p:cNvSpPr>
          <p:nvPr>
            <p:ph type="title"/>
          </p:nvPr>
        </p:nvSpPr>
        <p:spPr>
          <a:xfrm>
            <a:off x="1524000" y="1122362"/>
            <a:ext cx="9144000" cy="2387601"/>
          </a:xfrm>
          <a:prstGeom prst="rect">
            <a:avLst/>
          </a:prstGeom>
        </p:spPr>
        <p:txBody>
          <a:bodyPr anchor="b"/>
          <a:lstStyle>
            <a:lvl1pPr algn="ctr">
              <a:defRPr sz="6000">
                <a:solidFill>
                  <a:srgbClr val="B8A56E"/>
                </a:solidFill>
              </a:defRPr>
            </a:lvl1pPr>
          </a:lstStyle>
          <a:p>
            <a:r>
              <a:t>Titolo Testo</a:t>
            </a:r>
          </a:p>
        </p:txBody>
      </p:sp>
      <p:sp>
        <p:nvSpPr>
          <p:cNvPr id="12" name="Corpo livello uno…"/>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Corpo livello uno</a:t>
            </a:r>
          </a:p>
          <a:p>
            <a:pPr lvl="1"/>
            <a:r>
              <a:t>Corpo livello due</a:t>
            </a:r>
          </a:p>
          <a:p>
            <a:pPr lvl="2"/>
            <a:r>
              <a:t>Corpo livello tre</a:t>
            </a:r>
          </a:p>
          <a:p>
            <a:pPr lvl="3"/>
            <a:r>
              <a:t>Corpo livello quattro</a:t>
            </a:r>
          </a:p>
          <a:p>
            <a:pPr lvl="4"/>
            <a:r>
              <a:t>Corpo livello cinque</a:t>
            </a:r>
          </a:p>
        </p:txBody>
      </p:sp>
      <p:sp>
        <p:nvSpPr>
          <p:cNvPr id="13"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ue contenuti">
    <p:spTree>
      <p:nvGrpSpPr>
        <p:cNvPr id="1" name=""/>
        <p:cNvGrpSpPr/>
        <p:nvPr/>
      </p:nvGrpSpPr>
      <p:grpSpPr>
        <a:xfrm>
          <a:off x="0" y="0"/>
          <a:ext cx="0" cy="0"/>
          <a:chOff x="0" y="0"/>
          <a:chExt cx="0" cy="0"/>
        </a:xfrm>
      </p:grpSpPr>
      <p:sp>
        <p:nvSpPr>
          <p:cNvPr id="38" name="Titolo Testo"/>
          <p:cNvSpPr txBox="1">
            <a:spLocks noGrp="1"/>
          </p:cNvSpPr>
          <p:nvPr>
            <p:ph type="title"/>
          </p:nvPr>
        </p:nvSpPr>
        <p:spPr>
          <a:prstGeom prst="rect">
            <a:avLst/>
          </a:prstGeom>
        </p:spPr>
        <p:txBody>
          <a:bodyPr/>
          <a:lstStyle/>
          <a:p>
            <a:r>
              <a:t>Titolo Testo</a:t>
            </a:r>
          </a:p>
        </p:txBody>
      </p:sp>
      <p:sp>
        <p:nvSpPr>
          <p:cNvPr id="39" name="Corpo livello uno…"/>
          <p:cNvSpPr txBox="1">
            <a:spLocks noGrp="1"/>
          </p:cNvSpPr>
          <p:nvPr>
            <p:ph type="body" sz="half" idx="1"/>
          </p:nvPr>
        </p:nvSpPr>
        <p:spPr>
          <a:xfrm>
            <a:off x="838200" y="1825625"/>
            <a:ext cx="5181600" cy="4351338"/>
          </a:xfrm>
          <a:prstGeom prst="rect">
            <a:avLst/>
          </a:prstGeom>
        </p:spPr>
        <p:txBody>
          <a:bodyPr/>
          <a:lstStyle/>
          <a:p>
            <a:r>
              <a:t>Corpo livello uno</a:t>
            </a:r>
          </a:p>
          <a:p>
            <a:pPr lvl="1"/>
            <a:r>
              <a:t>Corpo livello due</a:t>
            </a:r>
          </a:p>
          <a:p>
            <a:pPr lvl="2"/>
            <a:r>
              <a:t>Corpo livello tre</a:t>
            </a:r>
          </a:p>
          <a:p>
            <a:pPr lvl="3"/>
            <a:r>
              <a:t>Corpo livello quattro</a:t>
            </a:r>
          </a:p>
          <a:p>
            <a:pPr lvl="4"/>
            <a:r>
              <a:t>Corpo livello cinque</a:t>
            </a:r>
          </a:p>
        </p:txBody>
      </p:sp>
      <p:sp>
        <p:nvSpPr>
          <p:cNvPr id="4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47" name="Titolo Testo"/>
          <p:cNvSpPr txBox="1">
            <a:spLocks noGrp="1"/>
          </p:cNvSpPr>
          <p:nvPr>
            <p:ph type="title"/>
          </p:nvPr>
        </p:nvSpPr>
        <p:spPr>
          <a:xfrm>
            <a:off x="839787" y="365125"/>
            <a:ext cx="10515601" cy="1325563"/>
          </a:xfrm>
          <a:prstGeom prst="rect">
            <a:avLst/>
          </a:prstGeom>
        </p:spPr>
        <p:txBody>
          <a:bodyPr/>
          <a:lstStyle/>
          <a:p>
            <a:r>
              <a:t>Titolo Testo</a:t>
            </a:r>
          </a:p>
        </p:txBody>
      </p:sp>
      <p:sp>
        <p:nvSpPr>
          <p:cNvPr id="48" name="Corpo livello uno…"/>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atin typeface="+mn-lt"/>
                <a:ea typeface="+mn-ea"/>
                <a:cs typeface="+mn-cs"/>
                <a:sym typeface="Helvetica"/>
              </a:defRPr>
            </a:lvl1pPr>
            <a:lvl2pPr marL="0" indent="457200">
              <a:buSzTx/>
              <a:buFontTx/>
              <a:buNone/>
              <a:defRPr sz="2400" b="1">
                <a:latin typeface="+mn-lt"/>
                <a:ea typeface="+mn-ea"/>
                <a:cs typeface="+mn-cs"/>
                <a:sym typeface="Helvetica"/>
              </a:defRPr>
            </a:lvl2pPr>
            <a:lvl3pPr marL="0" indent="914400">
              <a:buSzTx/>
              <a:buFontTx/>
              <a:buNone/>
              <a:defRPr sz="2400" b="1">
                <a:latin typeface="+mn-lt"/>
                <a:ea typeface="+mn-ea"/>
                <a:cs typeface="+mn-cs"/>
                <a:sym typeface="Helvetica"/>
              </a:defRPr>
            </a:lvl3pPr>
            <a:lvl4pPr marL="0" indent="1371600">
              <a:buSzTx/>
              <a:buFontTx/>
              <a:buNone/>
              <a:defRPr sz="2400" b="1">
                <a:latin typeface="+mn-lt"/>
                <a:ea typeface="+mn-ea"/>
                <a:cs typeface="+mn-cs"/>
                <a:sym typeface="Helvetica"/>
              </a:defRPr>
            </a:lvl4pPr>
            <a:lvl5pPr marL="0" indent="1828800">
              <a:buSzTx/>
              <a:buFontTx/>
              <a:buNone/>
              <a:defRPr sz="2400" b="1">
                <a:latin typeface="+mn-lt"/>
                <a:ea typeface="+mn-ea"/>
                <a:cs typeface="+mn-cs"/>
                <a:sym typeface="Helvetica"/>
              </a:defRPr>
            </a:lvl5pPr>
          </a:lstStyle>
          <a:p>
            <a:r>
              <a:t>Corpo livello uno</a:t>
            </a:r>
          </a:p>
          <a:p>
            <a:pPr lvl="1"/>
            <a:r>
              <a:t>Corpo livello due</a:t>
            </a:r>
          </a:p>
          <a:p>
            <a:pPr lvl="2"/>
            <a:r>
              <a:t>Corpo livello tre</a:t>
            </a:r>
          </a:p>
          <a:p>
            <a:pPr lvl="3"/>
            <a:r>
              <a:t>Corpo livello quattro</a:t>
            </a:r>
          </a:p>
          <a:p>
            <a:pPr lvl="4"/>
            <a:r>
              <a:t>Corpo livello cinque</a:t>
            </a:r>
          </a:p>
        </p:txBody>
      </p:sp>
      <p:sp>
        <p:nvSpPr>
          <p:cNvPr id="49" name="Segnaposto testo 4"/>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latin typeface="+mn-lt"/>
                <a:ea typeface="+mn-ea"/>
                <a:cs typeface="+mn-cs"/>
                <a:sym typeface="Helvetica"/>
              </a:defRPr>
            </a:pPr>
            <a:endParaRPr/>
          </a:p>
        </p:txBody>
      </p:sp>
      <p:sp>
        <p:nvSpPr>
          <p:cNvPr id="50"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57" name="Titolo Testo"/>
          <p:cNvSpPr txBox="1">
            <a:spLocks noGrp="1"/>
          </p:cNvSpPr>
          <p:nvPr>
            <p:ph type="title"/>
          </p:nvPr>
        </p:nvSpPr>
        <p:spPr>
          <a:prstGeom prst="rect">
            <a:avLst/>
          </a:prstGeom>
        </p:spPr>
        <p:txBody>
          <a:bodyPr/>
          <a:lstStyle/>
          <a:p>
            <a:r>
              <a:t>Titolo Testo</a:t>
            </a:r>
          </a:p>
        </p:txBody>
      </p:sp>
      <p:sp>
        <p:nvSpPr>
          <p:cNvPr id="58"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uota">
    <p:spTree>
      <p:nvGrpSpPr>
        <p:cNvPr id="1" name=""/>
        <p:cNvGrpSpPr/>
        <p:nvPr/>
      </p:nvGrpSpPr>
      <p:grpSpPr>
        <a:xfrm>
          <a:off x="0" y="0"/>
          <a:ext cx="0" cy="0"/>
          <a:chOff x="0" y="0"/>
          <a:chExt cx="0" cy="0"/>
        </a:xfrm>
      </p:grpSpPr>
      <p:sp>
        <p:nvSpPr>
          <p:cNvPr id="6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7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73" name="Corpo livello uno…"/>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Corpo livello uno</a:t>
            </a:r>
          </a:p>
          <a:p>
            <a:pPr lvl="1"/>
            <a:r>
              <a:t>Corpo livello due</a:t>
            </a:r>
          </a:p>
          <a:p>
            <a:pPr lvl="2"/>
            <a:r>
              <a:t>Corpo livello tre</a:t>
            </a:r>
          </a:p>
          <a:p>
            <a:pPr lvl="3"/>
            <a:r>
              <a:t>Corpo livello quattro</a:t>
            </a:r>
          </a:p>
          <a:p>
            <a:pPr lvl="4"/>
            <a:r>
              <a:t>Corpo livello cinque</a:t>
            </a:r>
          </a:p>
        </p:txBody>
      </p:sp>
      <p:sp>
        <p:nvSpPr>
          <p:cNvPr id="74" name="Segnaposto testo 3"/>
          <p:cNvSpPr>
            <a:spLocks noGrp="1"/>
          </p:cNvSpPr>
          <p:nvPr>
            <p:ph type="body" sz="quarter" idx="13"/>
          </p:nvPr>
        </p:nvSpPr>
        <p:spPr>
          <a:xfrm>
            <a:off x="839787" y="2057400"/>
            <a:ext cx="3932238" cy="3811588"/>
          </a:xfrm>
          <a:prstGeom prst="rect">
            <a:avLst/>
          </a:prstGeom>
        </p:spPr>
        <p:txBody>
          <a:bodyPr/>
          <a:lstStyle/>
          <a:p>
            <a:pPr marL="0" indent="0">
              <a:buSzTx/>
              <a:buFontTx/>
              <a:buNone/>
              <a:defRPr sz="1600"/>
            </a:pPr>
            <a:endParaRPr/>
          </a:p>
        </p:txBody>
      </p:sp>
      <p:sp>
        <p:nvSpPr>
          <p:cNvPr id="7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82" name="Titolo Testo"/>
          <p:cNvSpPr txBox="1">
            <a:spLocks noGrp="1"/>
          </p:cNvSpPr>
          <p:nvPr>
            <p:ph type="title"/>
          </p:nvPr>
        </p:nvSpPr>
        <p:spPr>
          <a:xfrm>
            <a:off x="839787" y="457200"/>
            <a:ext cx="3932239" cy="1600200"/>
          </a:xfrm>
          <a:prstGeom prst="rect">
            <a:avLst/>
          </a:prstGeom>
        </p:spPr>
        <p:txBody>
          <a:bodyPr anchor="b"/>
          <a:lstStyle>
            <a:lvl1pPr>
              <a:defRPr sz="3200"/>
            </a:lvl1pPr>
          </a:lstStyle>
          <a:p>
            <a:r>
              <a:t>Titolo Testo</a:t>
            </a:r>
          </a:p>
        </p:txBody>
      </p:sp>
      <p:sp>
        <p:nvSpPr>
          <p:cNvPr id="83" name="Segnaposto immagine 2"/>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Corpo livello uno…"/>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Corpo livello uno</a:t>
            </a:r>
          </a:p>
          <a:p>
            <a:pPr lvl="1"/>
            <a:r>
              <a:t>Corpo livello due</a:t>
            </a:r>
          </a:p>
          <a:p>
            <a:pPr lvl="2"/>
            <a:r>
              <a:t>Corpo livello tre</a:t>
            </a:r>
          </a:p>
          <a:p>
            <a:pPr lvl="3"/>
            <a:r>
              <a:t>Corpo livello quattro</a:t>
            </a:r>
          </a:p>
          <a:p>
            <a:pPr lvl="4"/>
            <a:r>
              <a:t>Corpo livello cinque</a:t>
            </a:r>
          </a:p>
        </p:txBody>
      </p:sp>
      <p:sp>
        <p:nvSpPr>
          <p:cNvPr id="85" name="Numero diapositiva"/>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olo Testo"/>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Titolo Testo</a:t>
            </a:r>
          </a:p>
        </p:txBody>
      </p:sp>
      <p:sp>
        <p:nvSpPr>
          <p:cNvPr id="3" name="Corpo livello uno…"/>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Corpo livello uno</a:t>
            </a:r>
          </a:p>
          <a:p>
            <a:pPr lvl="1"/>
            <a:r>
              <a:t>Corpo livello due</a:t>
            </a:r>
          </a:p>
          <a:p>
            <a:pPr lvl="2"/>
            <a:r>
              <a:t>Corpo livello tre</a:t>
            </a:r>
          </a:p>
          <a:p>
            <a:pPr lvl="3"/>
            <a:r>
              <a:t>Corpo livello quattro</a:t>
            </a:r>
          </a:p>
          <a:p>
            <a:pPr lvl="4"/>
            <a:r>
              <a:t>Corpo livello cinque</a:t>
            </a:r>
          </a:p>
        </p:txBody>
      </p:sp>
      <p:sp>
        <p:nvSpPr>
          <p:cNvPr id="4" name="Numero diapositiva"/>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alute…"/>
          <p:cNvSpPr txBox="1"/>
          <p:nvPr/>
        </p:nvSpPr>
        <p:spPr>
          <a:xfrm>
            <a:off x="0" y="1844584"/>
            <a:ext cx="12192000" cy="363407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gn="ctr">
              <a:lnSpc>
                <a:spcPct val="120000"/>
              </a:lnSpc>
              <a:defRPr sz="3500" b="1">
                <a:solidFill>
                  <a:srgbClr val="B1A177"/>
                </a:solidFill>
                <a:latin typeface="Georgia"/>
                <a:ea typeface="Georgia"/>
                <a:cs typeface="Georgia"/>
                <a:sym typeface="Georgia"/>
              </a:defRPr>
            </a:pPr>
            <a:r>
              <a:rPr lang="it-IT" dirty="0"/>
              <a:t>Tradizione e modernità nelle Sfide Bioetiche</a:t>
            </a:r>
            <a:r>
              <a:rPr lang="it-IT" b="1" dirty="0"/>
              <a:t>:</a:t>
            </a:r>
          </a:p>
          <a:p>
            <a:pPr algn="ctr">
              <a:lnSpc>
                <a:spcPct val="120000"/>
              </a:lnSpc>
              <a:defRPr sz="3500" b="1">
                <a:solidFill>
                  <a:srgbClr val="B1A177"/>
                </a:solidFill>
                <a:latin typeface="Georgia"/>
                <a:ea typeface="Georgia"/>
                <a:cs typeface="Georgia"/>
                <a:sym typeface="Georgia"/>
              </a:defRPr>
            </a:pPr>
            <a:r>
              <a:rPr lang="it-IT" b="1" i="1" dirty="0"/>
              <a:t>trapianti</a:t>
            </a:r>
          </a:p>
          <a:p>
            <a:pPr algn="ctr">
              <a:lnSpc>
                <a:spcPct val="110000"/>
              </a:lnSpc>
              <a:defRPr sz="3000">
                <a:solidFill>
                  <a:srgbClr val="FFFFFF"/>
                </a:solidFill>
                <a:latin typeface="Arial"/>
                <a:ea typeface="Arial"/>
                <a:cs typeface="Arial"/>
                <a:sym typeface="Arial"/>
              </a:defRPr>
            </a:pPr>
            <a:r>
              <a:rPr lang="it-IT" dirty="0" err="1"/>
              <a:t>trapiantraptiI</a:t>
            </a:r>
            <a:r>
              <a:rPr lang="it-IT" dirty="0"/>
              <a:t> 202</a:t>
            </a:r>
            <a:r>
              <a:rPr lang="it-IT" b="1" dirty="0"/>
              <a:t>Ulpàn</a:t>
            </a:r>
            <a:r>
              <a:rPr lang="it-IT" dirty="0"/>
              <a:t> 25 ottobre 2021</a:t>
            </a:r>
          </a:p>
          <a:p>
            <a:pPr algn="ctr"/>
            <a:r>
              <a:rPr lang="it-IT" sz="2000" dirty="0">
                <a:latin typeface="Arial" panose="020B0604020202020204" pitchFamily="34" charset="0"/>
                <a:cs typeface="Arial" panose="020B0604020202020204" pitchFamily="34" charset="0"/>
              </a:rPr>
              <a:t>ISSR, </a:t>
            </a:r>
            <a:r>
              <a:rPr lang="it-IT" sz="2000">
                <a:latin typeface="Arial" panose="020B0604020202020204" pitchFamily="34" charset="0"/>
                <a:cs typeface="Arial" panose="020B0604020202020204" pitchFamily="34" charset="0"/>
              </a:rPr>
              <a:t>03 dicembre </a:t>
            </a:r>
            <a:r>
              <a:rPr lang="it-IT" sz="2000" dirty="0">
                <a:latin typeface="Arial" panose="020B0604020202020204" pitchFamily="34" charset="0"/>
                <a:cs typeface="Arial" panose="020B0604020202020204" pitchFamily="34" charset="0"/>
              </a:rPr>
              <a:t>2022</a:t>
            </a:r>
          </a:p>
          <a:p>
            <a:pPr algn="ctr"/>
            <a:r>
              <a:rPr lang="it-IT" sz="1600" dirty="0">
                <a:latin typeface="Arial" panose="020B0604020202020204" pitchFamily="34" charset="0"/>
                <a:cs typeface="Arial" panose="020B0604020202020204" pitchFamily="34" charset="0"/>
              </a:rPr>
              <a:t>Dott. ‘Abd al-</a:t>
            </a:r>
            <a:r>
              <a:rPr lang="it-IT" sz="1600" dirty="0" err="1">
                <a:latin typeface="Arial" panose="020B0604020202020204" pitchFamily="34" charset="0"/>
                <a:cs typeface="Arial" panose="020B0604020202020204" pitchFamily="34" charset="0"/>
              </a:rPr>
              <a:t>Sabur</a:t>
            </a:r>
            <a:r>
              <a:rPr lang="it-IT" sz="1600" dirty="0">
                <a:latin typeface="Arial" panose="020B0604020202020204" pitchFamily="34" charset="0"/>
                <a:cs typeface="Arial" panose="020B0604020202020204" pitchFamily="34" charset="0"/>
              </a:rPr>
              <a:t> Turrini</a:t>
            </a:r>
          </a:p>
          <a:p>
            <a:pPr algn="ctr">
              <a:lnSpc>
                <a:spcPct val="110000"/>
              </a:lnSpc>
              <a:defRPr sz="2400" b="1">
                <a:solidFill>
                  <a:srgbClr val="FFFFFF"/>
                </a:solidFill>
                <a:latin typeface="Arial"/>
                <a:ea typeface="Arial"/>
                <a:cs typeface="Arial"/>
                <a:sym typeface="Arial"/>
              </a:defRPr>
            </a:pPr>
            <a:endParaRPr dirty="0"/>
          </a:p>
          <a:p>
            <a:pPr algn="ctr">
              <a:lnSpc>
                <a:spcPct val="110000"/>
              </a:lnSpc>
              <a:defRPr sz="2400" b="1">
                <a:solidFill>
                  <a:srgbClr val="FFFFFF"/>
                </a:solidFill>
                <a:latin typeface="Arial"/>
                <a:ea typeface="Arial"/>
                <a:cs typeface="Arial"/>
                <a:sym typeface="Arial"/>
              </a:defRPr>
            </a:pPr>
            <a:r>
              <a:rPr lang="it-IT" dirty="0"/>
              <a:t>Le</a:t>
            </a:r>
            <a:endParaRPr dirty="0"/>
          </a:p>
          <a:p>
            <a:pPr algn="ctr">
              <a:lnSpc>
                <a:spcPct val="110000"/>
              </a:lnSpc>
              <a:defRPr sz="2400" b="1">
                <a:solidFill>
                  <a:srgbClr val="FFFFFF"/>
                </a:solidFill>
                <a:latin typeface="Arial"/>
                <a:ea typeface="Arial"/>
                <a:cs typeface="Arial"/>
                <a:sym typeface="Arial"/>
              </a:defRPr>
            </a:pPr>
            <a:endParaRPr lang="it-IT"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Criteri contro il trapianto degli organi</a:t>
            </a:r>
            <a:endParaRPr sz="2800" dirty="0"/>
          </a:p>
        </p:txBody>
      </p:sp>
      <p:sp>
        <p:nvSpPr>
          <p:cNvPr id="101" name="Sottotitolo 2"/>
          <p:cNvSpPr txBox="1">
            <a:spLocks noGrp="1"/>
          </p:cNvSpPr>
          <p:nvPr>
            <p:ph type="subTitle" sz="half" idx="1"/>
          </p:nvPr>
        </p:nvSpPr>
        <p:spPr>
          <a:xfrm>
            <a:off x="624323" y="1606044"/>
            <a:ext cx="10995817" cy="3821357"/>
          </a:xfrm>
          <a:prstGeom prst="rect">
            <a:avLst/>
          </a:prstGeom>
        </p:spPr>
        <p:txBody>
          <a:bodyPr>
            <a:normAutofit/>
          </a:bodyPr>
          <a:lstStyle/>
          <a:p>
            <a:pPr algn="just"/>
            <a:r>
              <a:rPr lang="it-IT" sz="2000" b="1" dirty="0"/>
              <a:t>Allah</a:t>
            </a:r>
            <a:r>
              <a:rPr lang="it-IT" sz="2000" dirty="0"/>
              <a:t> è l'unico proprietario del Creato incluso il corpo dell’uomo e della donna. Questi hanno sul loro corpo solo la funzione di fiduciari, di responsabili, di vicari, di </a:t>
            </a:r>
            <a:r>
              <a:rPr lang="it-IT" sz="2000" b="1" i="1" dirty="0" err="1"/>
              <a:t>khalifa</a:t>
            </a:r>
            <a:r>
              <a:rPr lang="it-IT" sz="2000" dirty="0"/>
              <a:t>, non ne sono i proprietari, infatti la proprietà spetta solo ad </a:t>
            </a:r>
            <a:r>
              <a:rPr lang="it-IT" sz="2000" b="1" dirty="0"/>
              <a:t>Allah. </a:t>
            </a:r>
            <a:r>
              <a:rPr lang="it-IT" sz="2000" dirty="0"/>
              <a:t>Pertanto</a:t>
            </a:r>
            <a:r>
              <a:rPr lang="it-IT" sz="2000" b="1" dirty="0"/>
              <a:t> «non posso donare ciò che non mi appartiene»</a:t>
            </a:r>
          </a:p>
          <a:p>
            <a:pPr algn="just"/>
            <a:r>
              <a:rPr lang="it-IT" sz="2000" b="1" dirty="0" err="1"/>
              <a:t>Hadith</a:t>
            </a:r>
            <a:r>
              <a:rPr lang="it-IT" sz="2000" dirty="0"/>
              <a:t>: «Spezzare l'osso di un morto equivale a rompere quello di un vivente».</a:t>
            </a:r>
            <a:r>
              <a:rPr lang="it-IT" sz="2000" b="1" dirty="0"/>
              <a:t> </a:t>
            </a:r>
          </a:p>
          <a:p>
            <a:pPr algn="just"/>
            <a:r>
              <a:rPr lang="it-IT" sz="2000" b="1" dirty="0"/>
              <a:t>La </a:t>
            </a:r>
            <a:r>
              <a:rPr lang="it-IT" sz="2000" b="1" dirty="0" err="1"/>
              <a:t>shari’a</a:t>
            </a:r>
            <a:r>
              <a:rPr lang="it-IT" sz="2000" b="1" dirty="0"/>
              <a:t> </a:t>
            </a:r>
            <a:r>
              <a:rPr lang="it-IT" sz="2000" dirty="0"/>
              <a:t>prescrive di seppellire il morto il prima possibile e </a:t>
            </a:r>
            <a:r>
              <a:rPr lang="it-IT" sz="2000" b="1" dirty="0"/>
              <a:t>proibisce qualsiasi mutilazione del cadavere</a:t>
            </a:r>
            <a:r>
              <a:rPr lang="it-IT" sz="2000" dirty="0"/>
              <a:t>.</a:t>
            </a:r>
          </a:p>
          <a:p>
            <a:pPr algn="just"/>
            <a:r>
              <a:rPr lang="it-IT" sz="2000" b="1" dirty="0" err="1"/>
              <a:t>Hadith</a:t>
            </a:r>
            <a:r>
              <a:rPr lang="it-IT" sz="2000" b="1" dirty="0"/>
              <a:t>: </a:t>
            </a:r>
            <a:r>
              <a:rPr lang="it-IT" sz="2000" dirty="0"/>
              <a:t>«Non vi ho forse affidato un corpo sano?»</a:t>
            </a:r>
          </a:p>
          <a:p>
            <a:pPr algn="just"/>
            <a:endParaRPr lang="it-IT" sz="2000" dirty="0"/>
          </a:p>
          <a:p>
            <a:pPr algn="just"/>
            <a:endParaRPr lang="it-IT" sz="2000" dirty="0"/>
          </a:p>
          <a:p>
            <a:pPr algn="just">
              <a:lnSpc>
                <a:spcPct val="110000"/>
              </a:lnSpc>
              <a:buSzPct val="100000"/>
              <a:defRPr sz="1700">
                <a:solidFill>
                  <a:srgbClr val="414764"/>
                </a:solidFill>
                <a:latin typeface="Arial"/>
                <a:ea typeface="Arial"/>
                <a:cs typeface="Arial"/>
                <a:sym typeface="Arial"/>
              </a:defRPr>
            </a:pPr>
            <a:endParaRPr lang="it-IT" sz="2000" b="1" i="1"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10</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46302596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Date significative per le delibere sul trapianto di organi</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r>
              <a:rPr lang="it-IT" sz="1600" b="1" dirty="0"/>
              <a:t>1949</a:t>
            </a:r>
            <a:r>
              <a:rPr lang="it-IT" sz="1600" dirty="0"/>
              <a:t> al-</a:t>
            </a:r>
            <a:r>
              <a:rPr lang="it-IT" sz="1600" dirty="0" err="1"/>
              <a:t>Azhar</a:t>
            </a:r>
            <a:r>
              <a:rPr lang="it-IT" sz="1600" dirty="0"/>
              <a:t> consente la trasfusione di sangue</a:t>
            </a:r>
          </a:p>
          <a:p>
            <a:pPr algn="just"/>
            <a:r>
              <a:rPr lang="it-IT" sz="1600" b="1" dirty="0"/>
              <a:t>1959</a:t>
            </a:r>
            <a:r>
              <a:rPr lang="it-IT" sz="1600" dirty="0"/>
              <a:t> al-</a:t>
            </a:r>
            <a:r>
              <a:rPr lang="it-IT" sz="1600" dirty="0" err="1"/>
              <a:t>Azhar</a:t>
            </a:r>
            <a:r>
              <a:rPr lang="it-IT" sz="1600" dirty="0"/>
              <a:t> consente trapianto di cornea</a:t>
            </a:r>
            <a:r>
              <a:rPr lang="it-IT" sz="1600" b="1" dirty="0"/>
              <a:t> </a:t>
            </a:r>
            <a:endParaRPr lang="it-IT" sz="1600" dirty="0"/>
          </a:p>
          <a:p>
            <a:pPr algn="just"/>
            <a:r>
              <a:rPr lang="it-IT" sz="1600" b="1" dirty="0"/>
              <a:t>1981 Il Codice Islamico di Etica Medica (Kuwait) </a:t>
            </a:r>
            <a:r>
              <a:rPr lang="it-IT" sz="1600" dirty="0"/>
              <a:t>afferma che la cessione di un organo: non deve essere l'effetto di influenze familiari o pressioni socio-economiche;  al contrario deve trattarsi di una donazione libera e volontaria; inoltre è realizzabile solo quando il donatore non corre pericoli per la sua vita mentre il danno subìto è minimo o insignificante. </a:t>
            </a:r>
          </a:p>
          <a:p>
            <a:pPr algn="just"/>
            <a:r>
              <a:rPr lang="it-IT" sz="1600" b="1" dirty="0"/>
              <a:t>1986. </a:t>
            </a:r>
            <a:r>
              <a:rPr lang="it-IT" sz="1600" dirty="0"/>
              <a:t>Il primo documento riferibile al considerare la morte del paziente con la morte cerebrale risale alla Terza Conferenza Internazionale dei giuristi musulmani (facenti parte dell'Organizzazione per la Conferenza Islamica - O.I.C.) svoltasi ad Amman (Giordania) </a:t>
            </a:r>
            <a:r>
              <a:rPr lang="it-IT" sz="1600" b="1" dirty="0"/>
              <a:t>con la risoluzione n. 5 approvata a maggioranza in cui la morte si equipara alla cessazione di attività cerebrale, cardiaca e respiratoria.</a:t>
            </a:r>
            <a:r>
              <a:rPr lang="it-IT" sz="1600" dirty="0"/>
              <a:t> </a:t>
            </a:r>
          </a:p>
          <a:p>
            <a:pPr algn="just"/>
            <a:r>
              <a:rPr lang="it-IT" sz="1600" b="1" dirty="0"/>
              <a:t>1990</a:t>
            </a:r>
            <a:r>
              <a:rPr lang="it-IT" sz="1600" dirty="0"/>
              <a:t> OCI (Organizzazione per la cooperazione Islamica) raccoglie 57 Paesi Islamici consente la donazione da cadavere cui si stata accertata la morte cerebrale, previa autorizzazione rilasciata dal defunto o successivamente dai parenti</a:t>
            </a:r>
          </a:p>
          <a:p>
            <a:pPr algn="just"/>
            <a:r>
              <a:rPr lang="it-IT" sz="1600" b="1" dirty="0"/>
              <a:t>1990</a:t>
            </a:r>
            <a:r>
              <a:rPr lang="it-IT" sz="1600" dirty="0"/>
              <a:t>, Arabia Saudita, da M.A. </a:t>
            </a:r>
            <a:r>
              <a:rPr lang="it-IT" sz="1600" dirty="0" err="1"/>
              <a:t>Albar</a:t>
            </a:r>
            <a:r>
              <a:rPr lang="it-IT" sz="1600" dirty="0"/>
              <a:t> secondo il </a:t>
            </a:r>
            <a:r>
              <a:rPr lang="it-IT" sz="1600" b="1" dirty="0"/>
              <a:t>quale "La donazione di organi è un atto di carità, benevolenza, altruismo e amore verso il genere umano"</a:t>
            </a:r>
            <a:r>
              <a:rPr lang="it-IT" sz="1600" dirty="0"/>
              <a:t>. </a:t>
            </a:r>
          </a:p>
          <a:p>
            <a:pPr algn="just">
              <a:lnSpc>
                <a:spcPct val="110000"/>
              </a:lnSpc>
              <a:buSzPct val="100000"/>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11</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47253500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Trapianto di organi</a:t>
            </a:r>
            <a:endParaRPr sz="2800" dirty="0"/>
          </a:p>
        </p:txBody>
      </p:sp>
      <p:sp>
        <p:nvSpPr>
          <p:cNvPr id="101" name="Sottotitolo 2"/>
          <p:cNvSpPr txBox="1">
            <a:spLocks noGrp="1"/>
          </p:cNvSpPr>
          <p:nvPr>
            <p:ph type="subTitle" sz="half" idx="1"/>
          </p:nvPr>
        </p:nvSpPr>
        <p:spPr>
          <a:xfrm>
            <a:off x="928119" y="1517667"/>
            <a:ext cx="10045873" cy="4359563"/>
          </a:xfrm>
          <a:prstGeom prst="rect">
            <a:avLst/>
          </a:prstGeom>
        </p:spPr>
        <p:txBody>
          <a:bodyPr>
            <a:noAutofit/>
          </a:bodyPr>
          <a:lstStyle/>
          <a:p>
            <a:pPr marL="285750" indent="-285750" algn="l">
              <a:buFont typeface="Arial" panose="020B0604020202020204" pitchFamily="34" charset="0"/>
              <a:buChar char="•"/>
            </a:pPr>
            <a:r>
              <a:rPr lang="it-IT" sz="1600" dirty="0"/>
              <a:t>Trapianti tra consanguinei viventi LRD (Living </a:t>
            </a:r>
            <a:r>
              <a:rPr lang="it-IT" sz="1600" dirty="0" err="1"/>
              <a:t>Related-Donor</a:t>
            </a:r>
            <a:r>
              <a:rPr lang="it-IT" sz="1600" dirty="0"/>
              <a:t>)</a:t>
            </a:r>
          </a:p>
          <a:p>
            <a:pPr marL="285750" indent="-285750" algn="l">
              <a:buFont typeface="Arial" panose="020B0604020202020204" pitchFamily="34" charset="0"/>
              <a:buChar char="•"/>
            </a:pPr>
            <a:r>
              <a:rPr lang="it-IT" sz="1600" dirty="0"/>
              <a:t>Trapianti tra non consanguinei viventi LNRD (Living Non-</a:t>
            </a:r>
            <a:r>
              <a:rPr lang="it-IT" sz="1600" dirty="0" err="1"/>
              <a:t>Related</a:t>
            </a:r>
            <a:r>
              <a:rPr lang="it-IT" sz="1600" dirty="0"/>
              <a:t> </a:t>
            </a:r>
            <a:r>
              <a:rPr lang="it-IT" sz="1600" dirty="0" err="1"/>
              <a:t>Donor</a:t>
            </a:r>
            <a:r>
              <a:rPr lang="it-IT" sz="1600" dirty="0"/>
              <a:t>)</a:t>
            </a:r>
          </a:p>
          <a:p>
            <a:pPr marL="285750" indent="-285750" algn="l">
              <a:buFont typeface="Arial" panose="020B0604020202020204" pitchFamily="34" charset="0"/>
              <a:buChar char="•"/>
            </a:pPr>
            <a:r>
              <a:rPr lang="it-IT" sz="1600" dirty="0"/>
              <a:t>Trapianti tra non consanguinei cadaveri NDR (Non-</a:t>
            </a:r>
            <a:r>
              <a:rPr lang="it-IT" sz="1600" dirty="0" err="1"/>
              <a:t>Related</a:t>
            </a:r>
            <a:r>
              <a:rPr lang="it-IT" sz="1600" dirty="0"/>
              <a:t> </a:t>
            </a:r>
            <a:r>
              <a:rPr lang="it-IT" sz="1600" dirty="0" err="1"/>
              <a:t>donor</a:t>
            </a:r>
            <a:r>
              <a:rPr lang="it-IT" sz="1600" dirty="0"/>
              <a:t>)</a:t>
            </a:r>
          </a:p>
          <a:p>
            <a:pPr marL="285750" indent="-285750" algn="l">
              <a:buFont typeface="Arial" panose="020B0604020202020204" pitchFamily="34" charset="0"/>
              <a:buChar char="•"/>
            </a:pPr>
            <a:endParaRPr lang="it-IT" sz="1600" dirty="0"/>
          </a:p>
          <a:p>
            <a:pPr algn="just"/>
            <a:r>
              <a:rPr lang="it-IT" sz="1600" b="1" dirty="0"/>
              <a:t>L’accettazione</a:t>
            </a:r>
            <a:r>
              <a:rPr lang="it-IT" sz="1600" dirty="0"/>
              <a:t> </a:t>
            </a:r>
            <a:r>
              <a:rPr lang="it-IT" sz="1600" b="1" dirty="0"/>
              <a:t>unanime</a:t>
            </a:r>
            <a:r>
              <a:rPr lang="it-IT" sz="1600" dirty="0"/>
              <a:t> è rispetto a donatori </a:t>
            </a:r>
            <a:r>
              <a:rPr lang="it-IT" sz="1600" b="1" dirty="0"/>
              <a:t>consanguinei</a:t>
            </a:r>
            <a:r>
              <a:rPr lang="it-IT" sz="1600" dirty="0"/>
              <a:t> </a:t>
            </a:r>
            <a:r>
              <a:rPr lang="it-IT" sz="1600" b="1" dirty="0"/>
              <a:t>viventi</a:t>
            </a:r>
            <a:r>
              <a:rPr lang="it-IT" sz="1600" dirty="0"/>
              <a:t> e, in secondo piano, rispetto a donatori </a:t>
            </a:r>
            <a:r>
              <a:rPr lang="it-IT" sz="1600" b="1" dirty="0"/>
              <a:t>non consanguinei viventi. L’accettazione di trapianti di organi da cadavere è invece molto più discussa e problematica, anche se in gran parte del mondo islamica è ormai accettata.</a:t>
            </a:r>
            <a:endParaRPr lang="it-IT" sz="1600" dirty="0"/>
          </a:p>
          <a:p>
            <a:pPr algn="just"/>
            <a:r>
              <a:rPr lang="it-IT" sz="1600" dirty="0"/>
              <a:t>Nota: anche se i trapianti tra consanguinei (viventi) è spesso raccomandata, anche in merito alle questioni di successo dell’espianto senza problemi di rigetto, si impone, tuttavia, una problematica che spesso può comportare un’imposizione o coercizione imponendo, senza libera scelta, il trapianto a membri dei contesti familiari o parentali.</a:t>
            </a:r>
          </a:p>
          <a:p>
            <a:pPr algn="just"/>
            <a:r>
              <a:rPr lang="it-IT" sz="1600" dirty="0"/>
              <a:t>Ad esempio in Pakistan «il sistema sociale famigliare favorisce la raccolta di organi in famiglie numerose, nelle quali i più anziani hanno spesso l’ultima parola nel convincere un giovane a donare un rene ad un parente bisognoso. Il membro alfabetizzato e con un lavoro non viene normalmente interpellato quale possibile donatore».</a:t>
            </a:r>
          </a:p>
          <a:p>
            <a:pPr algn="just"/>
            <a:r>
              <a:rPr lang="it-IT" sz="1600" dirty="0"/>
              <a:t>Cfr. </a:t>
            </a:r>
            <a:r>
              <a:rPr lang="it-IT" sz="1600" dirty="0" err="1"/>
              <a:t>Dariusch</a:t>
            </a:r>
            <a:r>
              <a:rPr lang="it-IT" sz="1600" dirty="0"/>
              <a:t> </a:t>
            </a:r>
            <a:r>
              <a:rPr lang="it-IT" sz="1600" dirty="0" err="1"/>
              <a:t>Atighetchi</a:t>
            </a:r>
            <a:r>
              <a:rPr lang="it-IT" sz="1600" dirty="0"/>
              <a:t>, </a:t>
            </a:r>
            <a:r>
              <a:rPr lang="it-IT" sz="1600" i="1" dirty="0"/>
              <a:t>Islam e Bioetica</a:t>
            </a:r>
            <a:r>
              <a:rPr lang="it-IT" sz="1600" dirty="0"/>
              <a:t>, Armando Editore, Roma, 2009.</a:t>
            </a:r>
          </a:p>
          <a:p>
            <a:pPr algn="l"/>
            <a:endParaRPr lang="it-IT" sz="1800" b="1" dirty="0"/>
          </a:p>
          <a:p>
            <a:pPr>
              <a:lnSpc>
                <a:spcPct val="110000"/>
              </a:lnSpc>
              <a:buSzPct val="100000"/>
              <a:defRPr sz="1700">
                <a:solidFill>
                  <a:srgbClr val="414764"/>
                </a:solidFill>
                <a:latin typeface="Arial"/>
                <a:ea typeface="Arial"/>
                <a:cs typeface="Arial"/>
                <a:sym typeface="Arial"/>
              </a:defRPr>
            </a:pPr>
            <a:endParaRPr lang="it-IT" sz="1700" b="1"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12</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84015593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Commercio di organi</a:t>
            </a:r>
            <a:endParaRPr sz="2800" dirty="0"/>
          </a:p>
        </p:txBody>
      </p:sp>
      <p:sp>
        <p:nvSpPr>
          <p:cNvPr id="101" name="Sottotitolo 2"/>
          <p:cNvSpPr txBox="1">
            <a:spLocks noGrp="1"/>
          </p:cNvSpPr>
          <p:nvPr>
            <p:ph type="subTitle" sz="half" idx="1"/>
          </p:nvPr>
        </p:nvSpPr>
        <p:spPr>
          <a:xfrm>
            <a:off x="1102290" y="1717964"/>
            <a:ext cx="10045873" cy="4359563"/>
          </a:xfrm>
          <a:prstGeom prst="rect">
            <a:avLst/>
          </a:prstGeom>
        </p:spPr>
        <p:txBody>
          <a:bodyPr>
            <a:noAutofit/>
          </a:bodyPr>
          <a:lstStyle/>
          <a:p>
            <a:pPr algn="just"/>
            <a:r>
              <a:rPr lang="it-IT" sz="1600" dirty="0"/>
              <a:t>Il commercio di organi umani è condannato nelle legislazioni statali islamiche. Così come risulta dall'art. 7 dell'</a:t>
            </a:r>
            <a:r>
              <a:rPr lang="it-IT" sz="1600" b="1" dirty="0" err="1"/>
              <a:t>Unified</a:t>
            </a:r>
            <a:r>
              <a:rPr lang="it-IT" sz="1600" b="1" dirty="0"/>
              <a:t> </a:t>
            </a:r>
            <a:r>
              <a:rPr lang="it-IT" sz="1600" b="1" dirty="0" err="1"/>
              <a:t>Arab</a:t>
            </a:r>
            <a:r>
              <a:rPr lang="it-IT" sz="1600" b="1" dirty="0"/>
              <a:t> </a:t>
            </a:r>
            <a:r>
              <a:rPr lang="it-IT" sz="1600" b="1" dirty="0" err="1"/>
              <a:t>Draft</a:t>
            </a:r>
            <a:r>
              <a:rPr lang="it-IT" sz="1600" b="1" dirty="0"/>
              <a:t> Law on Human </a:t>
            </a:r>
            <a:r>
              <a:rPr lang="it-IT" sz="1600" b="1" dirty="0" err="1"/>
              <a:t>Organ</a:t>
            </a:r>
            <a:r>
              <a:rPr lang="it-IT" sz="1600" b="1" dirty="0"/>
              <a:t> </a:t>
            </a:r>
            <a:r>
              <a:rPr lang="it-IT" sz="1600" b="1" dirty="0" err="1"/>
              <a:t>Transplants</a:t>
            </a:r>
            <a:r>
              <a:rPr lang="it-IT" sz="1600" b="1" dirty="0"/>
              <a:t> </a:t>
            </a:r>
            <a:r>
              <a:rPr lang="it-IT" sz="1600" dirty="0"/>
              <a:t>adottato dal </a:t>
            </a:r>
            <a:r>
              <a:rPr lang="it-IT" sz="1600" b="1" dirty="0"/>
              <a:t>Consiglio dei Ministri dei Paesi Arabi (</a:t>
            </a:r>
            <a:r>
              <a:rPr lang="it-IT" sz="1600" b="1" dirty="0" err="1"/>
              <a:t>Khartum</a:t>
            </a:r>
            <a:r>
              <a:rPr lang="it-IT" sz="1600" b="1" dirty="0"/>
              <a:t>, 1987). </a:t>
            </a:r>
            <a:r>
              <a:rPr lang="it-IT" sz="1600" dirty="0"/>
              <a:t>Si esplicita che la vendita, l'acquisto o la donazione di organi dietro remunerazione sono sempre proibiti e nessun medico deve trapiantare se è a conoscenza che l'organo sia stato ottenuto con queste modalità.</a:t>
            </a:r>
          </a:p>
          <a:p>
            <a:pPr algn="just"/>
            <a:r>
              <a:rPr lang="it-IT" sz="1600" b="1" dirty="0"/>
              <a:t>I giurisperiti condannano all'unanimità il commercio di organi</a:t>
            </a:r>
            <a:r>
              <a:rPr lang="it-IT" sz="1600" dirty="0"/>
              <a:t> a partire dal concetto del corpo umano quale dono divino. Tuttavia parecchi si sono chiesti come comportarsi quando l'unica alternativa è quella di acquistare l'organo. Una risposta è stata elaborata nel </a:t>
            </a:r>
            <a:r>
              <a:rPr lang="it-IT" sz="1600" b="1" dirty="0"/>
              <a:t>1987</a:t>
            </a:r>
            <a:r>
              <a:rPr lang="it-IT" sz="1600" dirty="0"/>
              <a:t> dalla maggioranza degli esperti </a:t>
            </a:r>
            <a:r>
              <a:rPr lang="it-IT" sz="1600" b="1" dirty="0"/>
              <a:t>dell'IOMS (</a:t>
            </a:r>
            <a:r>
              <a:rPr lang="it-IT" sz="1600" b="1" dirty="0" err="1"/>
              <a:t>Islamic</a:t>
            </a:r>
            <a:r>
              <a:rPr lang="it-IT" sz="1600" b="1" dirty="0"/>
              <a:t> Organization for </a:t>
            </a:r>
            <a:r>
              <a:rPr lang="it-IT" sz="1600" b="1" dirty="0" err="1"/>
              <a:t>Medical</a:t>
            </a:r>
            <a:r>
              <a:rPr lang="it-IT" sz="1600" b="1" dirty="0"/>
              <a:t> </a:t>
            </a:r>
            <a:r>
              <a:rPr lang="it-IT" sz="1600" b="1" dirty="0" err="1"/>
              <a:t>Sciences</a:t>
            </a:r>
            <a:r>
              <a:rPr lang="it-IT" sz="1600" b="1" dirty="0"/>
              <a:t>)</a:t>
            </a:r>
            <a:r>
              <a:rPr lang="it-IT" sz="1600" dirty="0"/>
              <a:t> in un convegno </a:t>
            </a:r>
            <a:r>
              <a:rPr lang="it-IT" sz="1600" b="1" dirty="0"/>
              <a:t>in Kuwait</a:t>
            </a:r>
            <a:r>
              <a:rPr lang="it-IT" sz="1600" dirty="0"/>
              <a:t>. </a:t>
            </a:r>
            <a:r>
              <a:rPr lang="it-IT" sz="1600" b="1" dirty="0"/>
              <a:t>Costoro hanno distinto tra il commercio (generalmente vietato) ed il commercio effettuato in caso di estrema necessità in mancanza di alternative per trovare un organo; solo in questo caso si tratterebbe di un acquisto lecito in quanto finalizzato alla salvezza di una vita</a:t>
            </a:r>
            <a:r>
              <a:rPr lang="it-IT" sz="1600" dirty="0"/>
              <a:t>. Si richiede tuttavia, per evitare soprusi nei confronti dei più bisognosi, </a:t>
            </a:r>
            <a:r>
              <a:rPr lang="it-IT" sz="1600" b="1" dirty="0"/>
              <a:t>il controllo da parte di organismi statali</a:t>
            </a:r>
            <a:r>
              <a:rPr lang="it-IT" sz="1600" dirty="0"/>
              <a:t>.</a:t>
            </a:r>
          </a:p>
          <a:p>
            <a:pPr algn="just"/>
            <a:r>
              <a:rPr lang="it-IT" sz="1600" b="1" dirty="0"/>
              <a:t>Problema presente – </a:t>
            </a:r>
            <a:r>
              <a:rPr lang="it-IT" sz="1600" dirty="0"/>
              <a:t>La carenza di organi disponibili per i trapianti ha spesso indotto lo sviluppo del commercio di organi, soprattutto di reni, reperibili in </a:t>
            </a:r>
            <a:r>
              <a:rPr lang="it-IT" sz="1600" b="1" dirty="0"/>
              <a:t>Egitto o in India. </a:t>
            </a:r>
            <a:r>
              <a:rPr lang="it-IT" sz="1600" dirty="0"/>
              <a:t>Cittadini della penisola arabica necessitanti di trapianto potevano trovare in India organi,  evitando le difficoltà previste nel recupero di organi da parente vivente o da cadavere, usufruendo di trapianti commerciali da viventi non consanguinei.</a:t>
            </a:r>
          </a:p>
          <a:p>
            <a:pPr algn="just"/>
            <a:endParaRPr lang="it-IT" sz="1600" dirty="0"/>
          </a:p>
          <a:p>
            <a:pPr algn="just"/>
            <a:endParaRPr lang="it-IT" sz="1800" dirty="0"/>
          </a:p>
          <a:p>
            <a:pPr algn="just">
              <a:lnSpc>
                <a:spcPct val="110000"/>
              </a:lnSpc>
              <a:buSzPct val="100000"/>
              <a:defRPr sz="1700">
                <a:solidFill>
                  <a:srgbClr val="414764"/>
                </a:solidFill>
                <a:latin typeface="Arial"/>
                <a:ea typeface="Arial"/>
                <a:cs typeface="Arial"/>
                <a:sym typeface="Arial"/>
              </a:defRPr>
            </a:pPr>
            <a:endParaRPr lang="it-IT" sz="1700"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13</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8034574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Morte</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Uno dei punti cardinali della riflessione bioetica sui trapianti è la definizione di morte cerebrale. In ambito islamico il momento della morte, secondo la dottrina e la tradizione, si identifica con l’</a:t>
            </a:r>
            <a:r>
              <a:rPr lang="it-IT" sz="1700" b="1" dirty="0">
                <a:solidFill>
                  <a:schemeClr val="tx1"/>
                </a:solidFill>
                <a:sym typeface="Arial"/>
              </a:rPr>
              <a:t>istante della separazione dell’anima dal corpo</a:t>
            </a:r>
            <a:r>
              <a:rPr lang="it-IT" sz="1700" dirty="0">
                <a:solidFill>
                  <a:schemeClr val="tx1"/>
                </a:solidFill>
                <a:sym typeface="Arial"/>
              </a:rPr>
              <a:t>.</a:t>
            </a:r>
          </a:p>
          <a:p>
            <a:pPr algn="just">
              <a:lnSpc>
                <a:spcPct val="110000"/>
              </a:lnSpc>
              <a:buSzPct val="100000"/>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14</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84311539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Morte cerebrale</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700" b="1" dirty="0">
                <a:solidFill>
                  <a:schemeClr val="tx1"/>
                </a:solidFill>
                <a:sym typeface="Arial"/>
              </a:rPr>
              <a:t>Amman (Giordania) 1986</a:t>
            </a:r>
          </a:p>
          <a:p>
            <a:pPr>
              <a:lnSpc>
                <a:spcPct val="110000"/>
              </a:lnSpc>
              <a:buSzPct val="100000"/>
              <a:defRPr sz="1700">
                <a:solidFill>
                  <a:srgbClr val="414764"/>
                </a:solidFill>
                <a:latin typeface="Arial"/>
                <a:ea typeface="Arial"/>
                <a:cs typeface="Arial"/>
                <a:sym typeface="Arial"/>
              </a:defRPr>
            </a:pPr>
            <a:r>
              <a:rPr lang="it-IT" sz="1700" b="1" dirty="0">
                <a:solidFill>
                  <a:schemeClr val="tx1"/>
                </a:solidFill>
                <a:sym typeface="Arial"/>
              </a:rPr>
              <a:t>Terza Conferenza Internazionale dei giuristi musulmani dell’OIC (Organizzazione delle Conferenza Islamica)</a:t>
            </a: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«Una persona è legalmente morta quando si verifica </a:t>
            </a:r>
            <a:r>
              <a:rPr lang="it-IT" sz="1700" b="1" dirty="0">
                <a:solidFill>
                  <a:schemeClr val="tx1"/>
                </a:solidFill>
                <a:sym typeface="Arial"/>
              </a:rPr>
              <a:t>uno</a:t>
            </a:r>
            <a:r>
              <a:rPr lang="it-IT" sz="1700" dirty="0">
                <a:solidFill>
                  <a:schemeClr val="tx1"/>
                </a:solidFill>
                <a:sym typeface="Arial"/>
              </a:rPr>
              <a:t> dei seguenti segni:</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700" dirty="0">
                <a:solidFill>
                  <a:schemeClr val="tx1"/>
                </a:solidFill>
                <a:sym typeface="Arial"/>
              </a:rPr>
              <a:t>Completo arresto cardiaco e della respirazione, consenso dei medici sul fatto che tale stato sia irreversibile;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700" dirty="0">
                <a:solidFill>
                  <a:schemeClr val="tx1"/>
                </a:solidFill>
                <a:sym typeface="Arial"/>
              </a:rPr>
              <a:t>Completo arresto di tutte le funzioni vitali del cervello, inclusa quella del </a:t>
            </a:r>
            <a:r>
              <a:rPr lang="it-IT" sz="1700" b="1" dirty="0">
                <a:solidFill>
                  <a:schemeClr val="tx1"/>
                </a:solidFill>
                <a:sym typeface="Arial"/>
              </a:rPr>
              <a:t>tronco encefalo</a:t>
            </a:r>
            <a:r>
              <a:rPr lang="it-IT" sz="1700" dirty="0">
                <a:solidFill>
                  <a:schemeClr val="tx1"/>
                </a:solidFill>
                <a:sym typeface="Arial"/>
              </a:rPr>
              <a:t>, inizio della degenerazione del cervello,  consenso dei medici che tale stato è irreversibile,. E’ così lecito disconnettere gli strumenti di supporto vitale, dopo aver consultato i familiari»</a:t>
            </a:r>
          </a:p>
          <a:p>
            <a:pPr algn="just">
              <a:lnSpc>
                <a:spcPct val="110000"/>
              </a:lnSpc>
              <a:buSzPct val="100000"/>
              <a:defRPr sz="1700">
                <a:solidFill>
                  <a:srgbClr val="414764"/>
                </a:solidFill>
                <a:latin typeface="Arial"/>
                <a:ea typeface="Arial"/>
                <a:cs typeface="Arial"/>
                <a:sym typeface="Arial"/>
              </a:defRPr>
            </a:pPr>
            <a:endParaRPr lang="it-IT" sz="1700" b="1"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15</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04429230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Dibattito sul fine vita</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700" b="1" dirty="0">
                <a:solidFill>
                  <a:schemeClr val="tx1"/>
                </a:solidFill>
                <a:sym typeface="Arial"/>
              </a:rPr>
              <a:t>Oppositori al criterio di morte cerebrale</a:t>
            </a:r>
          </a:p>
          <a:p>
            <a:pPr algn="just">
              <a:lnSpc>
                <a:spcPct val="110000"/>
              </a:lnSpc>
              <a:buSzPct val="100000"/>
              <a:defRPr sz="1700">
                <a:solidFill>
                  <a:srgbClr val="414764"/>
                </a:solidFill>
                <a:latin typeface="Arial"/>
                <a:ea typeface="Arial"/>
                <a:cs typeface="Arial"/>
                <a:sym typeface="Arial"/>
              </a:defRPr>
            </a:pPr>
            <a:r>
              <a:rPr lang="it-IT" sz="1600" dirty="0">
                <a:solidFill>
                  <a:schemeClr val="tx1"/>
                </a:solidFill>
                <a:sym typeface="Arial"/>
              </a:rPr>
              <a:t>Per i giuristi che non considerano la mancanza di coscienza come un’attestazione della mancanza di vita, </a:t>
            </a:r>
            <a:r>
              <a:rPr lang="it-IT" sz="1600" b="1" dirty="0">
                <a:solidFill>
                  <a:schemeClr val="tx1"/>
                </a:solidFill>
                <a:sym typeface="Arial"/>
              </a:rPr>
              <a:t>solo i movimenti del corpo </a:t>
            </a:r>
            <a:r>
              <a:rPr lang="it-IT" sz="1600" dirty="0">
                <a:solidFill>
                  <a:schemeClr val="tx1"/>
                </a:solidFill>
                <a:sym typeface="Arial"/>
              </a:rPr>
              <a:t>o la loro mancanza denotano la vita o meno.</a:t>
            </a:r>
          </a:p>
          <a:p>
            <a:pPr algn="just">
              <a:lnSpc>
                <a:spcPct val="110000"/>
              </a:lnSpc>
              <a:buSzPct val="100000"/>
              <a:defRPr sz="1700">
                <a:solidFill>
                  <a:srgbClr val="414764"/>
                </a:solidFill>
                <a:latin typeface="Arial"/>
                <a:ea typeface="Arial"/>
                <a:cs typeface="Arial"/>
                <a:sym typeface="Arial"/>
              </a:defRPr>
            </a:pPr>
            <a:r>
              <a:rPr lang="it-IT" sz="1600" dirty="0">
                <a:solidFill>
                  <a:schemeClr val="tx1"/>
                </a:solidFill>
                <a:sym typeface="Arial"/>
              </a:rPr>
              <a:t>Inoltre, giuridicamente, considerano che: a)  ciò che è sicuro e affidabile (mancanza totale di movimenti) non può essere rifiutato a  favore di ciò che è incerto (morte cerebrale); b) ciò che è naturale è anche consuetudinario, dunque è impossibile dichiarare qualcuno morto, finché esiste dubbio o incertezza in merito (</a:t>
            </a:r>
            <a:r>
              <a:rPr lang="it-IT" sz="1600" dirty="0" err="1">
                <a:solidFill>
                  <a:schemeClr val="tx1"/>
                </a:solidFill>
                <a:sym typeface="Arial"/>
              </a:rPr>
              <a:t>Nawawi</a:t>
            </a:r>
            <a:r>
              <a:rPr lang="it-IT" sz="1600" dirty="0">
                <a:solidFill>
                  <a:schemeClr val="tx1"/>
                </a:solidFill>
                <a:sym typeface="Arial"/>
              </a:rPr>
              <a:t>).</a:t>
            </a:r>
          </a:p>
          <a:p>
            <a:pPr algn="just">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1984</a:t>
            </a:r>
            <a:r>
              <a:rPr lang="it-IT" sz="1600" dirty="0">
                <a:solidFill>
                  <a:schemeClr val="tx1"/>
                </a:solidFill>
                <a:sym typeface="Arial"/>
              </a:rPr>
              <a:t> Il Comitato delle </a:t>
            </a:r>
            <a:r>
              <a:rPr lang="it-IT" sz="1600" dirty="0" err="1">
                <a:solidFill>
                  <a:schemeClr val="tx1"/>
                </a:solidFill>
                <a:sym typeface="Arial"/>
              </a:rPr>
              <a:t>Fatawa</a:t>
            </a:r>
            <a:r>
              <a:rPr lang="it-IT" sz="1600" dirty="0">
                <a:solidFill>
                  <a:schemeClr val="tx1"/>
                </a:solidFill>
                <a:sym typeface="Arial"/>
              </a:rPr>
              <a:t> del Kuwait  ha dichiarato: «Una persona non può essere giudicata morta se non nel caso in cui </a:t>
            </a:r>
            <a:r>
              <a:rPr lang="it-IT" sz="1600" b="1" dirty="0">
                <a:solidFill>
                  <a:schemeClr val="tx1"/>
                </a:solidFill>
                <a:sym typeface="Arial"/>
              </a:rPr>
              <a:t>tutti i segni di vita</a:t>
            </a:r>
            <a:r>
              <a:rPr lang="it-IT" sz="1600" dirty="0">
                <a:solidFill>
                  <a:schemeClr val="tx1"/>
                </a:solidFill>
                <a:sym typeface="Arial"/>
              </a:rPr>
              <a:t>, inclusi il movimento, la respirazione, il polso, risultano interrotti; la morte cerebrale non basta»</a:t>
            </a:r>
          </a:p>
          <a:p>
            <a:pPr algn="just">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1985</a:t>
            </a:r>
            <a:r>
              <a:rPr lang="it-IT" sz="1600" dirty="0">
                <a:solidFill>
                  <a:schemeClr val="tx1"/>
                </a:solidFill>
                <a:sym typeface="Arial"/>
              </a:rPr>
              <a:t> Gran </a:t>
            </a:r>
            <a:r>
              <a:rPr lang="it-IT" sz="1600" dirty="0" err="1">
                <a:solidFill>
                  <a:schemeClr val="tx1"/>
                </a:solidFill>
                <a:sym typeface="Arial"/>
              </a:rPr>
              <a:t>Mufti</a:t>
            </a:r>
            <a:r>
              <a:rPr lang="it-IT" sz="1600" dirty="0">
                <a:solidFill>
                  <a:schemeClr val="tx1"/>
                </a:solidFill>
                <a:sym typeface="Arial"/>
              </a:rPr>
              <a:t> di Tunisia, M.M. Sellami, considerava scorretto giudicare una persona defunta se i principali sistemi vitali fossero ancora vivi, anche se artificialmente supportati. Contraddittoriamente, sosteneva poi, è lecito, grazie ai supporti artificiali, utilizzare i suoi organi per salve un’altra vita.</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16</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98441403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Dibattito sul vita fine vita</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700" b="1" dirty="0">
                <a:solidFill>
                  <a:schemeClr val="tx1"/>
                </a:solidFill>
                <a:sym typeface="Arial"/>
              </a:rPr>
              <a:t>Oppositori al criterio di morte cerebrale</a:t>
            </a:r>
          </a:p>
          <a:p>
            <a:pPr algn="just">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1987 </a:t>
            </a:r>
            <a:r>
              <a:rPr lang="it-IT" sz="1600" dirty="0">
                <a:solidFill>
                  <a:schemeClr val="tx1"/>
                </a:solidFill>
                <a:sym typeface="Arial"/>
              </a:rPr>
              <a:t>Risoluzione del Consiglio dell’Accademia di diritto Musulmano della Mecca (</a:t>
            </a:r>
            <a:r>
              <a:rPr lang="it-IT" sz="1600" dirty="0" err="1">
                <a:solidFill>
                  <a:schemeClr val="tx1"/>
                </a:solidFill>
                <a:sym typeface="Arial"/>
              </a:rPr>
              <a:t>Muslim</a:t>
            </a:r>
            <a:r>
              <a:rPr lang="it-IT" sz="1600" dirty="0">
                <a:solidFill>
                  <a:schemeClr val="tx1"/>
                </a:solidFill>
                <a:sym typeface="Arial"/>
              </a:rPr>
              <a:t> World League, X sessione). Accettazione della morte cerebrale come criterio di morte accertato da tre medici, ma, viene considerata la morte del paziente «</a:t>
            </a:r>
            <a:r>
              <a:rPr lang="it-IT" sz="1600" b="1" dirty="0">
                <a:solidFill>
                  <a:schemeClr val="tx1"/>
                </a:solidFill>
                <a:sym typeface="Arial"/>
              </a:rPr>
              <a:t>esclusivamente</a:t>
            </a:r>
            <a:r>
              <a:rPr lang="it-IT" sz="1600" dirty="0">
                <a:solidFill>
                  <a:schemeClr val="tx1"/>
                </a:solidFill>
                <a:sym typeface="Arial"/>
              </a:rPr>
              <a:t>» dopo </a:t>
            </a:r>
            <a:r>
              <a:rPr lang="it-IT" sz="1600" b="1" dirty="0">
                <a:solidFill>
                  <a:schemeClr val="tx1"/>
                </a:solidFill>
                <a:sym typeface="Arial"/>
              </a:rPr>
              <a:t>l’interruzione irreversibile del battito cardiaco e della respirazione</a:t>
            </a:r>
            <a:r>
              <a:rPr lang="it-IT" sz="1600" dirty="0">
                <a:solidFill>
                  <a:schemeClr val="tx1"/>
                </a:solidFill>
                <a:sym typeface="Arial"/>
              </a:rPr>
              <a:t>, dopo il distacco degli strumenti di supporto vitale. Dunque non  legittimità dell’espianto di organi da paziente cerebralmente defunto.</a:t>
            </a:r>
          </a:p>
          <a:p>
            <a:pPr algn="just">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1994</a:t>
            </a:r>
            <a:r>
              <a:rPr lang="it-IT" sz="1600" dirty="0">
                <a:solidFill>
                  <a:schemeClr val="tx1"/>
                </a:solidFill>
                <a:sym typeface="Arial"/>
              </a:rPr>
              <a:t> Il Consiglio degli </a:t>
            </a:r>
            <a:r>
              <a:rPr lang="it-IT" sz="1600" dirty="0" err="1">
                <a:solidFill>
                  <a:schemeClr val="tx1"/>
                </a:solidFill>
                <a:sym typeface="Arial"/>
              </a:rPr>
              <a:t>Ulama</a:t>
            </a:r>
            <a:r>
              <a:rPr lang="it-IT" sz="1600" dirty="0">
                <a:solidFill>
                  <a:schemeClr val="tx1"/>
                </a:solidFill>
                <a:sym typeface="Arial"/>
              </a:rPr>
              <a:t> (</a:t>
            </a:r>
            <a:r>
              <a:rPr lang="it-IT" sz="1600" dirty="0" err="1">
                <a:solidFill>
                  <a:schemeClr val="tx1"/>
                </a:solidFill>
                <a:sym typeface="Arial"/>
              </a:rPr>
              <a:t>Majlis</a:t>
            </a:r>
            <a:r>
              <a:rPr lang="it-IT" sz="1600" dirty="0">
                <a:solidFill>
                  <a:schemeClr val="tx1"/>
                </a:solidFill>
                <a:sym typeface="Arial"/>
              </a:rPr>
              <a:t> al-</a:t>
            </a:r>
            <a:r>
              <a:rPr lang="it-IT" sz="1600" dirty="0" err="1">
                <a:solidFill>
                  <a:schemeClr val="tx1"/>
                </a:solidFill>
                <a:sym typeface="Arial"/>
              </a:rPr>
              <a:t>Ulama</a:t>
            </a:r>
            <a:r>
              <a:rPr lang="it-IT" sz="1600" dirty="0">
                <a:solidFill>
                  <a:schemeClr val="tx1"/>
                </a:solidFill>
                <a:sym typeface="Arial"/>
              </a:rPr>
              <a:t>), equiparava l’espianto di organi da paziente cerebralmente morto ad un duplice reato: omicidio e appropriazione illegale di organi.</a:t>
            </a: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17</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67513038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Trapianti nei Paesi islamici</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r>
              <a:rPr lang="it-IT" sz="1600" dirty="0"/>
              <a:t>La situazione nel mondo islamico sulla trapiantologia è decisamente </a:t>
            </a:r>
            <a:r>
              <a:rPr lang="it-IT" sz="1600" b="1" dirty="0"/>
              <a:t>diversificata</a:t>
            </a:r>
            <a:r>
              <a:rPr lang="it-IT" sz="1600" dirty="0"/>
              <a:t> a seconda dei Paesi di riferimento.</a:t>
            </a:r>
          </a:p>
          <a:p>
            <a:pPr algn="just"/>
            <a:r>
              <a:rPr lang="it-IT" sz="1600" dirty="0"/>
              <a:t>Il quadro generale comune mostra la necessità di legittimare i trapianti sulla base della </a:t>
            </a:r>
            <a:r>
              <a:rPr lang="it-IT" sz="1600" i="1" dirty="0" err="1"/>
              <a:t>shari’a</a:t>
            </a:r>
            <a:r>
              <a:rPr lang="it-IT" sz="1600" dirty="0"/>
              <a:t> e dei principi islamici, compiendo lo sforzo di rendere attuale le decisioni legali in corrispondenza alle esigenze medico scientifiche.</a:t>
            </a:r>
          </a:p>
          <a:p>
            <a:pPr algn="just"/>
            <a:r>
              <a:rPr lang="it-IT" sz="1600" dirty="0"/>
              <a:t>Paesi come </a:t>
            </a:r>
            <a:r>
              <a:rPr lang="it-IT" sz="1600" b="1" dirty="0"/>
              <a:t>l’Iran e l’Arabia Saudita</a:t>
            </a:r>
            <a:r>
              <a:rPr lang="it-IT" sz="1600" dirty="0"/>
              <a:t>, hanno una forte ingerenza Stato-Religione nelle risposte alle necessità della trapiantologia,  mentre altri </a:t>
            </a:r>
            <a:r>
              <a:rPr lang="it-IT" sz="1600" b="1" dirty="0"/>
              <a:t>Paesi</a:t>
            </a:r>
            <a:r>
              <a:rPr lang="it-IT" sz="1600" dirty="0"/>
              <a:t> come quelli del </a:t>
            </a:r>
            <a:r>
              <a:rPr lang="it-IT" sz="1600" b="1" dirty="0"/>
              <a:t>Maghreb</a:t>
            </a:r>
            <a:r>
              <a:rPr lang="it-IT" sz="1600" dirty="0"/>
              <a:t>, di impronta più laica, si limitano a consultare i pareri dei </a:t>
            </a:r>
            <a:r>
              <a:rPr lang="it-IT" sz="1600" i="1" dirty="0" err="1"/>
              <a:t>mufti</a:t>
            </a:r>
            <a:r>
              <a:rPr lang="it-IT" sz="1600" dirty="0"/>
              <a:t>, come consultazione. La </a:t>
            </a:r>
            <a:r>
              <a:rPr lang="it-IT" sz="1600" b="1" dirty="0"/>
              <a:t>Turchia</a:t>
            </a:r>
            <a:r>
              <a:rPr lang="it-IT" sz="1600" dirty="0"/>
              <a:t>, invece, di impostazione totalmente laica, risente molto meno del dibattito tra giuristi e medici.</a:t>
            </a:r>
          </a:p>
          <a:p>
            <a:pPr algn="just"/>
            <a:r>
              <a:rPr lang="it-IT" sz="1600" dirty="0"/>
              <a:t>La situazione in </a:t>
            </a:r>
            <a:r>
              <a:rPr lang="it-IT" sz="1600" b="1" dirty="0"/>
              <a:t>Egitto</a:t>
            </a:r>
            <a:r>
              <a:rPr lang="it-IT" sz="1600" dirty="0"/>
              <a:t> e in </a:t>
            </a:r>
            <a:r>
              <a:rPr lang="it-IT" sz="1600" b="1" dirty="0"/>
              <a:t>India</a:t>
            </a:r>
            <a:r>
              <a:rPr lang="it-IT" sz="1600" dirty="0"/>
              <a:t> e in </a:t>
            </a:r>
            <a:r>
              <a:rPr lang="it-IT" sz="1600" b="1" dirty="0"/>
              <a:t>Pakistan</a:t>
            </a:r>
            <a:r>
              <a:rPr lang="it-IT" sz="1600" dirty="0"/>
              <a:t> è invece complicata: - per la resistenza più forte dei giuristi a rifiutare il trapianto da cadavere; - per scongiurare il pericolo del commercio di organi; - per le grandi difficoltà economiche delle strutture sanitarie; - per la mancanza di politiche sulla trapiantologia; - per la scarsa conoscenza sociale sulla legittimità o meno dei trapianti secondo la </a:t>
            </a:r>
            <a:r>
              <a:rPr lang="it-IT" sz="1600" i="1" dirty="0" err="1"/>
              <a:t>shari’a</a:t>
            </a:r>
            <a:r>
              <a:rPr lang="it-IT" sz="1600" dirty="0"/>
              <a:t>.</a:t>
            </a:r>
          </a:p>
          <a:p>
            <a:pPr algn="just">
              <a:lnSpc>
                <a:spcPct val="110000"/>
              </a:lnSpc>
              <a:buSzPct val="100000"/>
              <a:defRPr sz="1700">
                <a:solidFill>
                  <a:srgbClr val="414764"/>
                </a:solidFill>
                <a:latin typeface="Arial"/>
                <a:ea typeface="Arial"/>
                <a:cs typeface="Arial"/>
                <a:sym typeface="Arial"/>
              </a:defRPr>
            </a:pPr>
            <a:endParaRPr lang="it-IT" sz="1600"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18</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28730452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Donazione degli organi: Iran</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l’Iran è stato l’unico paese al mondo a regolamentare e legalizzare fin dal 1988 la donazione retribuita da donatore non consanguineo. </a:t>
            </a: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Il modello iraniano centralizza in organizzazioni controllate dallo Stato sia la selezione che l’eventuale compenso ai donatori. Viene, invece,  esclusa la possibilità di trapianto da donatori e riceventi stranieri per non alimentare il traffico d’organi.</a:t>
            </a: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Ciò ha suscitato grande dibattito </a:t>
            </a:r>
            <a:r>
              <a:rPr lang="it-IT" sz="1700" dirty="0" err="1">
                <a:solidFill>
                  <a:schemeClr val="tx1"/>
                </a:solidFill>
                <a:sym typeface="Arial"/>
              </a:rPr>
              <a:t>biotetico</a:t>
            </a:r>
            <a:r>
              <a:rPr lang="it-IT" sz="1700" dirty="0">
                <a:solidFill>
                  <a:schemeClr val="tx1"/>
                </a:solidFill>
                <a:sym typeface="Arial"/>
              </a:rPr>
              <a:t> nel mondo islamico.</a:t>
            </a:r>
          </a:p>
          <a:p>
            <a:pPr algn="just">
              <a:lnSpc>
                <a:spcPct val="110000"/>
              </a:lnSpc>
              <a:buSzPct val="100000"/>
              <a:defRPr sz="1700">
                <a:solidFill>
                  <a:srgbClr val="414764"/>
                </a:solidFill>
                <a:latin typeface="Arial"/>
                <a:ea typeface="Arial"/>
                <a:cs typeface="Arial"/>
                <a:sym typeface="Arial"/>
              </a:defRPr>
            </a:pPr>
            <a:r>
              <a:rPr lang="it-IT" sz="1700">
                <a:solidFill>
                  <a:schemeClr val="tx1"/>
                </a:solidFill>
                <a:sym typeface="Arial"/>
              </a:rPr>
              <a:t>Nel </a:t>
            </a:r>
            <a:r>
              <a:rPr lang="it-IT" sz="1700" dirty="0">
                <a:solidFill>
                  <a:schemeClr val="tx1"/>
                </a:solidFill>
                <a:sym typeface="Arial"/>
              </a:rPr>
              <a:t>1999, in Iran, si è riusciti, grazie al sistema della donazione retribuita dallo Stato, ad abbattere le liste di attesa per i trapianti di rene.</a:t>
            </a: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I giuristi iraniani sostenitori di questo modello, hanno sottolineato l’ipocrisia di normative che proibiscono le donazioni da non consanguinei, ma di fatto tollerano l’acquisto di organi nei Paesi del Terzo Mondo, da parte dei Paesi ricchi.</a:t>
            </a:r>
            <a:endParaRPr lang="it-IT" sz="1600" dirty="0">
              <a:solidFill>
                <a:schemeClr val="tx1"/>
              </a:solidFil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19</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358129201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Bioetica: vari orientamenti</a:t>
            </a:r>
            <a:endParaRPr sz="2800" dirty="0"/>
          </a:p>
        </p:txBody>
      </p:sp>
      <p:sp>
        <p:nvSpPr>
          <p:cNvPr id="101" name="Sottotitolo 2"/>
          <p:cNvSpPr txBox="1">
            <a:spLocks noGrp="1"/>
          </p:cNvSpPr>
          <p:nvPr>
            <p:ph type="subTitle" sz="half" idx="1"/>
          </p:nvPr>
        </p:nvSpPr>
        <p:spPr>
          <a:xfrm>
            <a:off x="5962390" y="1512322"/>
            <a:ext cx="5761972" cy="4641898"/>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endParaRPr lang="it-IT" sz="1700"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«L’orientamento bioetico del </a:t>
            </a:r>
            <a:r>
              <a:rPr lang="it-IT" sz="1700" b="1" dirty="0">
                <a:solidFill>
                  <a:schemeClr val="tx1"/>
                </a:solidFill>
                <a:sym typeface="Arial"/>
              </a:rPr>
              <a:t>personalismo</a:t>
            </a:r>
            <a:r>
              <a:rPr lang="it-IT" sz="1700" dirty="0">
                <a:solidFill>
                  <a:schemeClr val="tx1"/>
                </a:solidFill>
                <a:sym typeface="Arial"/>
              </a:rPr>
              <a:t> </a:t>
            </a:r>
            <a:r>
              <a:rPr lang="it-IT" sz="1700" b="1" dirty="0">
                <a:solidFill>
                  <a:schemeClr val="tx1"/>
                </a:solidFill>
                <a:sym typeface="Arial"/>
              </a:rPr>
              <a:t>ontologico</a:t>
            </a:r>
            <a:r>
              <a:rPr lang="it-IT" sz="1700" dirty="0">
                <a:solidFill>
                  <a:schemeClr val="tx1"/>
                </a:solidFill>
                <a:sym typeface="Arial"/>
              </a:rPr>
              <a:t> fonda l’oggettività dei valori e delle norme sul concetto sostanziale di persona, </a:t>
            </a:r>
            <a:r>
              <a:rPr lang="it-IT" sz="1700" b="1" dirty="0">
                <a:solidFill>
                  <a:schemeClr val="tx1"/>
                </a:solidFill>
                <a:sym typeface="Arial"/>
              </a:rPr>
              <a:t>intesa come unità di spirito, anima e corpo»</a:t>
            </a:r>
            <a:r>
              <a:rPr lang="it-IT" sz="1700" dirty="0">
                <a:solidFill>
                  <a:schemeClr val="tx1"/>
                </a:solidFill>
                <a:sym typeface="Arial"/>
              </a:rPr>
              <a:t>. </a:t>
            </a:r>
          </a:p>
          <a:p>
            <a:pPr algn="just">
              <a:lnSpc>
                <a:spcPct val="110000"/>
              </a:lnSpc>
              <a:buSzPct val="100000"/>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2</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
        <p:nvSpPr>
          <p:cNvPr id="2" name="Rettangolo 1"/>
          <p:cNvSpPr/>
          <p:nvPr/>
        </p:nvSpPr>
        <p:spPr>
          <a:xfrm>
            <a:off x="508001" y="1987360"/>
            <a:ext cx="5191680" cy="3523272"/>
          </a:xfrm>
          <a:prstGeom prst="rect">
            <a:avLst/>
          </a:prstGeom>
        </p:spPr>
        <p:txBody>
          <a:bodyPr wrap="square">
            <a:spAutoFit/>
          </a:bodyPr>
          <a:lstStyle/>
          <a:p>
            <a:pPr algn="just">
              <a:lnSpc>
                <a:spcPct val="110000"/>
              </a:lnSpc>
              <a:buSzPct val="100000"/>
              <a:defRPr sz="1700">
                <a:solidFill>
                  <a:srgbClr val="414764"/>
                </a:solidFill>
                <a:latin typeface="Arial"/>
                <a:ea typeface="Arial"/>
                <a:cs typeface="Arial"/>
                <a:sym typeface="Arial"/>
              </a:defRPr>
            </a:pPr>
            <a:r>
              <a:rPr lang="it-IT" sz="1700" b="1" dirty="0">
                <a:solidFill>
                  <a:schemeClr val="tx1"/>
                </a:solidFill>
                <a:sym typeface="Arial"/>
              </a:rPr>
              <a:t>Non esiste nel pensiero islamico</a:t>
            </a:r>
            <a:r>
              <a:rPr lang="it-IT" sz="1700" dirty="0">
                <a:solidFill>
                  <a:schemeClr val="tx1"/>
                </a:solidFill>
                <a:sym typeface="Arial"/>
              </a:rPr>
              <a:t>, fin dalle sue origini, </a:t>
            </a:r>
            <a:r>
              <a:rPr lang="it-IT" sz="1700" b="1" dirty="0">
                <a:solidFill>
                  <a:schemeClr val="tx1"/>
                </a:solidFill>
                <a:sym typeface="Arial"/>
              </a:rPr>
              <a:t>un termine </a:t>
            </a:r>
            <a:r>
              <a:rPr lang="it-IT" sz="1700" dirty="0">
                <a:solidFill>
                  <a:schemeClr val="tx1"/>
                </a:solidFill>
                <a:sym typeface="Arial"/>
              </a:rPr>
              <a:t>in lingua araba perfettamente </a:t>
            </a:r>
            <a:r>
              <a:rPr lang="it-IT" sz="1700" b="1" dirty="0">
                <a:solidFill>
                  <a:schemeClr val="tx1"/>
                </a:solidFill>
                <a:sym typeface="Arial"/>
              </a:rPr>
              <a:t>corrispondente</a:t>
            </a:r>
            <a:r>
              <a:rPr lang="it-IT" sz="1700" dirty="0">
                <a:solidFill>
                  <a:schemeClr val="tx1"/>
                </a:solidFill>
                <a:sym typeface="Arial"/>
              </a:rPr>
              <a:t> a ciò che si intende con la parola etica</a:t>
            </a:r>
            <a:r>
              <a:rPr lang="it-IT" sz="1700" b="1" dirty="0">
                <a:solidFill>
                  <a:schemeClr val="tx1"/>
                </a:solidFill>
                <a:sym typeface="Arial"/>
              </a:rPr>
              <a:t>.</a:t>
            </a:r>
            <a:r>
              <a:rPr lang="it-IT" sz="1700" dirty="0">
                <a:solidFill>
                  <a:schemeClr val="tx1"/>
                </a:solidFill>
                <a:sym typeface="Arial"/>
              </a:rPr>
              <a:t> </a:t>
            </a:r>
            <a:r>
              <a:rPr lang="it-IT" sz="1700" b="1" dirty="0">
                <a:solidFill>
                  <a:schemeClr val="tx1"/>
                </a:solidFill>
                <a:sym typeface="Arial"/>
              </a:rPr>
              <a:t>Quello</a:t>
            </a:r>
            <a:r>
              <a:rPr lang="it-IT" sz="1700" dirty="0">
                <a:solidFill>
                  <a:schemeClr val="tx1"/>
                </a:solidFill>
                <a:sym typeface="Arial"/>
              </a:rPr>
              <a:t> che </a:t>
            </a:r>
            <a:r>
              <a:rPr lang="it-IT" sz="1700" b="1" dirty="0">
                <a:solidFill>
                  <a:schemeClr val="tx1"/>
                </a:solidFill>
                <a:sym typeface="Arial"/>
              </a:rPr>
              <a:t>più si avvicina</a:t>
            </a:r>
            <a:r>
              <a:rPr lang="it-IT" sz="1700" dirty="0">
                <a:solidFill>
                  <a:schemeClr val="tx1"/>
                </a:solidFill>
                <a:sym typeface="Arial"/>
              </a:rPr>
              <a:t> è </a:t>
            </a:r>
            <a:r>
              <a:rPr lang="it-IT" sz="1700" b="1" i="1" dirty="0" err="1">
                <a:solidFill>
                  <a:schemeClr val="tx1"/>
                </a:solidFill>
                <a:sym typeface="Arial"/>
              </a:rPr>
              <a:t>khuluq</a:t>
            </a:r>
            <a:r>
              <a:rPr lang="it-IT" sz="1700" dirty="0">
                <a:solidFill>
                  <a:schemeClr val="tx1"/>
                </a:solidFill>
                <a:sym typeface="Arial"/>
              </a:rPr>
              <a:t> che designa "il tratto di carattere" e il suo plurale </a:t>
            </a:r>
            <a:r>
              <a:rPr lang="it-IT" sz="1700" i="1" dirty="0" err="1">
                <a:solidFill>
                  <a:schemeClr val="tx1"/>
                </a:solidFill>
                <a:sym typeface="Arial"/>
              </a:rPr>
              <a:t>akhlâq</a:t>
            </a:r>
            <a:r>
              <a:rPr lang="it-IT" sz="1700" dirty="0">
                <a:solidFill>
                  <a:schemeClr val="tx1"/>
                </a:solidFill>
                <a:sym typeface="Arial"/>
              </a:rPr>
              <a:t> l'insieme dei tratti caratteriali, dunque i costumi, il comportamento morale ed etico nel suo senso più concreto. </a:t>
            </a:r>
            <a:r>
              <a:rPr lang="it-IT" sz="1700" b="1" dirty="0">
                <a:solidFill>
                  <a:schemeClr val="tx1"/>
                </a:solidFill>
                <a:sym typeface="Arial"/>
              </a:rPr>
              <a:t>Come la radice </a:t>
            </a:r>
            <a:r>
              <a:rPr lang="it-IT" sz="1700" b="1" i="1" dirty="0" err="1">
                <a:solidFill>
                  <a:schemeClr val="tx1"/>
                </a:solidFill>
                <a:sym typeface="Arial"/>
              </a:rPr>
              <a:t>khalaqa</a:t>
            </a:r>
            <a:r>
              <a:rPr lang="it-IT" sz="1700" b="1" dirty="0">
                <a:solidFill>
                  <a:schemeClr val="tx1"/>
                </a:solidFill>
                <a:sym typeface="Arial"/>
              </a:rPr>
              <a:t>, rimanda all'idea di creazione, </a:t>
            </a:r>
            <a:r>
              <a:rPr lang="it-IT" sz="1700" b="1" i="1" dirty="0" err="1">
                <a:solidFill>
                  <a:schemeClr val="tx1"/>
                </a:solidFill>
                <a:sym typeface="Arial"/>
              </a:rPr>
              <a:t>khuluq</a:t>
            </a:r>
            <a:r>
              <a:rPr lang="it-IT" sz="1700" b="1" dirty="0">
                <a:solidFill>
                  <a:schemeClr val="tx1"/>
                </a:solidFill>
                <a:sym typeface="Arial"/>
              </a:rPr>
              <a:t>, designa ciò che è innato, o più precisamente quel preciso tratto, o quel carattere particolare che Dio conferisce ad ogni sua Rivelazione. </a:t>
            </a:r>
            <a:endParaRPr lang="it-IT" sz="1500" b="1" dirty="0">
              <a:solidFill>
                <a:schemeClr val="tx1"/>
              </a:solidFill>
            </a:endParaRPr>
          </a:p>
        </p:txBody>
      </p:sp>
    </p:spTree>
    <p:extLst>
      <p:ext uri="{BB962C8B-B14F-4D97-AF65-F5344CB8AC3E}">
        <p14:creationId xmlns:p14="http://schemas.microsoft.com/office/powerpoint/2010/main" val="204423273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Principi e dottrina</a:t>
            </a:r>
            <a:endParaRPr sz="2800" dirty="0"/>
          </a:p>
        </p:txBody>
      </p:sp>
      <p:sp>
        <p:nvSpPr>
          <p:cNvPr id="101" name="Sottotitolo 2"/>
          <p:cNvSpPr txBox="1">
            <a:spLocks noGrp="1"/>
          </p:cNvSpPr>
          <p:nvPr>
            <p:ph type="subTitle" sz="half" idx="1"/>
          </p:nvPr>
        </p:nvSpPr>
        <p:spPr>
          <a:xfrm>
            <a:off x="6169891" y="1512322"/>
            <a:ext cx="5450248" cy="4362005"/>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Islam e bioetica</a:t>
            </a:r>
          </a:p>
          <a:p>
            <a:pPr algn="just">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La differenza sostanziale, quando si parla di etica, o «bioetica islamica» o religiosa è che queste regole pur reclamando un’indipendenza e un’autonomia scientifica nell'ambito medico</a:t>
            </a:r>
            <a:r>
              <a:rPr lang="it-IT" sz="1600" dirty="0">
                <a:solidFill>
                  <a:schemeClr val="tx1"/>
                </a:solidFill>
                <a:sym typeface="Arial"/>
              </a:rPr>
              <a:t>, sanitario, o biologico, non possono considerare l’uomo solo come «corpo» o «materia». </a:t>
            </a:r>
          </a:p>
          <a:p>
            <a:pPr algn="just">
              <a:lnSpc>
                <a:spcPct val="110000"/>
              </a:lnSpc>
              <a:buSzPct val="100000"/>
              <a:defRPr sz="1700">
                <a:solidFill>
                  <a:srgbClr val="414764"/>
                </a:solidFill>
                <a:latin typeface="Arial"/>
                <a:ea typeface="Arial"/>
                <a:cs typeface="Arial"/>
                <a:sym typeface="Arial"/>
              </a:defRPr>
            </a:pPr>
            <a:r>
              <a:rPr lang="it-IT" sz="1600" dirty="0">
                <a:solidFill>
                  <a:schemeClr val="tx1"/>
                </a:solidFill>
                <a:sym typeface="Arial"/>
              </a:rPr>
              <a:t>La componente religiosa comporta, in questi ambiti, anche una visione</a:t>
            </a:r>
            <a:r>
              <a:rPr lang="it-IT" sz="1600" b="1" dirty="0">
                <a:solidFill>
                  <a:schemeClr val="tx1"/>
                </a:solidFill>
                <a:sym typeface="Arial"/>
              </a:rPr>
              <a:t> «meta-fisica» e «meta morale», senza che la religione si sostituisca alla scienza e senza che la scienza diventi religione</a:t>
            </a:r>
            <a:r>
              <a:rPr lang="it-IT" sz="1400" b="1" dirty="0">
                <a:solidFill>
                  <a:schemeClr val="tx1"/>
                </a:solidFill>
                <a:sym typeface="Arial"/>
              </a:rPr>
              <a:t>. </a:t>
            </a:r>
            <a:endParaRPr lang="it-IT" sz="1400" dirty="0">
              <a:solidFill>
                <a:schemeClr val="tx1"/>
              </a:solidFil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3</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
        <p:nvSpPr>
          <p:cNvPr id="2" name="Rettangolo 1"/>
          <p:cNvSpPr/>
          <p:nvPr/>
        </p:nvSpPr>
        <p:spPr>
          <a:xfrm>
            <a:off x="508001" y="1987360"/>
            <a:ext cx="5191680" cy="3156249"/>
          </a:xfrm>
          <a:prstGeom prst="rect">
            <a:avLst/>
          </a:prstGeom>
        </p:spPr>
        <p:txBody>
          <a:bodyPr wrap="square">
            <a:spAutoFit/>
          </a:bodyPr>
          <a:lstStyle/>
          <a:p>
            <a:pPr algn="ctr">
              <a:lnSpc>
                <a:spcPct val="110000"/>
              </a:lnSpc>
              <a:buSzPct val="100000"/>
              <a:defRPr sz="1700">
                <a:solidFill>
                  <a:srgbClr val="414764"/>
                </a:solidFill>
                <a:latin typeface="Arial"/>
                <a:ea typeface="Arial"/>
                <a:cs typeface="Arial"/>
                <a:sym typeface="Arial"/>
              </a:defRPr>
            </a:pPr>
            <a:r>
              <a:rPr lang="it-IT" sz="1500" b="1" dirty="0">
                <a:solidFill>
                  <a:schemeClr val="tx1"/>
                </a:solidFill>
              </a:rPr>
              <a:t>Islam e bioetica</a:t>
            </a:r>
            <a:endParaRPr lang="it-IT" sz="1500" dirty="0">
              <a:solidFill>
                <a:schemeClr val="tx1"/>
              </a:solidFill>
            </a:endParaRPr>
          </a:p>
          <a:p>
            <a:pPr algn="ctr">
              <a:lnSpc>
                <a:spcPct val="110000"/>
              </a:lnSpc>
              <a:buSzPct val="100000"/>
              <a:defRPr sz="1700">
                <a:solidFill>
                  <a:srgbClr val="414764"/>
                </a:solidFill>
                <a:latin typeface="Arial"/>
                <a:ea typeface="Arial"/>
                <a:cs typeface="Arial"/>
                <a:sym typeface="Arial"/>
              </a:defRPr>
            </a:pPr>
            <a:endParaRPr lang="it-IT" sz="1500" dirty="0">
              <a:solidFill>
                <a:schemeClr val="tx1"/>
              </a:solidFill>
            </a:endParaRP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In ambito islamico, la bioetica non ha ancora acquisito lo statuto di una disciplina indipendente. Gli autori arabi che si occupano della materia utilizzano la traslitterazione dell’inglese </a:t>
            </a:r>
            <a:r>
              <a:rPr lang="it-IT" sz="1700" b="1" i="1" dirty="0" err="1">
                <a:solidFill>
                  <a:schemeClr val="tx1"/>
                </a:solidFill>
                <a:sym typeface="Arial"/>
              </a:rPr>
              <a:t>bioethics</a:t>
            </a:r>
            <a:r>
              <a:rPr lang="it-IT" sz="1700" i="1" dirty="0">
                <a:solidFill>
                  <a:schemeClr val="tx1"/>
                </a:solidFill>
                <a:sym typeface="Arial"/>
              </a:rPr>
              <a:t> </a:t>
            </a:r>
            <a:r>
              <a:rPr lang="it-IT" sz="1700" dirty="0">
                <a:solidFill>
                  <a:schemeClr val="tx1"/>
                </a:solidFill>
                <a:sym typeface="Arial"/>
              </a:rPr>
              <a:t>o del francese </a:t>
            </a:r>
            <a:r>
              <a:rPr lang="it-IT" sz="1700" b="1" i="1" dirty="0" err="1">
                <a:solidFill>
                  <a:schemeClr val="tx1"/>
                </a:solidFill>
                <a:sym typeface="Arial"/>
              </a:rPr>
              <a:t>bioéthique</a:t>
            </a:r>
            <a:r>
              <a:rPr lang="it-IT" sz="1700" dirty="0">
                <a:solidFill>
                  <a:schemeClr val="tx1"/>
                </a:solidFill>
                <a:sym typeface="Arial"/>
              </a:rPr>
              <a:t>. L’assenza di un termine istituzionalizzato per rendere il concetto di bioetica è confermato dall’uso dell’espressione </a:t>
            </a:r>
            <a:r>
              <a:rPr lang="it-IT" sz="1700" b="1" i="1" dirty="0" err="1">
                <a:solidFill>
                  <a:schemeClr val="tx1"/>
                </a:solidFill>
                <a:sym typeface="Arial"/>
              </a:rPr>
              <a:t>aḫlāqiyyāt</a:t>
            </a:r>
            <a:r>
              <a:rPr lang="it-IT" sz="1700" i="1" dirty="0">
                <a:solidFill>
                  <a:schemeClr val="tx1"/>
                </a:solidFill>
                <a:sym typeface="Arial"/>
              </a:rPr>
              <a:t> </a:t>
            </a:r>
            <a:r>
              <a:rPr lang="it-IT" sz="1700" b="1" i="1" dirty="0" err="1">
                <a:solidFill>
                  <a:schemeClr val="tx1"/>
                </a:solidFill>
                <a:sym typeface="Arial"/>
              </a:rPr>
              <a:t>albiyūlūǧiyā</a:t>
            </a:r>
            <a:r>
              <a:rPr lang="it-IT" sz="1700" dirty="0">
                <a:solidFill>
                  <a:schemeClr val="tx1"/>
                </a:solidFill>
                <a:sym typeface="Arial"/>
              </a:rPr>
              <a:t> “etica della biologia”.</a:t>
            </a:r>
          </a:p>
          <a:p>
            <a:pPr algn="just">
              <a:lnSpc>
                <a:spcPct val="110000"/>
              </a:lnSpc>
              <a:buSzPct val="100000"/>
              <a:defRPr sz="1700">
                <a:solidFill>
                  <a:srgbClr val="414764"/>
                </a:solidFill>
                <a:latin typeface="Arial"/>
                <a:ea typeface="Arial"/>
                <a:cs typeface="Arial"/>
                <a:sym typeface="Arial"/>
              </a:defRPr>
            </a:pPr>
            <a:endParaRPr lang="it-IT" sz="1500" b="1" dirty="0"/>
          </a:p>
        </p:txBody>
      </p:sp>
    </p:spTree>
    <p:extLst>
      <p:ext uri="{BB962C8B-B14F-4D97-AF65-F5344CB8AC3E}">
        <p14:creationId xmlns:p14="http://schemas.microsoft.com/office/powerpoint/2010/main" val="400753944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Corano: uomo creazione</a:t>
            </a:r>
          </a:p>
        </p:txBody>
      </p:sp>
      <p:sp>
        <p:nvSpPr>
          <p:cNvPr id="101" name="Sottotitolo 2"/>
          <p:cNvSpPr txBox="1">
            <a:spLocks noGrp="1"/>
          </p:cNvSpPr>
          <p:nvPr>
            <p:ph type="subTitle" sz="half" idx="1"/>
          </p:nvPr>
        </p:nvSpPr>
        <p:spPr>
          <a:xfrm>
            <a:off x="624323" y="1606044"/>
            <a:ext cx="10995817" cy="3821357"/>
          </a:xfrm>
          <a:prstGeom prst="rect">
            <a:avLst/>
          </a:prstGeom>
        </p:spPr>
        <p:txBody>
          <a:bodyPr>
            <a:normAutofit/>
          </a:bodyPr>
          <a:lstStyle/>
          <a:p>
            <a:pPr lvl="0"/>
            <a:r>
              <a:rPr lang="it-IT" sz="2200" b="1" dirty="0">
                <a:latin typeface="Arial" panose="020B0604020202020204" pitchFamily="34" charset="0"/>
                <a:cs typeface="Arial" panose="020B0604020202020204" pitchFamily="34" charset="0"/>
              </a:rPr>
              <a:t>Riferimenti coranici</a:t>
            </a:r>
          </a:p>
          <a:p>
            <a:pPr algn="just"/>
            <a:r>
              <a:rPr lang="it-IT" sz="2200" b="1" dirty="0">
                <a:latin typeface="Arial" panose="020B0604020202020204" pitchFamily="34" charset="0"/>
                <a:cs typeface="Arial" panose="020B0604020202020204" pitchFamily="34" charset="0"/>
              </a:rPr>
              <a:t> </a:t>
            </a:r>
            <a:endParaRPr lang="it-IT" sz="2200" dirty="0">
              <a:latin typeface="Arial" panose="020B0604020202020204" pitchFamily="34" charset="0"/>
              <a:cs typeface="Arial" panose="020B0604020202020204" pitchFamily="34" charset="0"/>
            </a:endParaRPr>
          </a:p>
          <a:p>
            <a:pPr algn="just"/>
            <a:r>
              <a:rPr lang="it-IT" sz="2000" i="1" dirty="0">
                <a:latin typeface="Arial" panose="020B0604020202020204" pitchFamily="34" charset="0"/>
                <a:cs typeface="Arial" panose="020B0604020202020204" pitchFamily="34" charset="0"/>
              </a:rPr>
              <a:t>Corano XCXV, 4</a:t>
            </a:r>
            <a:r>
              <a:rPr lang="it-IT" sz="2000" dirty="0">
                <a:latin typeface="Arial" panose="020B0604020202020204" pitchFamily="34" charset="0"/>
                <a:cs typeface="Arial" panose="020B0604020202020204" pitchFamily="34" charset="0"/>
              </a:rPr>
              <a:t>. «In verità Noi creammo l'uomo in armonia di forme»; «O secondo la migliore delle disposizioni».</a:t>
            </a:r>
          </a:p>
          <a:p>
            <a:pPr algn="just"/>
            <a:r>
              <a:rPr lang="it-IT" sz="2200" dirty="0">
                <a:latin typeface="Arial" panose="020B0604020202020204" pitchFamily="34" charset="0"/>
                <a:cs typeface="Arial" panose="020B0604020202020204" pitchFamily="34" charset="0"/>
              </a:rPr>
              <a:t> </a:t>
            </a:r>
          </a:p>
          <a:p>
            <a:pPr algn="just">
              <a:lnSpc>
                <a:spcPct val="110000"/>
              </a:lnSpc>
              <a:buSzPct val="100000"/>
              <a:defRPr sz="1700">
                <a:solidFill>
                  <a:srgbClr val="414764"/>
                </a:solidFill>
                <a:latin typeface="Arial"/>
                <a:ea typeface="Arial"/>
                <a:cs typeface="Arial"/>
                <a:sym typeface="Arial"/>
              </a:defRPr>
            </a:pPr>
            <a:endParaRPr lang="it-IT" sz="2000" b="1" i="1"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4</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77018725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Morte nel testo sacro</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l">
              <a:lnSpc>
                <a:spcPct val="110000"/>
              </a:lnSpc>
              <a:buSzPct val="100000"/>
              <a:defRPr sz="1700">
                <a:solidFill>
                  <a:srgbClr val="414764"/>
                </a:solidFill>
                <a:latin typeface="Arial"/>
                <a:ea typeface="Arial"/>
                <a:cs typeface="Arial"/>
                <a:sym typeface="Arial"/>
              </a:defRPr>
            </a:pPr>
            <a:r>
              <a:rPr lang="it-IT" sz="1600" b="1" dirty="0">
                <a:solidFill>
                  <a:schemeClr val="tx1"/>
                </a:solidFill>
                <a:sym typeface="Arial"/>
              </a:rPr>
              <a:t>Corano XXI, 34-35</a:t>
            </a:r>
            <a:r>
              <a:rPr lang="it-IT" sz="1600" dirty="0">
                <a:solidFill>
                  <a:schemeClr val="tx1"/>
                </a:solidFill>
                <a:sym typeface="Arial"/>
              </a:rPr>
              <a:t>. «E nessun uomo, già prima di te rendemmo immortale. Morrai tu, mentre loro saranno immortali? No! Che ogni anima assaggerà la morte, e Noi vi proviamo con il male e con il bene, e poi sarete a Noi ricondotti»</a:t>
            </a:r>
          </a:p>
          <a:p>
            <a:pPr algn="l">
              <a:lnSpc>
                <a:spcPct val="110000"/>
              </a:lnSpc>
              <a:buSzPct val="100000"/>
              <a:defRPr sz="1700">
                <a:solidFill>
                  <a:srgbClr val="414764"/>
                </a:solidFill>
                <a:latin typeface="Arial"/>
                <a:ea typeface="Arial"/>
                <a:cs typeface="Arial"/>
                <a:sym typeface="Arial"/>
              </a:defRPr>
            </a:pPr>
            <a:endParaRPr lang="it-IT" sz="1600" dirty="0">
              <a:solidFill>
                <a:schemeClr val="tx1"/>
              </a:solidFill>
              <a:sym typeface="Arial"/>
            </a:endParaRPr>
          </a:p>
          <a:p>
            <a:pPr algn="l">
              <a:lnSpc>
                <a:spcPct val="110000"/>
              </a:lnSpc>
              <a:buSzPct val="100000"/>
              <a:defRPr sz="1700">
                <a:solidFill>
                  <a:srgbClr val="414764"/>
                </a:solidFill>
                <a:latin typeface="Arial"/>
                <a:ea typeface="Arial"/>
                <a:cs typeface="Arial"/>
                <a:sym typeface="Arial"/>
              </a:defRPr>
            </a:pPr>
            <a:r>
              <a:rPr lang="it-IT" sz="1600" dirty="0">
                <a:solidFill>
                  <a:schemeClr val="tx1"/>
                </a:solidFill>
                <a:latin typeface="Arial" panose="020B0604020202020204" pitchFamily="34" charset="0"/>
                <a:cs typeface="Arial" panose="020B0604020202020204" pitchFamily="34" charset="0"/>
              </a:rPr>
              <a:t>«Chi sei? Ti illudi di essere un abitante di questo mondo o sai di essere un viaggiatore verso l’Eterno?»</a:t>
            </a:r>
          </a:p>
          <a:p>
            <a:pPr algn="l">
              <a:lnSpc>
                <a:spcPct val="110000"/>
              </a:lnSpc>
              <a:buSzPct val="100000"/>
              <a:defRPr sz="1700">
                <a:solidFill>
                  <a:srgbClr val="414764"/>
                </a:solidFill>
                <a:latin typeface="Arial"/>
                <a:ea typeface="Arial"/>
                <a:cs typeface="Arial"/>
                <a:sym typeface="Arial"/>
              </a:defRPr>
            </a:pPr>
            <a:endParaRPr lang="it-IT" sz="1600" dirty="0">
              <a:solidFill>
                <a:schemeClr val="tx1"/>
              </a:solidFill>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5</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235786135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La morte negli insegnamenti della Tradizione islamica</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lnSpc>
                <a:spcPct val="110000"/>
              </a:lnSpc>
              <a:buSzPct val="100000"/>
              <a:defRPr sz="1700">
                <a:solidFill>
                  <a:srgbClr val="414764"/>
                </a:solidFill>
                <a:latin typeface="Arial"/>
                <a:ea typeface="Arial"/>
                <a:cs typeface="Arial"/>
                <a:sym typeface="Arial"/>
              </a:defRPr>
            </a:pPr>
            <a:endParaRPr lang="it-IT" sz="1400" b="1" dirty="0">
              <a:solidFill>
                <a:schemeClr val="tx1"/>
              </a:solidFill>
              <a:sym typeface="Arial"/>
            </a:endParaRPr>
          </a:p>
          <a:p>
            <a:pPr algn="just">
              <a:lnSpc>
                <a:spcPct val="110000"/>
              </a:lnSpc>
              <a:buSzPct val="100000"/>
              <a:defRPr sz="1700">
                <a:solidFill>
                  <a:srgbClr val="414764"/>
                </a:solidFill>
                <a:latin typeface="Arial"/>
                <a:ea typeface="Arial"/>
                <a:cs typeface="Arial"/>
                <a:sym typeface="Arial"/>
              </a:defRPr>
            </a:pPr>
            <a:r>
              <a:rPr lang="it-IT" sz="1400" b="1" dirty="0">
                <a:solidFill>
                  <a:schemeClr val="tx1"/>
                </a:solidFill>
                <a:sym typeface="Arial"/>
              </a:rPr>
              <a:t>Hadith</a:t>
            </a:r>
            <a:r>
              <a:rPr lang="it-IT" sz="1400" dirty="0">
                <a:solidFill>
                  <a:schemeClr val="tx1"/>
                </a:solidFill>
                <a:sym typeface="Arial"/>
              </a:rPr>
              <a:t> </a:t>
            </a:r>
          </a:p>
          <a:p>
            <a:pPr algn="just">
              <a:lnSpc>
                <a:spcPct val="110000"/>
              </a:lnSpc>
              <a:buSzPct val="100000"/>
              <a:defRPr sz="1700">
                <a:solidFill>
                  <a:srgbClr val="414764"/>
                </a:solidFill>
                <a:latin typeface="Arial"/>
                <a:ea typeface="Arial"/>
                <a:cs typeface="Arial"/>
                <a:sym typeface="Arial"/>
              </a:defRPr>
            </a:pPr>
            <a:r>
              <a:rPr lang="it-IT" sz="1600" dirty="0">
                <a:solidFill>
                  <a:schemeClr val="tx1"/>
                </a:solidFill>
                <a:sym typeface="Arial"/>
              </a:rPr>
              <a:t>«Il Profeta </a:t>
            </a:r>
            <a:r>
              <a:rPr lang="it-IT" sz="1600" dirty="0" err="1">
                <a:solidFill>
                  <a:schemeClr val="tx1"/>
                </a:solidFill>
                <a:sym typeface="Arial"/>
              </a:rPr>
              <a:t>Dāwūd</a:t>
            </a:r>
            <a:r>
              <a:rPr lang="it-IT" sz="1600" dirty="0">
                <a:solidFill>
                  <a:schemeClr val="tx1"/>
                </a:solidFill>
                <a:sym typeface="Arial"/>
              </a:rPr>
              <a:t>, fra un uomo molto devoto e dava molta importanza alla protezione dell’onore proprio e della sua famiglia. Quando usciva di casa chiudeva bene la porta, perché nessuno potesse entrare finché non fosse tornato. Un giorno uscì di nuovo, chiudendo la porta. Quando tornò vide un uomo in mezzo alla casa, che stava ritto in piedi. Allora gli chiese: «Chi sei? - Io sono colui il quale non ha paura dei re e non conosce ostacoli. – Allora tu sei l’angelo della morte! Sii benvenuto e sia benvenuto l’ordine di Dio». Poco dopo fu presa la sua anima. Ahmad, II, 419.</a:t>
            </a:r>
          </a:p>
          <a:p>
            <a:pPr algn="l">
              <a:lnSpc>
                <a:spcPct val="110000"/>
              </a:lnSpc>
              <a:buSzPct val="100000"/>
              <a:defRPr sz="1700">
                <a:solidFill>
                  <a:srgbClr val="414764"/>
                </a:solidFill>
                <a:latin typeface="Arial"/>
                <a:ea typeface="Arial"/>
                <a:cs typeface="Arial"/>
                <a:sym typeface="Arial"/>
              </a:defRPr>
            </a:pPr>
            <a:br>
              <a:rPr lang="it-IT" sz="1400" dirty="0">
                <a:solidFill>
                  <a:schemeClr val="tx1"/>
                </a:solidFill>
                <a:sym typeface="Arial"/>
              </a:rPr>
            </a:br>
            <a:endParaRPr lang="it-IT" sz="1400" dirty="0">
              <a:solidFill>
                <a:schemeClr val="tx1"/>
              </a:solidFil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6</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423047558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565079" y="4871"/>
            <a:ext cx="11055062" cy="874355"/>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Fatwa a proposito di trapianto</a:t>
            </a:r>
            <a:endParaRPr sz="2800" dirty="0"/>
          </a:p>
        </p:txBody>
      </p:sp>
      <p:sp>
        <p:nvSpPr>
          <p:cNvPr id="101" name="Sottotitolo 2"/>
          <p:cNvSpPr txBox="1">
            <a:spLocks noGrp="1"/>
          </p:cNvSpPr>
          <p:nvPr>
            <p:ph type="subTitle" sz="half" idx="1"/>
          </p:nvPr>
        </p:nvSpPr>
        <p:spPr>
          <a:xfrm>
            <a:off x="624323" y="1606044"/>
            <a:ext cx="10995817" cy="3821357"/>
          </a:xfrm>
          <a:prstGeom prst="rect">
            <a:avLst/>
          </a:prstGeom>
        </p:spPr>
        <p:txBody>
          <a:bodyPr>
            <a:normAutofit/>
          </a:bodyPr>
          <a:lstStyle/>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La giurisprudenza islamica, anche in ambito di trapianti, trasfusione di sangue, o definizione di morte cerebrale, si è espressa negli anni richiedendo un parere giuridico (</a:t>
            </a:r>
            <a:r>
              <a:rPr lang="it-IT" sz="1700" i="1" dirty="0" err="1">
                <a:solidFill>
                  <a:schemeClr val="tx1"/>
                </a:solidFill>
                <a:sym typeface="Arial"/>
              </a:rPr>
              <a:t>fatwā</a:t>
            </a:r>
            <a:r>
              <a:rPr lang="it-IT" sz="1700" dirty="0">
                <a:solidFill>
                  <a:schemeClr val="tx1"/>
                </a:solidFill>
                <a:sym typeface="Arial"/>
              </a:rPr>
              <a:t>) a un esperto di diritto (</a:t>
            </a:r>
            <a:r>
              <a:rPr lang="it-IT" sz="1700" i="1" dirty="0" err="1">
                <a:solidFill>
                  <a:schemeClr val="tx1"/>
                </a:solidFill>
                <a:sym typeface="Arial"/>
              </a:rPr>
              <a:t>muftī</a:t>
            </a:r>
            <a:r>
              <a:rPr lang="it-IT" sz="1700" dirty="0">
                <a:solidFill>
                  <a:schemeClr val="tx1"/>
                </a:solidFill>
                <a:sym typeface="Arial"/>
              </a:rPr>
              <a:t>) che dà il suo parere sulla base della </a:t>
            </a:r>
            <a:r>
              <a:rPr lang="it-IT" sz="1700" i="1" dirty="0" err="1">
                <a:solidFill>
                  <a:schemeClr val="tx1"/>
                </a:solidFill>
                <a:sym typeface="Arial"/>
              </a:rPr>
              <a:t>shari’a</a:t>
            </a:r>
            <a:r>
              <a:rPr lang="it-IT" sz="1700" dirty="0">
                <a:solidFill>
                  <a:schemeClr val="tx1"/>
                </a:solidFill>
                <a:sym typeface="Arial"/>
              </a:rPr>
              <a:t> e dei principi del diritto religioso.</a:t>
            </a:r>
          </a:p>
          <a:p>
            <a:pPr algn="just">
              <a:lnSpc>
                <a:spcPct val="110000"/>
              </a:lnSpc>
              <a:buSzPct val="100000"/>
              <a:defRPr sz="1700">
                <a:solidFill>
                  <a:srgbClr val="414764"/>
                </a:solidFill>
                <a:latin typeface="Arial"/>
                <a:ea typeface="Arial"/>
                <a:cs typeface="Arial"/>
                <a:sym typeface="Arial"/>
              </a:defRPr>
            </a:pPr>
            <a:r>
              <a:rPr lang="it-IT" sz="1700" dirty="0">
                <a:solidFill>
                  <a:schemeClr val="tx1"/>
                </a:solidFill>
                <a:sym typeface="Arial"/>
              </a:rPr>
              <a:t>Il dialogo fra giuristi islamici e medici musulmani è inevitabilmente dialettico, spesso, viaggia su binari paralleli che non si incontrano. Altre volte, il dibattito spinge, anche dal punto di vista religioso ad una attualizzazione e ad uno sforzo conoscitivo e di interpretazione, </a:t>
            </a:r>
            <a:r>
              <a:rPr lang="it-IT" sz="1700" i="1" dirty="0" err="1">
                <a:solidFill>
                  <a:schemeClr val="tx1"/>
                </a:solidFill>
                <a:sym typeface="Arial"/>
              </a:rPr>
              <a:t>ijtihād</a:t>
            </a:r>
            <a:r>
              <a:rPr lang="it-IT" sz="1700" dirty="0">
                <a:solidFill>
                  <a:schemeClr val="tx1"/>
                </a:solidFill>
                <a:sym typeface="Arial"/>
              </a:rPr>
              <a:t>, molto proficuo per rivivificare il rapporto scienza e religione, e per declinare correttamente il rapporto tradizione/modernità.</a:t>
            </a:r>
          </a:p>
          <a:p>
            <a:pPr algn="just">
              <a:lnSpc>
                <a:spcPct val="110000"/>
              </a:lnSpc>
              <a:buSzPct val="100000"/>
              <a:defRPr sz="1700">
                <a:solidFill>
                  <a:srgbClr val="414764"/>
                </a:solidFill>
                <a:latin typeface="Arial"/>
                <a:ea typeface="Arial"/>
                <a:cs typeface="Arial"/>
                <a:sym typeface="Arial"/>
              </a:defRPr>
            </a:pPr>
            <a:endParaRPr lang="it-IT" sz="2000" b="1" i="1" dirty="0">
              <a:sym typeface="Aria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7</a:t>
            </a:fld>
            <a:endParaRPr/>
          </a:p>
        </p:txBody>
      </p:sp>
      <p:pic>
        <p:nvPicPr>
          <p:cNvPr id="105" name="Immagine 6" descr="Immagine 6"/>
          <p:cNvPicPr>
            <a:picLocks noChangeAspect="1"/>
          </p:cNvPicPr>
          <p:nvPr/>
        </p:nvPicPr>
        <p:blipFill>
          <a:blip r:embed="rId2"/>
          <a:stretch>
            <a:fillRect/>
          </a:stretch>
        </p:blipFill>
        <p:spPr>
          <a:xfrm>
            <a:off x="305323" y="428024"/>
            <a:ext cx="519511" cy="523447"/>
          </a:xfrm>
          <a:prstGeom prst="rect">
            <a:avLst/>
          </a:prstGeom>
          <a:ln w="12700">
            <a:miter lim="400000"/>
          </a:ln>
        </p:spPr>
      </p:pic>
      <p:sp>
        <p:nvSpPr>
          <p:cNvPr id="107" name="Linea"/>
          <p:cNvSpPr/>
          <p:nvPr/>
        </p:nvSpPr>
        <p:spPr>
          <a:xfrm flipV="1">
            <a:off x="565079" y="1020189"/>
            <a:ext cx="11055062" cy="942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22372980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Condizioni per il consenso al trapianto</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gn="just"/>
            <a:r>
              <a:rPr lang="it-IT" sz="1600" dirty="0"/>
              <a:t>Si possono riassumere in questo modo i principali punti di consenso attualmente esistenti fra i giuristi islamici sui trapianti:</a:t>
            </a:r>
          </a:p>
          <a:p>
            <a:pPr marL="342900" lvl="0" indent="-342900" algn="just">
              <a:buFont typeface="+mj-lt"/>
              <a:buAutoNum type="arabicPeriod"/>
            </a:pPr>
            <a:r>
              <a:rPr lang="it-IT" sz="1600" dirty="0"/>
              <a:t>Il trapianto deve essere il miglior trattamento, in mancanza di una cura più semplice, a condizione non comporti rischio alcuno per il donatore vivente.</a:t>
            </a:r>
          </a:p>
          <a:p>
            <a:pPr marL="342900" indent="-342900" algn="just">
              <a:buFont typeface="+mj-lt"/>
              <a:buAutoNum type="arabicPeriod"/>
            </a:pPr>
            <a:r>
              <a:rPr lang="it-IT" sz="1600" dirty="0"/>
              <a:t>Nessun danno può essere inflitto per prevenirne uno uguale. Perciò devono esistere ragionevoli probabilità che il beneficiario dell’organo si riprenda dalla malattia grazie al trapianto, altrimenti il danno causato al donatore non può in nessun caso essere giustificato.</a:t>
            </a:r>
          </a:p>
          <a:p>
            <a:pPr marL="342900" lvl="0" indent="-342900" algn="just">
              <a:buFont typeface="+mj-lt"/>
              <a:buAutoNum type="arabicPeriod"/>
            </a:pPr>
            <a:r>
              <a:rPr lang="it-IT" sz="1600" dirty="0"/>
              <a:t>La donazione di organi da vivente è limitata, ovviamente, agli organi doppi e deve essere frutto di scelta libera e volontaria. Il commercio di organi è, invece, severamente vietato.</a:t>
            </a:r>
          </a:p>
          <a:p>
            <a:pPr marL="342900" lvl="0" indent="-342900" algn="just">
              <a:buFont typeface="+mj-lt"/>
              <a:buAutoNum type="arabicPeriod"/>
            </a:pPr>
            <a:r>
              <a:rPr lang="it-IT" sz="1600" dirty="0"/>
              <a:t>Tramite testamento si possono donare i propri organi, al fine di permettere trapianti </a:t>
            </a:r>
            <a:r>
              <a:rPr lang="it-IT" sz="1600" i="1" dirty="0"/>
              <a:t>post </a:t>
            </a:r>
            <a:r>
              <a:rPr lang="it-IT" sz="1600" i="1" dirty="0" err="1"/>
              <a:t>mortem</a:t>
            </a:r>
            <a:r>
              <a:rPr lang="it-IT" sz="1600" dirty="0"/>
              <a:t>.</a:t>
            </a:r>
          </a:p>
          <a:p>
            <a:pPr marL="342900" lvl="0" indent="-342900" algn="just">
              <a:buFont typeface="+mj-lt"/>
              <a:buAutoNum type="arabicPeriod"/>
            </a:pPr>
            <a:r>
              <a:rPr lang="it-IT" sz="1600" dirty="0"/>
              <a:t>I parenti del defunto possono autorizzare l’utilizzo della salma per espianti, a tal fine è sufficiente che il defunto si sia dimostrato favorevole in vita.</a:t>
            </a:r>
          </a:p>
          <a:p>
            <a:pPr marL="342900" indent="-342900" algn="just">
              <a:lnSpc>
                <a:spcPct val="110000"/>
              </a:lnSpc>
              <a:buSzPct val="100000"/>
              <a:buFont typeface="+mj-lt"/>
              <a:buAutoNum type="arabicPeriod"/>
              <a:defRPr sz="1700">
                <a:solidFill>
                  <a:srgbClr val="414764"/>
                </a:solidFill>
                <a:latin typeface="Arial"/>
                <a:ea typeface="Arial"/>
                <a:cs typeface="Arial"/>
                <a:sym typeface="Arial"/>
              </a:defRPr>
            </a:pPr>
            <a:endParaRPr lang="it-IT" sz="1600" dirty="0"/>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8</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968874802"/>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olo 1"/>
          <p:cNvSpPr txBox="1">
            <a:spLocks noGrp="1"/>
          </p:cNvSpPr>
          <p:nvPr>
            <p:ph type="ctrTitle"/>
          </p:nvPr>
        </p:nvSpPr>
        <p:spPr>
          <a:xfrm>
            <a:off x="615881" y="202984"/>
            <a:ext cx="10995817" cy="674468"/>
          </a:xfrm>
          <a:prstGeom prst="rect">
            <a:avLst/>
          </a:prstGeom>
        </p:spPr>
        <p:txBody>
          <a:bodyPr>
            <a:normAutofit/>
          </a:bodyPr>
          <a:lstStyle>
            <a:lvl1pPr algn="l">
              <a:defRPr sz="3000" b="1">
                <a:latin typeface="Georgia"/>
                <a:ea typeface="Georgia"/>
                <a:cs typeface="Georgia"/>
                <a:sym typeface="Georgia"/>
              </a:defRPr>
            </a:lvl1pPr>
          </a:lstStyle>
          <a:p>
            <a:pPr algn="ctr"/>
            <a:r>
              <a:rPr lang="it-IT" sz="2800" dirty="0"/>
              <a:t>Condizioni per il consenso al trapianto</a:t>
            </a:r>
            <a:endParaRPr sz="2800" dirty="0"/>
          </a:p>
        </p:txBody>
      </p:sp>
      <p:sp>
        <p:nvSpPr>
          <p:cNvPr id="101" name="Sottotitolo 2"/>
          <p:cNvSpPr txBox="1">
            <a:spLocks noGrp="1"/>
          </p:cNvSpPr>
          <p:nvPr>
            <p:ph type="subTitle" sz="half" idx="1"/>
          </p:nvPr>
        </p:nvSpPr>
        <p:spPr>
          <a:xfrm>
            <a:off x="1467317" y="1717964"/>
            <a:ext cx="9172503" cy="4359563"/>
          </a:xfrm>
          <a:prstGeom prst="rect">
            <a:avLst/>
          </a:prstGeom>
        </p:spPr>
        <p:txBody>
          <a:bodyPr>
            <a:noAutofit/>
          </a:bodyPr>
          <a:lstStyle/>
          <a:p>
            <a:pPr>
              <a:lnSpc>
                <a:spcPct val="110000"/>
              </a:lnSpc>
              <a:buSzPct val="100000"/>
              <a:defRPr sz="1700">
                <a:solidFill>
                  <a:srgbClr val="414764"/>
                </a:solidFill>
                <a:latin typeface="Arial"/>
                <a:ea typeface="Arial"/>
                <a:cs typeface="Arial"/>
                <a:sym typeface="Arial"/>
              </a:defRPr>
            </a:pPr>
            <a:r>
              <a:rPr lang="it-IT" sz="1600" b="1" dirty="0">
                <a:solidFill>
                  <a:schemeClr val="tx1"/>
                </a:solidFill>
                <a:latin typeface="Arial" panose="020B0604020202020204" pitchFamily="34" charset="0"/>
                <a:cs typeface="Arial" panose="020B0604020202020204" pitchFamily="34" charset="0"/>
              </a:rPr>
              <a:t>Ricordiamo alcuni dei criteri giuridici inerenti al trapianto degli organi:</a:t>
            </a:r>
          </a:p>
          <a:p>
            <a:pPr algn="just">
              <a:lnSpc>
                <a:spcPct val="110000"/>
              </a:lnSpc>
              <a:buSzPct val="100000"/>
              <a:defRPr sz="1700">
                <a:solidFill>
                  <a:srgbClr val="414764"/>
                </a:solidFill>
                <a:latin typeface="Arial"/>
                <a:ea typeface="Arial"/>
                <a:cs typeface="Arial"/>
                <a:sym typeface="Arial"/>
              </a:defRPr>
            </a:pPr>
            <a:endParaRPr lang="it-IT" sz="1600" dirty="0">
              <a:solidFill>
                <a:schemeClr val="tx1"/>
              </a:solidFill>
              <a:latin typeface="Arial" panose="020B0604020202020204" pitchFamily="34" charset="0"/>
              <a:cs typeface="Arial" panose="020B0604020202020204" pitchFamily="34" charset="0"/>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600" dirty="0">
                <a:solidFill>
                  <a:schemeClr val="tx1"/>
                </a:solidFill>
                <a:latin typeface="Arial" panose="020B0604020202020204" pitchFamily="34" charset="0"/>
                <a:cs typeface="Arial" panose="020B0604020202020204" pitchFamily="34" charset="0"/>
              </a:rPr>
              <a:t>Il principio di </a:t>
            </a:r>
            <a:r>
              <a:rPr lang="it-IT" sz="1600" b="1" dirty="0">
                <a:solidFill>
                  <a:schemeClr val="tx1"/>
                </a:solidFill>
                <a:latin typeface="Arial" panose="020B0604020202020204" pitchFamily="34" charset="0"/>
                <a:cs typeface="Arial" panose="020B0604020202020204" pitchFamily="34" charset="0"/>
              </a:rPr>
              <a:t>necessità, </a:t>
            </a:r>
            <a:r>
              <a:rPr lang="it-IT" sz="1600" dirty="0">
                <a:solidFill>
                  <a:schemeClr val="tx1"/>
                </a:solidFill>
                <a:latin typeface="Arial" panose="020B0604020202020204" pitchFamily="34" charset="0"/>
                <a:cs typeface="Arial" panose="020B0604020202020204" pitchFamily="34" charset="0"/>
              </a:rPr>
              <a:t>(</a:t>
            </a:r>
            <a:r>
              <a:rPr lang="it-IT" sz="1600" b="1" i="1" dirty="0" err="1">
                <a:solidFill>
                  <a:schemeClr val="tx1"/>
                </a:solidFill>
                <a:latin typeface="Arial" panose="020B0604020202020204" pitchFamily="34" charset="0"/>
                <a:cs typeface="Arial" panose="020B0604020202020204" pitchFamily="34" charset="0"/>
              </a:rPr>
              <a:t>ḍarūra</a:t>
            </a:r>
            <a:r>
              <a:rPr lang="it-IT" sz="1600" dirty="0">
                <a:solidFill>
                  <a:schemeClr val="tx1"/>
                </a:solidFill>
                <a:latin typeface="Arial" panose="020B0604020202020204" pitchFamily="34" charset="0"/>
                <a:cs typeface="Arial" panose="020B0604020202020204" pitchFamily="34" charset="0"/>
              </a:rPr>
              <a:t>) Salvare una vita ha la precedenza sul principio di salvaguardare l'integrità del cadavere. Riferimento a Cor. V, 32: «</a:t>
            </a:r>
            <a:r>
              <a:rPr lang="it-IT" sz="1600" i="1" dirty="0">
                <a:solidFill>
                  <a:schemeClr val="tx1"/>
                </a:solidFill>
                <a:latin typeface="Arial" panose="020B0604020202020204" pitchFamily="34" charset="0"/>
                <a:cs typeface="Arial" panose="020B0604020202020204" pitchFamily="34" charset="0"/>
              </a:rPr>
              <a:t>Chiunque salva la vita di un uomo, sarà come se avesse salvato l'umanità intera»</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600" dirty="0">
                <a:solidFill>
                  <a:schemeClr val="tx1"/>
                </a:solidFill>
                <a:latin typeface="Arial" panose="020B0604020202020204" pitchFamily="34" charset="0"/>
                <a:cs typeface="Arial" panose="020B0604020202020204" pitchFamily="34" charset="0"/>
              </a:rPr>
              <a:t>«Il principio di  </a:t>
            </a:r>
            <a:r>
              <a:rPr lang="it-IT" sz="1600" b="1" dirty="0">
                <a:solidFill>
                  <a:schemeClr val="tx1"/>
                </a:solidFill>
                <a:latin typeface="Arial" panose="020B0604020202020204" pitchFamily="34" charset="0"/>
                <a:cs typeface="Arial" panose="020B0604020202020204" pitchFamily="34" charset="0"/>
              </a:rPr>
              <a:t>beneficio</a:t>
            </a:r>
            <a:r>
              <a:rPr lang="it-IT" sz="1600" dirty="0">
                <a:solidFill>
                  <a:schemeClr val="tx1"/>
                </a:solidFill>
                <a:latin typeface="Arial" panose="020B0604020202020204" pitchFamily="34" charset="0"/>
                <a:cs typeface="Arial" panose="020B0604020202020204" pitchFamily="34" charset="0"/>
              </a:rPr>
              <a:t> pubblico» - </a:t>
            </a:r>
            <a:r>
              <a:rPr lang="it-IT" sz="1600" b="1" i="1" dirty="0" err="1">
                <a:solidFill>
                  <a:schemeClr val="tx1"/>
                </a:solidFill>
                <a:latin typeface="Arial" panose="020B0604020202020204" pitchFamily="34" charset="0"/>
                <a:cs typeface="Arial" panose="020B0604020202020204" pitchFamily="34" charset="0"/>
              </a:rPr>
              <a:t>istiṣlāḥ</a:t>
            </a:r>
            <a:endParaRPr lang="it-IT" sz="1600" dirty="0">
              <a:solidFill>
                <a:schemeClr val="tx1"/>
              </a:solidFill>
              <a:latin typeface="Arial" panose="020B0604020202020204" pitchFamily="34" charset="0"/>
              <a:cs typeface="Arial" panose="020B0604020202020204" pitchFamily="34" charset="0"/>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600" dirty="0">
                <a:solidFill>
                  <a:schemeClr val="tx1"/>
                </a:solidFill>
                <a:latin typeface="Arial" panose="020B0604020202020204" pitchFamily="34" charset="0"/>
                <a:cs typeface="Arial" panose="020B0604020202020204" pitchFamily="34" charset="0"/>
              </a:rPr>
              <a:t>«Il principio della </a:t>
            </a:r>
            <a:r>
              <a:rPr lang="it-IT" sz="1600" b="1" dirty="0">
                <a:solidFill>
                  <a:schemeClr val="tx1"/>
                </a:solidFill>
                <a:latin typeface="Arial" panose="020B0604020202020204" pitchFamily="34" charset="0"/>
                <a:cs typeface="Arial" panose="020B0604020202020204" pitchFamily="34" charset="0"/>
              </a:rPr>
              <a:t>solidarietà</a:t>
            </a:r>
            <a:r>
              <a:rPr lang="it-IT" sz="1600" dirty="0">
                <a:solidFill>
                  <a:schemeClr val="tx1"/>
                </a:solidFill>
                <a:latin typeface="Arial" panose="020B0604020202020204" pitchFamily="34" charset="0"/>
                <a:cs typeface="Arial" panose="020B0604020202020204" pitchFamily="34" charset="0"/>
              </a:rPr>
              <a:t> </a:t>
            </a:r>
            <a:r>
              <a:rPr lang="it-IT" sz="1600" b="1" dirty="0">
                <a:solidFill>
                  <a:schemeClr val="tx1"/>
                </a:solidFill>
                <a:latin typeface="Arial" panose="020B0604020202020204" pitchFamily="34" charset="0"/>
                <a:cs typeface="Arial" panose="020B0604020202020204" pitchFamily="34" charset="0"/>
              </a:rPr>
              <a:t>comunitaria»</a:t>
            </a:r>
            <a:r>
              <a:rPr lang="it-IT" sz="1600" dirty="0">
                <a:solidFill>
                  <a:schemeClr val="tx1"/>
                </a:solidFill>
                <a:latin typeface="Arial" panose="020B0604020202020204" pitchFamily="34" charset="0"/>
                <a:cs typeface="Arial" panose="020B0604020202020204" pitchFamily="34" charset="0"/>
              </a:rPr>
              <a:t> </a:t>
            </a:r>
            <a:r>
              <a:rPr lang="it-IT" sz="1600" b="1" i="1" dirty="0" err="1">
                <a:solidFill>
                  <a:schemeClr val="tx1"/>
                </a:solidFill>
                <a:latin typeface="Arial" panose="020B0604020202020204" pitchFamily="34" charset="0"/>
                <a:cs typeface="Arial" panose="020B0604020202020204" pitchFamily="34" charset="0"/>
              </a:rPr>
              <a:t>maṣlaḥa</a:t>
            </a:r>
            <a:endParaRPr lang="it-IT" sz="1600" b="1" i="1" dirty="0">
              <a:solidFill>
                <a:schemeClr val="tx1"/>
              </a:solidFill>
              <a:latin typeface="Arial" panose="020B0604020202020204" pitchFamily="34" charset="0"/>
              <a:cs typeface="Arial" panose="020B0604020202020204" pitchFamily="34" charset="0"/>
            </a:endParaRP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r>
              <a:rPr lang="it-IT" sz="1600" b="1" dirty="0">
                <a:solidFill>
                  <a:schemeClr val="tx1"/>
                </a:solidFill>
                <a:latin typeface="Arial" panose="020B0604020202020204" pitchFamily="34" charset="0"/>
                <a:cs typeface="Arial" panose="020B0604020202020204" pitchFamily="34" charset="0"/>
              </a:rPr>
              <a:t>Il principio di scegliere il male minore.</a:t>
            </a:r>
            <a:r>
              <a:rPr lang="it-IT" sz="1600" dirty="0">
                <a:solidFill>
                  <a:schemeClr val="tx1"/>
                </a:solidFill>
                <a:latin typeface="Arial" panose="020B0604020202020204" pitchFamily="34" charset="0"/>
                <a:cs typeface="Arial" panose="020B0604020202020204" pitchFamily="34" charset="0"/>
              </a:rPr>
              <a:t> Un danno minore (</a:t>
            </a:r>
            <a:r>
              <a:rPr lang="it-IT" sz="1600" i="1" dirty="0" err="1">
                <a:solidFill>
                  <a:schemeClr val="tx1"/>
                </a:solidFill>
                <a:latin typeface="Arial" panose="020B0604020202020204" pitchFamily="34" charset="0"/>
                <a:cs typeface="Arial" panose="020B0604020202020204" pitchFamily="34" charset="0"/>
              </a:rPr>
              <a:t>ḍarar</a:t>
            </a:r>
            <a:r>
              <a:rPr lang="it-IT" sz="1600" i="1" dirty="0">
                <a:solidFill>
                  <a:schemeClr val="tx1"/>
                </a:solidFill>
                <a:latin typeface="Arial" panose="020B0604020202020204" pitchFamily="34" charset="0"/>
                <a:cs typeface="Arial" panose="020B0604020202020204" pitchFamily="34" charset="0"/>
              </a:rPr>
              <a:t> </a:t>
            </a:r>
            <a:r>
              <a:rPr lang="it-IT" sz="1600" i="1" dirty="0" err="1">
                <a:solidFill>
                  <a:schemeClr val="tx1"/>
                </a:solidFill>
                <a:latin typeface="Arial" panose="020B0604020202020204" pitchFamily="34" charset="0"/>
                <a:cs typeface="Arial" panose="020B0604020202020204" pitchFamily="34" charset="0"/>
              </a:rPr>
              <a:t>aḫaff</a:t>
            </a:r>
            <a:r>
              <a:rPr lang="it-IT" sz="1600" dirty="0">
                <a:solidFill>
                  <a:schemeClr val="tx1"/>
                </a:solidFill>
                <a:latin typeface="Arial" panose="020B0604020202020204" pitchFamily="34" charset="0"/>
                <a:cs typeface="Arial" panose="020B0604020202020204" pitchFamily="34" charset="0"/>
              </a:rPr>
              <a:t>) al cadavere, con l’espianto degli organi, è preferibile per evitare un danno maggiore (</a:t>
            </a:r>
            <a:r>
              <a:rPr lang="it-IT" sz="1600" i="1" dirty="0" err="1">
                <a:solidFill>
                  <a:schemeClr val="tx1"/>
                </a:solidFill>
                <a:latin typeface="Arial" panose="020B0604020202020204" pitchFamily="34" charset="0"/>
                <a:cs typeface="Arial" panose="020B0604020202020204" pitchFamily="34" charset="0"/>
              </a:rPr>
              <a:t>ḍarar</a:t>
            </a:r>
            <a:r>
              <a:rPr lang="it-IT" sz="1600" i="1" dirty="0">
                <a:solidFill>
                  <a:schemeClr val="tx1"/>
                </a:solidFill>
                <a:latin typeface="Arial" panose="020B0604020202020204" pitchFamily="34" charset="0"/>
                <a:cs typeface="Arial" panose="020B0604020202020204" pitchFamily="34" charset="0"/>
              </a:rPr>
              <a:t> </a:t>
            </a:r>
            <a:r>
              <a:rPr lang="it-IT" sz="1600" i="1" dirty="0" err="1">
                <a:solidFill>
                  <a:schemeClr val="tx1"/>
                </a:solidFill>
                <a:latin typeface="Arial" panose="020B0604020202020204" pitchFamily="34" charset="0"/>
                <a:cs typeface="Arial" panose="020B0604020202020204" pitchFamily="34" charset="0"/>
              </a:rPr>
              <a:t>ašadd</a:t>
            </a:r>
            <a:r>
              <a:rPr lang="it-IT" sz="1600" dirty="0">
                <a:solidFill>
                  <a:schemeClr val="tx1"/>
                </a:solidFill>
                <a:latin typeface="Arial" panose="020B0604020202020204" pitchFamily="34" charset="0"/>
                <a:cs typeface="Arial" panose="020B0604020202020204" pitchFamily="34" charset="0"/>
              </a:rPr>
              <a:t>) al vivente. Questo principio </a:t>
            </a:r>
            <a:r>
              <a:rPr lang="it-IT" sz="1600" b="1" dirty="0">
                <a:solidFill>
                  <a:schemeClr val="tx1"/>
                </a:solidFill>
                <a:latin typeface="Arial" panose="020B0604020202020204" pitchFamily="34" charset="0"/>
                <a:cs typeface="Arial" panose="020B0604020202020204" pitchFamily="34" charset="0"/>
              </a:rPr>
              <a:t>(del male minore) si applica anche nel caso che i medici debbano scegliere fa il salvare il feto o la madre</a:t>
            </a:r>
            <a:r>
              <a:rPr lang="it-IT" sz="1600" dirty="0">
                <a:solidFill>
                  <a:schemeClr val="tx1"/>
                </a:solidFill>
                <a:latin typeface="Arial" panose="020B0604020202020204" pitchFamily="34" charset="0"/>
                <a:cs typeface="Arial" panose="020B0604020202020204" pitchFamily="34" charset="0"/>
              </a:rPr>
              <a:t>. Si privilegia la vita della madre, poiché già vivente e perché considerata una perdita più grave.</a:t>
            </a:r>
          </a:p>
          <a:p>
            <a:pPr marL="285750" indent="-285750" algn="just">
              <a:lnSpc>
                <a:spcPct val="110000"/>
              </a:lnSpc>
              <a:buSzPct val="100000"/>
              <a:buFont typeface="Arial" panose="020B0604020202020204" pitchFamily="34" charset="0"/>
              <a:buChar char="•"/>
              <a:defRPr sz="1700">
                <a:solidFill>
                  <a:srgbClr val="414764"/>
                </a:solidFill>
                <a:latin typeface="Arial"/>
                <a:ea typeface="Arial"/>
                <a:cs typeface="Arial"/>
                <a:sym typeface="Arial"/>
              </a:defRPr>
            </a:pPr>
            <a:endParaRPr lang="it-IT" sz="1600" dirty="0">
              <a:solidFill>
                <a:schemeClr val="tx1"/>
              </a:solidFill>
            </a:endParaRPr>
          </a:p>
        </p:txBody>
      </p:sp>
      <p:sp>
        <p:nvSpPr>
          <p:cNvPr id="103" name="Rettangolo 4"/>
          <p:cNvSpPr/>
          <p:nvPr/>
        </p:nvSpPr>
        <p:spPr>
          <a:xfrm>
            <a:off x="-1" y="0"/>
            <a:ext cx="154114" cy="6858000"/>
          </a:xfrm>
          <a:prstGeom prst="rect">
            <a:avLst/>
          </a:prstGeom>
          <a:solidFill>
            <a:srgbClr val="B8A56E"/>
          </a:solidFill>
          <a:ln w="12700">
            <a:miter lim="400000"/>
          </a:ln>
        </p:spPr>
        <p:txBody>
          <a:bodyPr lIns="45719" rIns="45719" anchor="ctr"/>
          <a:lstStyle/>
          <a:p>
            <a:pPr algn="ctr">
              <a:defRPr>
                <a:solidFill>
                  <a:srgbClr val="FFFFFF"/>
                </a:solidFill>
              </a:defRPr>
            </a:pPr>
            <a:endParaRPr/>
          </a:p>
        </p:txBody>
      </p:sp>
      <p:sp>
        <p:nvSpPr>
          <p:cNvPr id="104" name="CasellaDiTesto 5"/>
          <p:cNvSpPr txBox="1">
            <a:spLocks noGrp="1"/>
          </p:cNvSpPr>
          <p:nvPr>
            <p:ph type="sldNum" sz="quarter" idx="4294967295"/>
          </p:nvPr>
        </p:nvSpPr>
        <p:spPr>
          <a:xfrm>
            <a:off x="414234" y="6154220"/>
            <a:ext cx="210089" cy="30110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chor="t"/>
          <a:lstStyle>
            <a:lvl1pPr algn="l">
              <a:defRPr sz="1500" b="1">
                <a:solidFill>
                  <a:srgbClr val="FFFFFF"/>
                </a:solidFill>
                <a:latin typeface="Arial"/>
                <a:ea typeface="Arial"/>
                <a:cs typeface="Arial"/>
                <a:sym typeface="Arial"/>
              </a:defRPr>
            </a:lvl1pPr>
          </a:lstStyle>
          <a:p>
            <a:fld id="{86CB4B4D-7CA3-9044-876B-883B54F8677D}" type="slidenum">
              <a:t>9</a:t>
            </a:fld>
            <a:endParaRPr/>
          </a:p>
        </p:txBody>
      </p:sp>
      <p:pic>
        <p:nvPicPr>
          <p:cNvPr id="105" name="Immagine 6" descr="Immagine 6"/>
          <p:cNvPicPr>
            <a:picLocks noChangeAspect="1"/>
          </p:cNvPicPr>
          <p:nvPr/>
        </p:nvPicPr>
        <p:blipFill>
          <a:blip r:embed="rId3"/>
          <a:stretch>
            <a:fillRect/>
          </a:stretch>
        </p:blipFill>
        <p:spPr>
          <a:xfrm>
            <a:off x="305323" y="428024"/>
            <a:ext cx="519511" cy="523447"/>
          </a:xfrm>
          <a:prstGeom prst="rect">
            <a:avLst/>
          </a:prstGeom>
          <a:ln w="12700">
            <a:miter lim="400000"/>
          </a:ln>
        </p:spPr>
      </p:pic>
      <p:sp>
        <p:nvSpPr>
          <p:cNvPr id="107" name="Linea"/>
          <p:cNvSpPr/>
          <p:nvPr/>
        </p:nvSpPr>
        <p:spPr>
          <a:xfrm>
            <a:off x="618835" y="997203"/>
            <a:ext cx="11001304" cy="75296"/>
          </a:xfrm>
          <a:prstGeom prst="line">
            <a:avLst/>
          </a:prstGeom>
          <a:ln w="12700">
            <a:solidFill>
              <a:srgbClr val="B1A177"/>
            </a:solidFill>
            <a:miter lim="400000"/>
          </a:ln>
        </p:spPr>
        <p:txBody>
          <a:bodyPr lIns="45719" rIns="45719"/>
          <a:lstStyle/>
          <a:p>
            <a:endParaRPr/>
          </a:p>
        </p:txBody>
      </p:sp>
    </p:spTree>
    <p:extLst>
      <p:ext uri="{BB962C8B-B14F-4D97-AF65-F5344CB8AC3E}">
        <p14:creationId xmlns:p14="http://schemas.microsoft.com/office/powerpoint/2010/main" val="1135121143"/>
      </p:ext>
    </p:extLst>
  </p:cSld>
  <p:clrMapOvr>
    <a:masterClrMapping/>
  </p:clrMapOvr>
  <p:transition spd="med"/>
</p:sld>
</file>

<file path=ppt/theme/theme1.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6742</TotalTime>
  <Words>2662</Words>
  <Application>Microsoft Office PowerPoint</Application>
  <PresentationFormat>Widescreen</PresentationFormat>
  <Paragraphs>128</Paragraphs>
  <Slides>19</Slides>
  <Notes>15</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Arial</vt:lpstr>
      <vt:lpstr>Calibri</vt:lpstr>
      <vt:lpstr>Calibri Light</vt:lpstr>
      <vt:lpstr>Georgia</vt:lpstr>
      <vt:lpstr>Helvetica</vt:lpstr>
      <vt:lpstr>Tema di Office</vt:lpstr>
      <vt:lpstr>Presentazione standard di PowerPoint</vt:lpstr>
      <vt:lpstr>Bioetica: vari orientamenti</vt:lpstr>
      <vt:lpstr>Principi e dottrina</vt:lpstr>
      <vt:lpstr>Corano: uomo creazione</vt:lpstr>
      <vt:lpstr>Morte nel testo sacro</vt:lpstr>
      <vt:lpstr>La morte negli insegnamenti della Tradizione islamica</vt:lpstr>
      <vt:lpstr>Fatwa a proposito di trapianto</vt:lpstr>
      <vt:lpstr>Condizioni per il consenso al trapianto</vt:lpstr>
      <vt:lpstr>Condizioni per il consenso al trapianto</vt:lpstr>
      <vt:lpstr>Criteri contro il trapianto degli organi</vt:lpstr>
      <vt:lpstr>Date significative per le delibere sul trapianto di organi</vt:lpstr>
      <vt:lpstr>Trapianto di organi</vt:lpstr>
      <vt:lpstr>Commercio di organi</vt:lpstr>
      <vt:lpstr>Morte</vt:lpstr>
      <vt:lpstr>Morte cerebrale</vt:lpstr>
      <vt:lpstr>Dibattito sul fine vita</vt:lpstr>
      <vt:lpstr>Dibattito sul vita fine vita</vt:lpstr>
      <vt:lpstr>Trapianti nei Paesi islamici</vt:lpstr>
      <vt:lpstr>Donazione degli organi: Iran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Gianenrico Turrini</dc:creator>
  <cp:lastModifiedBy>Gianenrico Turrini</cp:lastModifiedBy>
  <cp:revision>353</cp:revision>
  <dcterms:modified xsi:type="dcterms:W3CDTF">2022-12-03T09:03:29Z</dcterms:modified>
</cp:coreProperties>
</file>