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02" r:id="rId4"/>
    <p:sldId id="299" r:id="rId5"/>
    <p:sldId id="300" r:id="rId6"/>
    <p:sldId id="301" r:id="rId7"/>
    <p:sldId id="303" r:id="rId8"/>
    <p:sldId id="304" r:id="rId9"/>
    <p:sldId id="305" r:id="rId10"/>
    <p:sldId id="306" r:id="rId11"/>
    <p:sldId id="307" r:id="rId12"/>
    <p:sldId id="273" r:id="rId13"/>
    <p:sldId id="294"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E96CEE-992A-4953-943E-2E1865EDB22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40CFA4A-0D05-46CC-A0C8-3020364EEC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AB2D455-504D-4D0C-9039-AB92E9318FF8}"/>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AC24910C-96CA-418A-9F1B-DBA581EBC8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9A8265A-3916-4899-946E-9CCE0B9F5EC0}"/>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1200838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4AC74B-3DB7-4DF5-86B5-56EE0CD58E3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FABDED5-2584-4A16-87D9-93A2E359D33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FD2BC12-4B34-4B17-B4F1-826E78345274}"/>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1CD8E77E-3F84-4D34-8FBD-DAFE6C4C19A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8C9E72C-7DB7-4BEF-A166-9673C9DE8CF2}"/>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392026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78203DB-26DC-4611-9BB1-4916CF71893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046921A-147B-4C13-890B-682C79E7406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929AC3-24DD-49DF-ACC8-6CD3D1BD797E}"/>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C67A2B44-8AAB-41E7-B78B-45C74BC65E1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2348EF8-1B18-4123-9487-3C538DAEA322}"/>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4083685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38A8E1-BF70-49E1-8890-AA6C7D8A3AA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3F80A2D-38C9-4AC9-9C48-BA486AEA2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912B9E3-448C-456F-92A9-9BBC54BD551B}"/>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0E8BC2FF-3747-4914-BDCF-0E29F6A64D7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3981D2A-8967-44D6-8242-9F1A0859F208}"/>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862692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D8A6BF-A6AF-40EC-A219-152529AAD52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B4B5D59-FEC6-4A07-85C7-E1C5A512C35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C04ECA8-B0C1-4F01-9DA7-A77EC0CD5CB7}"/>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5617995D-93A5-4FBF-A7C8-7D1C0B550CC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2E3B33-46D2-4F1C-9A65-86C00914E8CB}"/>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289825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F98A9E-A5A4-4643-BAF2-E9516FBE7E3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FF4D15C-03AD-4F3D-8ECF-88044F96C0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4CADDAED-7212-4B26-8777-8C585A3C7C3C}"/>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2D691218-CBBF-4070-8047-36BB37D6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BD4506D-587F-425C-BE4E-2896F31C59DA}"/>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450273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127734-B037-4077-8623-6A259320D6E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BB67B1-4F41-4B6F-926C-EF178C51FB9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F7AAF9C-0F69-41EB-89BB-500DA3FE301F}"/>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F932940-0DED-4694-9ADB-1B43A6CA02DB}"/>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6" name="Segnaposto piè di pagina 5">
            <a:extLst>
              <a:ext uri="{FF2B5EF4-FFF2-40B4-BE49-F238E27FC236}">
                <a16:creationId xmlns:a16="http://schemas.microsoft.com/office/drawing/2014/main" id="{07EC4C10-E226-4F2C-A9E5-1FA99779820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DD8122A-B94D-41D4-805A-627226C3E677}"/>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812085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54CDCF-BECA-49E2-85D1-9B8A5E11254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1CE8CA8-09D8-424E-9F62-265F7BBDA2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3F0E933A-E001-4264-B73F-3C4E98592CE8}"/>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82B5900-E867-47CF-8BB4-F256A3D7FB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7614C4E4-48C5-429B-923F-657C67E9874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7F332F8-E4CF-42DF-B682-AD027E7DC188}"/>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8" name="Segnaposto piè di pagina 7">
            <a:extLst>
              <a:ext uri="{FF2B5EF4-FFF2-40B4-BE49-F238E27FC236}">
                <a16:creationId xmlns:a16="http://schemas.microsoft.com/office/drawing/2014/main" id="{32D288DE-F034-4DBE-BB1C-3B322885482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AA18F60-5C4B-468C-9637-71D179FF9D28}"/>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5926196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DFDD23-2F9D-4785-B58B-4D7EF0E0F7F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CFEA71D-7185-4337-8CC6-71F508CF1F34}"/>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4" name="Segnaposto piè di pagina 3">
            <a:extLst>
              <a:ext uri="{FF2B5EF4-FFF2-40B4-BE49-F238E27FC236}">
                <a16:creationId xmlns:a16="http://schemas.microsoft.com/office/drawing/2014/main" id="{A2989EC3-7B6D-4892-A64F-1D8E78CA624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447420E-0E87-4681-B25F-117C577B6BAF}"/>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5864378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FC43331-F9B5-4CD0-8AA9-758BBC17E2A5}"/>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3" name="Segnaposto piè di pagina 2">
            <a:extLst>
              <a:ext uri="{FF2B5EF4-FFF2-40B4-BE49-F238E27FC236}">
                <a16:creationId xmlns:a16="http://schemas.microsoft.com/office/drawing/2014/main" id="{AEC951A5-DB39-4EA6-94ED-C4F5DA947D2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6E7992D-14B1-4B65-A306-E8D42BC0A3AE}"/>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086177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92DE7-8883-4E84-B29A-C31C8313783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2490C7-FA8A-441A-B984-284DB18CDA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88A513B-B998-41AC-8E31-6C6478E7B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6FAFD1E-A183-4E3C-8F32-577EA8BF44B4}"/>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6" name="Segnaposto piè di pagina 5">
            <a:extLst>
              <a:ext uri="{FF2B5EF4-FFF2-40B4-BE49-F238E27FC236}">
                <a16:creationId xmlns:a16="http://schemas.microsoft.com/office/drawing/2014/main" id="{C35D4919-FB12-40A4-93A2-7DCA7A4E700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EE245AF-C06A-4E5B-B6C8-9E70D1BD44F7}"/>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338250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5DD4CF-8E51-4C08-911D-EBCDE2208A3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8445C63-54EA-4AB8-8A59-D48487D6FD9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E956929-BD46-4AB6-85A3-BE2A835D9004}"/>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014333E4-BAFA-4AE2-BCAD-067D50B4F5E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4353AC7-ADB5-471E-A07E-32D8FAB7AF3C}"/>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38172491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A2A0B8-5C63-4F45-80AE-32BA823BE95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68CD0F2-E1F0-4B3D-8120-A54FC9687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0172925-5755-409E-AB1D-D684A3EC4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DFAF6676-7293-44EB-B823-17A67D720EF4}"/>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6" name="Segnaposto piè di pagina 5">
            <a:extLst>
              <a:ext uri="{FF2B5EF4-FFF2-40B4-BE49-F238E27FC236}">
                <a16:creationId xmlns:a16="http://schemas.microsoft.com/office/drawing/2014/main" id="{E1C0AA87-366C-4694-9891-79BEC0FC93A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B60FBE3-03DC-4524-8058-B5967AA168EA}"/>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8555072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C6E85F-17B0-4007-B5B2-E820747CAD2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CD50B8-F5B7-4CA6-9DC0-24288DFE3C3B}"/>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BDC01F-45F5-4D54-AD23-87045529C895}"/>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5DB58C18-F580-416C-A457-4B7B916754D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8FEF9B-2466-4F00-B6EA-D3CE457C7963}"/>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2122011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6CF0FC6-1DB4-4065-932C-8C69EA6AF8F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0E97FF-F962-4A7A-B04F-CCBFF9BE0740}"/>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D2233CC-F55B-434F-A069-24BAC2793354}"/>
              </a:ext>
            </a:extLst>
          </p:cNvPr>
          <p:cNvSpPr>
            <a:spLocks noGrp="1"/>
          </p:cNvSpPr>
          <p:nvPr>
            <p:ph type="dt" sz="half" idx="10"/>
          </p:nvPr>
        </p:nvSpPr>
        <p:spPr/>
        <p:txBody>
          <a:body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EFAA7B60-E354-4D7D-A223-0D804F9C2CD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A507F9-3D16-40D8-88B0-7435E57B8846}"/>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48673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977247-2F86-43C0-9FC1-958A267D6FE3}"/>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1FC4D19-E308-47BE-A2CC-88342C9A7C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9965A29-2BD5-4098-9B9A-1E8B2C71A5F7}"/>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6023D57F-5F0A-40E3-B291-A0066C1C084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96A2EE4-AD70-4375-8589-E5F14F13F4B5}"/>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3395019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AD1316-1A67-4ACA-B52D-71C69CAFC6C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F6BAD0E-0A5F-436D-8F7C-C13CC4A012E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8896BCD-C727-4F7B-9F26-4F3CAA090BC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ABD2185-48D2-4833-BF04-4A533C4043D3}"/>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6" name="Segnaposto piè di pagina 5">
            <a:extLst>
              <a:ext uri="{FF2B5EF4-FFF2-40B4-BE49-F238E27FC236}">
                <a16:creationId xmlns:a16="http://schemas.microsoft.com/office/drawing/2014/main" id="{562E6D4D-02DE-4C8E-BC00-AD8BD31FFAA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00EDFF3-7D24-46F9-822B-99C5980CB8F2}"/>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4046035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822D92-4CDB-46D4-AE1D-314B5E40974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7EB90CE-76C2-4E8A-BD19-DFDDDF3D57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E708903-6457-401D-8AC7-6BEC4928EFA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68AA4D4-2BA2-402A-ADF0-C376BF4225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442A91A-5B60-4FD9-8298-FC88CA998A4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7E4BEFE-8621-42CC-BB37-7DE1B2E78C15}"/>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8" name="Segnaposto piè di pagina 7">
            <a:extLst>
              <a:ext uri="{FF2B5EF4-FFF2-40B4-BE49-F238E27FC236}">
                <a16:creationId xmlns:a16="http://schemas.microsoft.com/office/drawing/2014/main" id="{252EB00F-60D0-41BF-9302-65CB34586C8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DEEA3E3-82FE-484E-8B5A-451F2E636267}"/>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665569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3D9D71-97F6-4573-8028-2322BD3A4AD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92392BEC-1986-4E25-A955-C5A9D1AA3FDA}"/>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4" name="Segnaposto piè di pagina 3">
            <a:extLst>
              <a:ext uri="{FF2B5EF4-FFF2-40B4-BE49-F238E27FC236}">
                <a16:creationId xmlns:a16="http://schemas.microsoft.com/office/drawing/2014/main" id="{47F6154B-408B-42BD-A189-1A4C8FFFC72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76DF134-27FF-47FE-B975-CD10C6AE145F}"/>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426945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E4D1E50-F090-4574-85CF-769CC85D633F}"/>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3" name="Segnaposto piè di pagina 2">
            <a:extLst>
              <a:ext uri="{FF2B5EF4-FFF2-40B4-BE49-F238E27FC236}">
                <a16:creationId xmlns:a16="http://schemas.microsoft.com/office/drawing/2014/main" id="{777B4AB8-427C-4659-AD0F-B9BE22D28A5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585DF7E-BA45-4EB5-9B33-53D5D55B9B72}"/>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179765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99AE9D-1D14-47D3-906C-91D503156B6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EA6F626-CF54-4352-9DC9-DD433D409A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E0A5B24-4B4B-40CC-97DE-4951C255C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11CE816-4BDD-43C3-AB42-6DE1833D7F0A}"/>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6" name="Segnaposto piè di pagina 5">
            <a:extLst>
              <a:ext uri="{FF2B5EF4-FFF2-40B4-BE49-F238E27FC236}">
                <a16:creationId xmlns:a16="http://schemas.microsoft.com/office/drawing/2014/main" id="{ED1BCD0F-9AC9-41FC-AA7E-BED8DB7A43F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6DD09AE-C082-4A22-9FD5-8755B6A8B1A2}"/>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3428123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BDA1C5-3D9A-4038-B7A8-92E481F977F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7683812-B954-4601-8E77-AF13C50EDB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980D6C2-D2F2-49E9-938D-E2113E76D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B9CB2C0-0E2D-4E77-A5CA-24480DF694A9}"/>
              </a:ext>
            </a:extLst>
          </p:cNvPr>
          <p:cNvSpPr>
            <a:spLocks noGrp="1"/>
          </p:cNvSpPr>
          <p:nvPr>
            <p:ph type="dt" sz="half" idx="10"/>
          </p:nvPr>
        </p:nvSpPr>
        <p:spPr/>
        <p:txBody>
          <a:bodyPr/>
          <a:lstStyle/>
          <a:p>
            <a:fld id="{A970763C-CDB4-44AD-BE47-0551E43E0E58}" type="datetimeFigureOut">
              <a:rPr lang="it-IT" smtClean="0"/>
              <a:t>06/10/2021</a:t>
            </a:fld>
            <a:endParaRPr lang="it-IT"/>
          </a:p>
        </p:txBody>
      </p:sp>
      <p:sp>
        <p:nvSpPr>
          <p:cNvPr id="6" name="Segnaposto piè di pagina 5">
            <a:extLst>
              <a:ext uri="{FF2B5EF4-FFF2-40B4-BE49-F238E27FC236}">
                <a16:creationId xmlns:a16="http://schemas.microsoft.com/office/drawing/2014/main" id="{E2F83F1C-7BA6-43D5-8EC7-967C080B908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2F4DE49-3830-42B8-9E37-E3A06291791D}"/>
              </a:ext>
            </a:extLst>
          </p:cNvPr>
          <p:cNvSpPr>
            <a:spLocks noGrp="1"/>
          </p:cNvSpPr>
          <p:nvPr>
            <p:ph type="sldNum" sz="quarter" idx="12"/>
          </p:nvPr>
        </p:nvSpPr>
        <p:spPr/>
        <p:txBody>
          <a:bodyPr/>
          <a:lstStyle/>
          <a:p>
            <a:fld id="{5EC2BE4F-C413-4833-905B-A2DA84FCE41C}" type="slidenum">
              <a:rPr lang="it-IT" smtClean="0"/>
              <a:t>‹N›</a:t>
            </a:fld>
            <a:endParaRPr lang="it-IT"/>
          </a:p>
        </p:txBody>
      </p:sp>
    </p:spTree>
    <p:extLst>
      <p:ext uri="{BB962C8B-B14F-4D97-AF65-F5344CB8AC3E}">
        <p14:creationId xmlns:p14="http://schemas.microsoft.com/office/powerpoint/2010/main" val="4119583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77C8A2E-DCBA-457D-9D02-1537C93454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9D1695C-8661-4AF9-B347-828D4D09CA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2D4945A-DBC4-4084-B958-E47B81D826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70763C-CDB4-44AD-BE47-0551E43E0E58}" type="datetimeFigureOut">
              <a:rPr lang="it-IT" smtClean="0"/>
              <a:t>06/10/2021</a:t>
            </a:fld>
            <a:endParaRPr lang="it-IT"/>
          </a:p>
        </p:txBody>
      </p:sp>
      <p:sp>
        <p:nvSpPr>
          <p:cNvPr id="5" name="Segnaposto piè di pagina 4">
            <a:extLst>
              <a:ext uri="{FF2B5EF4-FFF2-40B4-BE49-F238E27FC236}">
                <a16:creationId xmlns:a16="http://schemas.microsoft.com/office/drawing/2014/main" id="{E4558622-94ED-4E1F-8077-EAE46867B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2A1C8E13-B615-4440-BE84-7D0609D17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C2BE4F-C413-4833-905B-A2DA84FCE41C}" type="slidenum">
              <a:rPr lang="it-IT" smtClean="0"/>
              <a:t>‹N›</a:t>
            </a:fld>
            <a:endParaRPr lang="it-IT"/>
          </a:p>
        </p:txBody>
      </p:sp>
    </p:spTree>
    <p:extLst>
      <p:ext uri="{BB962C8B-B14F-4D97-AF65-F5344CB8AC3E}">
        <p14:creationId xmlns:p14="http://schemas.microsoft.com/office/powerpoint/2010/main" val="2465934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6F91E15-6232-42C5-BC4D-917FA1C056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1BF1A7F-A47A-42A5-818D-BBBE1D3978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847C131-83FF-4910-9BE0-AF551FA4CF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2B798-8DB5-490B-AB0F-C4B7DFF6201A}" type="datetimeFigureOut">
              <a:rPr lang="it-IT" smtClean="0"/>
              <a:pPr/>
              <a:t>06/10/2021</a:t>
            </a:fld>
            <a:endParaRPr lang="it-IT"/>
          </a:p>
        </p:txBody>
      </p:sp>
      <p:sp>
        <p:nvSpPr>
          <p:cNvPr id="5" name="Segnaposto piè di pagina 4">
            <a:extLst>
              <a:ext uri="{FF2B5EF4-FFF2-40B4-BE49-F238E27FC236}">
                <a16:creationId xmlns:a16="http://schemas.microsoft.com/office/drawing/2014/main" id="{6B887C17-7E8E-4C98-B100-F81AF122F9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DF156B9-3C17-4BC7-9FEE-A432CD454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90852-28F2-4423-A60B-3F93D7771643}" type="slidenum">
              <a:rPr lang="it-IT" smtClean="0"/>
              <a:pPr/>
              <a:t>‹N›</a:t>
            </a:fld>
            <a:endParaRPr lang="it-IT"/>
          </a:p>
        </p:txBody>
      </p:sp>
    </p:spTree>
    <p:extLst>
      <p:ext uri="{BB962C8B-B14F-4D97-AF65-F5344CB8AC3E}">
        <p14:creationId xmlns:p14="http://schemas.microsoft.com/office/powerpoint/2010/main" val="695029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FF2422-B809-4F4B-87DA-6A06425E22B2}"/>
              </a:ext>
            </a:extLst>
          </p:cNvPr>
          <p:cNvSpPr>
            <a:spLocks noGrp="1"/>
          </p:cNvSpPr>
          <p:nvPr>
            <p:ph type="ctrTitle"/>
          </p:nvPr>
        </p:nvSpPr>
        <p:spPr/>
        <p:txBody>
          <a:bodyPr/>
          <a:lstStyle/>
          <a:p>
            <a:r>
              <a:rPr lang="it-IT" dirty="0"/>
              <a:t>L’esistere pedagogico</a:t>
            </a:r>
          </a:p>
        </p:txBody>
      </p:sp>
      <p:sp>
        <p:nvSpPr>
          <p:cNvPr id="3" name="Sottotitolo 2">
            <a:extLst>
              <a:ext uri="{FF2B5EF4-FFF2-40B4-BE49-F238E27FC236}">
                <a16:creationId xmlns:a16="http://schemas.microsoft.com/office/drawing/2014/main" id="{09366C07-E77D-4312-9124-F1970CB88ABF}"/>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654144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9A461D-B6CA-444F-BA22-AADF1B4C4668}"/>
              </a:ext>
            </a:extLst>
          </p:cNvPr>
          <p:cNvSpPr>
            <a:spLocks noGrp="1"/>
          </p:cNvSpPr>
          <p:nvPr>
            <p:ph type="title"/>
          </p:nvPr>
        </p:nvSpPr>
        <p:spPr>
          <a:xfrm>
            <a:off x="838200" y="365125"/>
            <a:ext cx="10515600" cy="241365"/>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E16BFCC-EFAE-4B8F-8F17-6716871F872F}"/>
              </a:ext>
            </a:extLst>
          </p:cNvPr>
          <p:cNvSpPr>
            <a:spLocks noGrp="1"/>
          </p:cNvSpPr>
          <p:nvPr>
            <p:ph idx="1"/>
          </p:nvPr>
        </p:nvSpPr>
        <p:spPr>
          <a:xfrm>
            <a:off x="838200" y="839755"/>
            <a:ext cx="10515600" cy="5337208"/>
          </a:xfrm>
        </p:spPr>
        <p:txBody>
          <a:bodyPr/>
          <a:lstStyle/>
          <a:p>
            <a:endParaRPr lang="it-IT" dirty="0"/>
          </a:p>
        </p:txBody>
      </p:sp>
    </p:spTree>
    <p:extLst>
      <p:ext uri="{BB962C8B-B14F-4D97-AF65-F5344CB8AC3E}">
        <p14:creationId xmlns:p14="http://schemas.microsoft.com/office/powerpoint/2010/main" val="3491222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44A2CE-6037-4E76-9C7A-6C7F9A2B731E}"/>
              </a:ext>
            </a:extLst>
          </p:cNvPr>
          <p:cNvSpPr>
            <a:spLocks noGrp="1"/>
          </p:cNvSpPr>
          <p:nvPr>
            <p:ph type="title"/>
          </p:nvPr>
        </p:nvSpPr>
        <p:spPr>
          <a:xfrm>
            <a:off x="838200" y="365125"/>
            <a:ext cx="10515600" cy="744347"/>
          </a:xfrm>
        </p:spPr>
        <p:txBody>
          <a:bodyPr/>
          <a:lstStyle/>
          <a:p>
            <a:r>
              <a:rPr lang="it-IT" dirty="0"/>
              <a:t>Il percorso (</a:t>
            </a:r>
            <a:r>
              <a:rPr lang="it-IT" dirty="0" err="1"/>
              <a:t>odos</a:t>
            </a:r>
            <a:r>
              <a:rPr lang="it-IT" dirty="0"/>
              <a:t>)</a:t>
            </a:r>
          </a:p>
        </p:txBody>
      </p:sp>
      <p:sp>
        <p:nvSpPr>
          <p:cNvPr id="3" name="Segnaposto contenuto 2">
            <a:extLst>
              <a:ext uri="{FF2B5EF4-FFF2-40B4-BE49-F238E27FC236}">
                <a16:creationId xmlns:a16="http://schemas.microsoft.com/office/drawing/2014/main" id="{2E8C269B-319A-49CB-AFC2-7DEFC7C7A20B}"/>
              </a:ext>
            </a:extLst>
          </p:cNvPr>
          <p:cNvSpPr>
            <a:spLocks noGrp="1"/>
          </p:cNvSpPr>
          <p:nvPr>
            <p:ph idx="1"/>
          </p:nvPr>
        </p:nvSpPr>
        <p:spPr>
          <a:xfrm>
            <a:off x="838200" y="1109472"/>
            <a:ext cx="10515600" cy="5067491"/>
          </a:xfrm>
        </p:spPr>
        <p:txBody>
          <a:bodyPr>
            <a:normAutofit/>
          </a:bodyPr>
          <a:lstStyle/>
          <a:p>
            <a:r>
              <a:rPr lang="it-IT" sz="3200" dirty="0">
                <a:latin typeface="Calibri" panose="020F0502020204030204" pitchFamily="34" charset="0"/>
                <a:ea typeface="Calibri" panose="020F0502020204030204" pitchFamily="34" charset="0"/>
                <a:cs typeface="Times New Roman" panose="02020603050405020304" pitchFamily="18" charset="0"/>
              </a:rPr>
              <a:t>Un uomo, che viveva presso uno stagno, una notte fu svegliato da un gran rumore. Uscì allora nel buio e si diresse verso uno stagno ma, nell’oscurità, correndo in su e in giù, a destra e a manca, guidato solo dal rumore, cadde e inciampò più volte. Finché trovò una falla sull’argine da cui uscivano acqua e pesci: si mise subito al lavoro per tapparla e, solo quando ebbe finito, se ne tornò a letto. La mattina dopo, affacciandosi alla finestra, vide con sorpresa che le orme dei suoi passi avevano disegnato sul terreno la figura di una cicogna. “Quando il disegno della mia vita sarà completo, vedrò, o altri vedranno una cicogna?”</a:t>
            </a:r>
            <a:endParaRPr lang="it-IT" sz="3200" dirty="0"/>
          </a:p>
        </p:txBody>
      </p:sp>
    </p:spTree>
    <p:extLst>
      <p:ext uri="{BB962C8B-B14F-4D97-AF65-F5344CB8AC3E}">
        <p14:creationId xmlns:p14="http://schemas.microsoft.com/office/powerpoint/2010/main" val="1346456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D55935-A907-4F1D-9112-E4B41D2685C4}"/>
              </a:ext>
            </a:extLst>
          </p:cNvPr>
          <p:cNvSpPr>
            <a:spLocks noGrp="1"/>
          </p:cNvSpPr>
          <p:nvPr>
            <p:ph type="title"/>
          </p:nvPr>
        </p:nvSpPr>
        <p:spPr>
          <a:xfrm>
            <a:off x="838200" y="365126"/>
            <a:ext cx="10515600" cy="691318"/>
          </a:xfrm>
        </p:spPr>
        <p:txBody>
          <a:bodyPr>
            <a:normAutofit fontScale="90000"/>
          </a:bodyPr>
          <a:lstStyle/>
          <a:p>
            <a:r>
              <a:rPr lang="it-IT" dirty="0"/>
              <a:t>Contro il metodo</a:t>
            </a:r>
          </a:p>
        </p:txBody>
      </p:sp>
      <p:sp>
        <p:nvSpPr>
          <p:cNvPr id="3" name="Segnaposto contenuto 2">
            <a:extLst>
              <a:ext uri="{FF2B5EF4-FFF2-40B4-BE49-F238E27FC236}">
                <a16:creationId xmlns:a16="http://schemas.microsoft.com/office/drawing/2014/main" id="{A1685C42-4B22-416A-AC5C-F73593C96C52}"/>
              </a:ext>
            </a:extLst>
          </p:cNvPr>
          <p:cNvSpPr>
            <a:spLocks noGrp="1"/>
          </p:cNvSpPr>
          <p:nvPr>
            <p:ph idx="1"/>
          </p:nvPr>
        </p:nvSpPr>
        <p:spPr>
          <a:xfrm>
            <a:off x="838200" y="1198485"/>
            <a:ext cx="10515600" cy="4987356"/>
          </a:xfrm>
        </p:spPr>
        <p:txBody>
          <a:bodyPr/>
          <a:lstStyle/>
          <a:p>
            <a:r>
              <a:rPr lang="it-IT" dirty="0"/>
              <a:t>Perché questo richiamo è importante? Perché comporta il superamento del «metodo» moderno come costrutto artificioso, meccanico, puramente funzionale. Ora, «metodo» torna a significare ciò che era stato per gli antichi, ovvero il percorso concreto (</a:t>
            </a:r>
            <a:r>
              <a:rPr lang="it-IT" dirty="0" err="1"/>
              <a:t>odos</a:t>
            </a:r>
            <a:r>
              <a:rPr lang="it-IT" dirty="0"/>
              <a:t>) lungo il quale si perviene alla meta</a:t>
            </a:r>
          </a:p>
        </p:txBody>
      </p:sp>
    </p:spTree>
    <p:extLst>
      <p:ext uri="{BB962C8B-B14F-4D97-AF65-F5344CB8AC3E}">
        <p14:creationId xmlns:p14="http://schemas.microsoft.com/office/powerpoint/2010/main" val="2130174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FC75C-CEBC-4127-968B-61C5B4E413BE}"/>
              </a:ext>
            </a:extLst>
          </p:cNvPr>
          <p:cNvSpPr>
            <a:spLocks noGrp="1"/>
          </p:cNvSpPr>
          <p:nvPr>
            <p:ph type="title"/>
          </p:nvPr>
        </p:nvSpPr>
        <p:spPr>
          <a:xfrm>
            <a:off x="838200" y="215836"/>
            <a:ext cx="10515600" cy="46520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506A027F-FAE7-4799-937C-F61B42C097ED}"/>
              </a:ext>
            </a:extLst>
          </p:cNvPr>
          <p:cNvSpPr>
            <a:spLocks noGrp="1"/>
          </p:cNvSpPr>
          <p:nvPr>
            <p:ph idx="1"/>
          </p:nvPr>
        </p:nvSpPr>
        <p:spPr>
          <a:xfrm>
            <a:off x="838200" y="1017037"/>
            <a:ext cx="10515600" cy="5159926"/>
          </a:xfrm>
        </p:spPr>
        <p:txBody>
          <a:bodyPr>
            <a:normAutofit/>
          </a:bodyPr>
          <a:lstStyle/>
          <a:p>
            <a:pPr algn="l"/>
            <a:r>
              <a:rPr lang="it-IT" sz="4000" b="0" i="0" u="none" strike="noStrike" baseline="0" dirty="0">
                <a:latin typeface="BodoniBT-Book"/>
              </a:rPr>
              <a:t>Sembra quasi che quello dell’analizzare sia la terza di quelle professioni “impossibili” il cui esito insoddisfacente è scontato in anticipo. Le altre due, note da tempo, sono quelle dell’educare e del governare</a:t>
            </a:r>
          </a:p>
          <a:p>
            <a:pPr algn="l"/>
            <a:r>
              <a:rPr lang="it-IT" sz="4000" dirty="0">
                <a:latin typeface="BodoniBT-Book"/>
              </a:rPr>
              <a:t>S. Freud</a:t>
            </a:r>
            <a:endParaRPr lang="it-IT" sz="4000" dirty="0"/>
          </a:p>
        </p:txBody>
      </p:sp>
    </p:spTree>
    <p:extLst>
      <p:ext uri="{BB962C8B-B14F-4D97-AF65-F5344CB8AC3E}">
        <p14:creationId xmlns:p14="http://schemas.microsoft.com/office/powerpoint/2010/main" val="3492269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A8E34D-2473-42B8-9AAB-59194CC5946C}"/>
              </a:ext>
            </a:extLst>
          </p:cNvPr>
          <p:cNvSpPr>
            <a:spLocks noGrp="1"/>
          </p:cNvSpPr>
          <p:nvPr>
            <p:ph type="title"/>
          </p:nvPr>
        </p:nvSpPr>
        <p:spPr>
          <a:xfrm>
            <a:off x="838200" y="365125"/>
            <a:ext cx="10515600" cy="241365"/>
          </a:xfrm>
        </p:spPr>
        <p:txBody>
          <a:bodyPr>
            <a:normAutofit fontScale="90000"/>
          </a:bodyPr>
          <a:lstStyle/>
          <a:p>
            <a:r>
              <a:rPr lang="it-IT" dirty="0"/>
              <a:t>Educare l’uomo: a che cosa?</a:t>
            </a:r>
          </a:p>
        </p:txBody>
      </p:sp>
      <p:sp>
        <p:nvSpPr>
          <p:cNvPr id="3" name="Segnaposto contenuto 2">
            <a:extLst>
              <a:ext uri="{FF2B5EF4-FFF2-40B4-BE49-F238E27FC236}">
                <a16:creationId xmlns:a16="http://schemas.microsoft.com/office/drawing/2014/main" id="{C1451ECC-6004-4FEE-981B-04F1D4734846}"/>
              </a:ext>
            </a:extLst>
          </p:cNvPr>
          <p:cNvSpPr>
            <a:spLocks noGrp="1"/>
          </p:cNvSpPr>
          <p:nvPr>
            <p:ph idx="1"/>
          </p:nvPr>
        </p:nvSpPr>
        <p:spPr>
          <a:xfrm>
            <a:off x="838200" y="802433"/>
            <a:ext cx="10515600" cy="5374530"/>
          </a:xfrm>
        </p:spPr>
        <p:txBody>
          <a:bodyPr/>
          <a:lstStyle/>
          <a:p>
            <a:pPr>
              <a:lnSpc>
                <a:spcPct val="107000"/>
              </a:lnSpc>
              <a:spcAft>
                <a:spcPts val="800"/>
              </a:spcAft>
            </a:pPr>
            <a:r>
              <a:rPr lang="it-IT" sz="2800" dirty="0">
                <a:effectLst/>
                <a:latin typeface="BodoniBT-Book"/>
                <a:ea typeface="Calibri" panose="020F0502020204030204" pitchFamily="34" charset="0"/>
                <a:cs typeface="BodoniBT-Book"/>
              </a:rPr>
              <a:t>Educare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uomo</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 a che cosa? A uniformare la propria vita a quella degli altri? Ed </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poi possibile radicare i valori nella vita umana in modo meno labile e pi</a:t>
            </a:r>
            <a:r>
              <a:rPr lang="it-IT" sz="2800" dirty="0">
                <a:effectLst/>
                <a:latin typeface="BodoniBT-Book"/>
                <a:ea typeface="BodoniBT-Book"/>
                <a:cs typeface="BodoniBT-Book"/>
              </a:rPr>
              <a:t>ù</a:t>
            </a:r>
            <a:r>
              <a:rPr lang="it-IT" sz="2800" dirty="0">
                <a:effectLst/>
                <a:latin typeface="BodoniBT-Book"/>
                <a:ea typeface="Calibri" panose="020F0502020204030204" pitchFamily="34" charset="0"/>
                <a:cs typeface="BodoniBT-Book"/>
              </a:rPr>
              <a:t> sicuro, sicch</a:t>
            </a:r>
            <a:r>
              <a:rPr lang="it-IT" sz="2800" dirty="0">
                <a:effectLst/>
                <a:latin typeface="BodoniBT-Book"/>
                <a:ea typeface="BodoniBT-Book"/>
                <a:cs typeface="BodoniBT-Book"/>
              </a:rPr>
              <a:t>é</a:t>
            </a:r>
            <a:r>
              <a:rPr lang="it-IT" sz="2800" dirty="0">
                <a:effectLst/>
                <a:latin typeface="BodoniBT-Book"/>
                <a:ea typeface="Calibri" panose="020F0502020204030204" pitchFamily="34" charset="0"/>
                <a:cs typeface="BodoniBT-Book"/>
              </a:rPr>
              <a:t> non siano messi in discussione o negati alla prima occasione? Se non si risponde a queste domande, nessun processo di formazione umana pu</a:t>
            </a:r>
            <a:r>
              <a:rPr lang="it-IT" sz="2800" dirty="0">
                <a:effectLst/>
                <a:latin typeface="BodoniBT-Book"/>
                <a:ea typeface="BodoniBT-Book"/>
                <a:cs typeface="BodoniBT-Book"/>
              </a:rPr>
              <a:t>ò</a:t>
            </a:r>
            <a:r>
              <a:rPr lang="it-IT" sz="3600" dirty="0">
                <a:latin typeface="Calibri" panose="020F0502020204030204" pitchFamily="34" charset="0"/>
                <a:ea typeface="BodoniBT-Book"/>
                <a:cs typeface="Times New Roman" panose="02020603050405020304" pitchFamily="18" charset="0"/>
              </a:rPr>
              <a:t> </a:t>
            </a:r>
            <a:r>
              <a:rPr lang="it-IT" sz="2800" dirty="0">
                <a:effectLst/>
                <a:latin typeface="BodoniBT-Book"/>
                <a:ea typeface="Calibri" panose="020F0502020204030204" pitchFamily="34" charset="0"/>
                <a:cs typeface="BodoniBT-Book"/>
              </a:rPr>
              <a:t>avere una sua bussola, i suoi punti di orientamento [</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 </a:t>
            </a:r>
            <a:endParaRPr lang="it-IT"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128316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33CA89-0CDD-459B-A318-9429738EAB32}"/>
              </a:ext>
            </a:extLst>
          </p:cNvPr>
          <p:cNvSpPr>
            <a:spLocks noGrp="1"/>
          </p:cNvSpPr>
          <p:nvPr>
            <p:ph type="title"/>
          </p:nvPr>
        </p:nvSpPr>
        <p:spPr>
          <a:xfrm>
            <a:off x="838200" y="365125"/>
            <a:ext cx="10515600" cy="549275"/>
          </a:xfrm>
        </p:spPr>
        <p:txBody>
          <a:bodyPr>
            <a:normAutofit fontScale="90000"/>
          </a:bodyPr>
          <a:lstStyle/>
          <a:p>
            <a:r>
              <a:rPr lang="it-IT" dirty="0"/>
              <a:t>Tra l’essere e il dover essere</a:t>
            </a:r>
          </a:p>
        </p:txBody>
      </p:sp>
      <p:sp>
        <p:nvSpPr>
          <p:cNvPr id="3" name="Segnaposto contenuto 2">
            <a:extLst>
              <a:ext uri="{FF2B5EF4-FFF2-40B4-BE49-F238E27FC236}">
                <a16:creationId xmlns:a16="http://schemas.microsoft.com/office/drawing/2014/main" id="{A82480AF-E090-477A-8CB5-AB96894192F6}"/>
              </a:ext>
            </a:extLst>
          </p:cNvPr>
          <p:cNvSpPr>
            <a:spLocks noGrp="1"/>
          </p:cNvSpPr>
          <p:nvPr>
            <p:ph idx="1"/>
          </p:nvPr>
        </p:nvSpPr>
        <p:spPr>
          <a:xfrm>
            <a:off x="838200" y="1222310"/>
            <a:ext cx="10515600" cy="4954653"/>
          </a:xfrm>
        </p:spPr>
        <p:txBody>
          <a:bodyPr>
            <a:normAutofit lnSpcReduction="10000"/>
          </a:bodyPr>
          <a:lstStyle/>
          <a:p>
            <a:pPr>
              <a:lnSpc>
                <a:spcPct val="107000"/>
              </a:lnSpc>
              <a:spcAft>
                <a:spcPts val="800"/>
              </a:spcAft>
            </a:pPr>
            <a:r>
              <a:rPr lang="it-IT" sz="2800" dirty="0">
                <a:effectLst/>
                <a:latin typeface="BodoniBT-Book"/>
                <a:ea typeface="Calibri" panose="020F0502020204030204" pitchFamily="34" charset="0"/>
                <a:cs typeface="BodoniBT-Book"/>
              </a:rPr>
              <a:t>Ed </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evidente che il problema del valore si intreccia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altro problema, ugualmente fondamentale per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educazione, del rapporto tra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essere e il dover essere. Anzi, sotto un certo aspetto, si tratta di due espressioni diverse di un medesimo problema. Non </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possibile educare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uomo se non avvalendosi dei poteri e delle capacit</a:t>
            </a:r>
            <a:r>
              <a:rPr lang="it-IT" sz="2800" dirty="0">
                <a:effectLst/>
                <a:latin typeface="BodoniBT-Book"/>
                <a:ea typeface="BodoniBT-Book"/>
                <a:cs typeface="BodoniBT-Book"/>
              </a:rPr>
              <a:t>à</a:t>
            </a:r>
            <a:r>
              <a:rPr lang="it-IT" sz="2800" dirty="0">
                <a:effectLst/>
                <a:latin typeface="BodoniBT-Book"/>
                <a:ea typeface="Calibri" panose="020F0502020204030204" pitchFamily="34" charset="0"/>
                <a:cs typeface="BodoniBT-Book"/>
              </a:rPr>
              <a:t> che sono in suo possesso e perci</a:t>
            </a:r>
            <a:r>
              <a:rPr lang="it-IT" sz="2800" dirty="0">
                <a:effectLst/>
                <a:latin typeface="BodoniBT-Book"/>
                <a:ea typeface="BodoniBT-Book"/>
                <a:cs typeface="BodoniBT-Book"/>
              </a:rPr>
              <a:t>ò</a:t>
            </a:r>
            <a:r>
              <a:rPr lang="it-IT" sz="2800" dirty="0">
                <a:effectLst/>
                <a:latin typeface="BodoniBT-Book"/>
                <a:ea typeface="Calibri" panose="020F0502020204030204" pitchFamily="34" charset="0"/>
                <a:cs typeface="BodoniBT-Book"/>
              </a:rPr>
              <a:t> considerandolo per quello che egli realmente </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Ma </a:t>
            </a:r>
            <a:r>
              <a:rPr lang="it-IT" sz="2800" dirty="0" err="1">
                <a:effectLst/>
                <a:latin typeface="BodoniBT-Book"/>
                <a:ea typeface="Calibri" panose="020F0502020204030204" pitchFamily="34" charset="0"/>
                <a:cs typeface="BodoniBT-Book"/>
              </a:rPr>
              <a:t>dall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altro lato, non </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possibile educare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uomo se non rendendosi conto di quello che egli deve essere e perci</a:t>
            </a:r>
            <a:r>
              <a:rPr lang="it-IT" sz="2800" dirty="0">
                <a:effectLst/>
                <a:latin typeface="BodoniBT-Book"/>
                <a:ea typeface="BodoniBT-Book"/>
                <a:cs typeface="BodoniBT-Book"/>
              </a:rPr>
              <a:t>ò</a:t>
            </a:r>
            <a:r>
              <a:rPr lang="it-IT" sz="2800" dirty="0">
                <a:effectLst/>
                <a:latin typeface="BodoniBT-Book"/>
                <a:ea typeface="Calibri" panose="020F0502020204030204" pitchFamily="34" charset="0"/>
                <a:cs typeface="BodoniBT-Book"/>
              </a:rPr>
              <a:t> cercando di portare al livello di questo dover essere la sua realt</a:t>
            </a:r>
            <a:r>
              <a:rPr lang="it-IT" sz="2800" dirty="0">
                <a:effectLst/>
                <a:latin typeface="BodoniBT-Book"/>
                <a:ea typeface="BodoniBT-Book"/>
                <a:cs typeface="BodoniBT-Book"/>
              </a:rPr>
              <a:t>à</a:t>
            </a:r>
            <a:r>
              <a:rPr lang="it-IT" sz="2800" dirty="0">
                <a:effectLst/>
                <a:latin typeface="BodoniBT-Book"/>
                <a:ea typeface="Calibri" panose="020F0502020204030204" pitchFamily="34" charset="0"/>
                <a:cs typeface="BodoniBT-Book"/>
              </a:rPr>
              <a:t> effettiva. </a:t>
            </a:r>
            <a:endParaRPr lang="it-IT"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2800" dirty="0">
                <a:effectLst/>
                <a:latin typeface="BodoniBT-Book"/>
                <a:ea typeface="Calibri" panose="020F0502020204030204" pitchFamily="34" charset="0"/>
                <a:cs typeface="BodoniBT-Book"/>
              </a:rPr>
              <a:t> </a:t>
            </a:r>
            <a:endParaRPr lang="it-IT"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774901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643C91-044A-45F6-9BDE-86AE000ABE15}"/>
              </a:ext>
            </a:extLst>
          </p:cNvPr>
          <p:cNvSpPr>
            <a:spLocks noGrp="1"/>
          </p:cNvSpPr>
          <p:nvPr>
            <p:ph type="title"/>
          </p:nvPr>
        </p:nvSpPr>
        <p:spPr>
          <a:xfrm>
            <a:off x="838200" y="365125"/>
            <a:ext cx="10515600" cy="735887"/>
          </a:xfrm>
        </p:spPr>
        <p:txBody>
          <a:bodyPr/>
          <a:lstStyle/>
          <a:p>
            <a:r>
              <a:rPr lang="it-IT" dirty="0"/>
              <a:t>Un dover essere a misura della realtà umana</a:t>
            </a:r>
          </a:p>
        </p:txBody>
      </p:sp>
      <p:sp>
        <p:nvSpPr>
          <p:cNvPr id="3" name="Segnaposto contenuto 2">
            <a:extLst>
              <a:ext uri="{FF2B5EF4-FFF2-40B4-BE49-F238E27FC236}">
                <a16:creationId xmlns:a16="http://schemas.microsoft.com/office/drawing/2014/main" id="{9AE3AB3A-D6C7-489E-A098-0203C617DCB9}"/>
              </a:ext>
            </a:extLst>
          </p:cNvPr>
          <p:cNvSpPr>
            <a:spLocks noGrp="1"/>
          </p:cNvSpPr>
          <p:nvPr>
            <p:ph idx="1"/>
          </p:nvPr>
        </p:nvSpPr>
        <p:spPr>
          <a:xfrm>
            <a:off x="838200" y="1474237"/>
            <a:ext cx="10515600" cy="4702726"/>
          </a:xfrm>
        </p:spPr>
        <p:txBody>
          <a:bodyPr/>
          <a:lstStyle/>
          <a:p>
            <a:pPr>
              <a:lnSpc>
                <a:spcPct val="107000"/>
              </a:lnSpc>
              <a:spcAft>
                <a:spcPts val="800"/>
              </a:spcAft>
            </a:pPr>
            <a:r>
              <a:rPr lang="it-IT" sz="2800" dirty="0">
                <a:effectLst/>
                <a:latin typeface="BodoniBT-Book"/>
                <a:ea typeface="Calibri" panose="020F0502020204030204" pitchFamily="34" charset="0"/>
                <a:cs typeface="BodoniBT-Book"/>
              </a:rPr>
              <a:t>Ma con ci</a:t>
            </a:r>
            <a:r>
              <a:rPr lang="it-IT" sz="2800" dirty="0">
                <a:effectLst/>
                <a:latin typeface="BodoniBT-Book"/>
                <a:ea typeface="BodoniBT-Book"/>
                <a:cs typeface="BodoniBT-Book"/>
              </a:rPr>
              <a:t>ò</a:t>
            </a:r>
            <a:r>
              <a:rPr lang="it-IT" sz="2800" dirty="0">
                <a:effectLst/>
                <a:latin typeface="BodoniBT-Book"/>
                <a:ea typeface="Calibri" panose="020F0502020204030204" pitchFamily="34" charset="0"/>
                <a:cs typeface="BodoniBT-Book"/>
              </a:rPr>
              <a:t>, il problema del rapporto tra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essere il dover essere </a:t>
            </a:r>
            <a:r>
              <a:rPr lang="it-IT" sz="2800" dirty="0" err="1">
                <a:effectLst/>
                <a:latin typeface="BodoniBT-Book"/>
                <a:ea typeface="Calibri" panose="020F0502020204030204" pitchFamily="34" charset="0"/>
                <a:cs typeface="BodoniBT-Book"/>
              </a:rPr>
              <a:t>dell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uomo si pone </a:t>
            </a:r>
            <a:r>
              <a:rPr lang="it-IT" sz="2800" dirty="0" err="1">
                <a:effectLst/>
                <a:latin typeface="BodoniBT-Book"/>
                <a:ea typeface="Calibri" panose="020F0502020204030204" pitchFamily="34" charset="0"/>
                <a:cs typeface="BodoniBT-Book"/>
              </a:rPr>
              <a:t>all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attenzione con</a:t>
            </a:r>
            <a:r>
              <a:rPr lang="it-IT" sz="3600" dirty="0">
                <a:latin typeface="Calibri" panose="020F0502020204030204" pitchFamily="34" charset="0"/>
                <a:ea typeface="Calibri" panose="020F0502020204030204" pitchFamily="34" charset="0"/>
                <a:cs typeface="Times New Roman" panose="02020603050405020304" pitchFamily="18" charset="0"/>
              </a:rPr>
              <a:t> </a:t>
            </a:r>
            <a:r>
              <a:rPr lang="it-IT" sz="2800" dirty="0">
                <a:effectLst/>
                <a:latin typeface="BodoniBT-Book"/>
                <a:cs typeface="BodoniBT-Book"/>
              </a:rPr>
              <a:t>tutte le sue difficolt</a:t>
            </a:r>
            <a:r>
              <a:rPr lang="it-IT" sz="2800" dirty="0">
                <a:effectLst/>
                <a:latin typeface="Calibri" panose="020F0502020204030204" pitchFamily="34" charset="0"/>
                <a:ea typeface="BodoniBT-Book"/>
                <a:cs typeface="BodoniBT-Book"/>
              </a:rPr>
              <a:t>à</a:t>
            </a:r>
            <a:r>
              <a:rPr lang="it-IT" sz="2800" dirty="0">
                <a:effectLst/>
                <a:latin typeface="BodoniBT-Book"/>
                <a:cs typeface="BodoniBT-Book"/>
              </a:rPr>
              <a:t>. Un dover essere, cio</a:t>
            </a:r>
            <a:r>
              <a:rPr lang="it-IT" sz="2800" dirty="0">
                <a:effectLst/>
                <a:latin typeface="Calibri" panose="020F0502020204030204" pitchFamily="34" charset="0"/>
                <a:ea typeface="BodoniBT-Book"/>
                <a:cs typeface="BodoniBT-Book"/>
              </a:rPr>
              <a:t>è</a:t>
            </a:r>
            <a:r>
              <a:rPr lang="it-IT" sz="2800" dirty="0">
                <a:effectLst/>
                <a:latin typeface="BodoniBT-Book"/>
                <a:cs typeface="BodoniBT-Book"/>
              </a:rPr>
              <a:t> un sistema di valori e di ideali che sia determinato senza tener alcun conto delle effettive capacit</a:t>
            </a:r>
            <a:r>
              <a:rPr lang="it-IT" sz="2800" dirty="0">
                <a:effectLst/>
                <a:latin typeface="Calibri" panose="020F0502020204030204" pitchFamily="34" charset="0"/>
                <a:ea typeface="BodoniBT-Book"/>
                <a:cs typeface="BodoniBT-Book"/>
              </a:rPr>
              <a:t>à</a:t>
            </a:r>
            <a:r>
              <a:rPr lang="it-IT" sz="2800" dirty="0">
                <a:effectLst/>
                <a:latin typeface="BodoniBT-Book"/>
                <a:cs typeface="BodoniBT-Book"/>
              </a:rPr>
              <a:t> di realizzazione in possesso </a:t>
            </a:r>
            <a:r>
              <a:rPr lang="it-IT" sz="2800" dirty="0" err="1">
                <a:effectLst/>
                <a:latin typeface="BodoniBT-Book"/>
                <a:cs typeface="BodoniBT-Book"/>
              </a:rPr>
              <a:t>dell</a:t>
            </a:r>
            <a:r>
              <a:rPr lang="en-US" sz="2800" dirty="0">
                <a:effectLst/>
                <a:latin typeface="BodoniBT-Book"/>
                <a:cs typeface="BodoniBT-Book"/>
              </a:rPr>
              <a:t>’</a:t>
            </a:r>
            <a:r>
              <a:rPr lang="it-IT" sz="2800" dirty="0">
                <a:effectLst/>
                <a:latin typeface="BodoniBT-Book"/>
                <a:cs typeface="BodoniBT-Book"/>
              </a:rPr>
              <a:t>uomo, </a:t>
            </a:r>
            <a:r>
              <a:rPr lang="it-IT" sz="2800" dirty="0">
                <a:effectLst/>
                <a:latin typeface="Calibri" panose="020F0502020204030204" pitchFamily="34" charset="0"/>
                <a:ea typeface="BodoniBT-Book"/>
                <a:cs typeface="BodoniBT-Book"/>
              </a:rPr>
              <a:t>è</a:t>
            </a:r>
            <a:r>
              <a:rPr lang="it-IT" sz="2800" dirty="0">
                <a:effectLst/>
                <a:latin typeface="BodoniBT-Book"/>
                <a:cs typeface="BodoniBT-Book"/>
              </a:rPr>
              <a:t> inutile e inoperante. Ma </a:t>
            </a:r>
            <a:r>
              <a:rPr lang="it-IT" sz="2800" dirty="0" err="1">
                <a:effectLst/>
                <a:latin typeface="BodoniBT-Book"/>
                <a:cs typeface="BodoniBT-Book"/>
              </a:rPr>
              <a:t>dall</a:t>
            </a:r>
            <a:r>
              <a:rPr lang="en-US" sz="2800" dirty="0">
                <a:effectLst/>
                <a:latin typeface="BodoniBT-Book"/>
                <a:cs typeface="BodoniBT-Book"/>
              </a:rPr>
              <a:t>’</a:t>
            </a:r>
            <a:r>
              <a:rPr lang="it-IT" sz="2800" dirty="0">
                <a:effectLst/>
                <a:latin typeface="BodoniBT-Book"/>
                <a:cs typeface="BodoniBT-Book"/>
              </a:rPr>
              <a:t>altro lato determinare il dover essere sulla misura della realt</a:t>
            </a:r>
            <a:r>
              <a:rPr lang="it-IT" sz="2800" dirty="0">
                <a:effectLst/>
                <a:latin typeface="Calibri" panose="020F0502020204030204" pitchFamily="34" charset="0"/>
                <a:ea typeface="BodoniBT-Book"/>
                <a:cs typeface="BodoniBT-Book"/>
              </a:rPr>
              <a:t>à</a:t>
            </a:r>
            <a:r>
              <a:rPr lang="it-IT" sz="2800" dirty="0">
                <a:effectLst/>
                <a:latin typeface="BodoniBT-Book"/>
                <a:cs typeface="BodoniBT-Book"/>
              </a:rPr>
              <a:t> umana effettiva e delle capacit</a:t>
            </a:r>
            <a:r>
              <a:rPr lang="it-IT" sz="2800" dirty="0">
                <a:effectLst/>
                <a:latin typeface="Calibri" panose="020F0502020204030204" pitchFamily="34" charset="0"/>
                <a:ea typeface="BodoniBT-Book"/>
                <a:cs typeface="BodoniBT-Book"/>
              </a:rPr>
              <a:t>à</a:t>
            </a:r>
            <a:r>
              <a:rPr lang="it-IT" sz="2800" dirty="0">
                <a:effectLst/>
                <a:latin typeface="BodoniBT-Book"/>
                <a:cs typeface="BodoniBT-Book"/>
              </a:rPr>
              <a:t> accertabili </a:t>
            </a:r>
            <a:r>
              <a:rPr lang="it-IT" sz="2800" dirty="0" err="1">
                <a:effectLst/>
                <a:latin typeface="BodoniBT-Book"/>
                <a:cs typeface="BodoniBT-Book"/>
              </a:rPr>
              <a:t>dell</a:t>
            </a:r>
            <a:r>
              <a:rPr lang="en-US" sz="2800" dirty="0">
                <a:effectLst/>
                <a:latin typeface="BodoniBT-Book"/>
                <a:cs typeface="BodoniBT-Book"/>
              </a:rPr>
              <a:t>’</a:t>
            </a:r>
            <a:r>
              <a:rPr lang="it-IT" sz="2800" dirty="0">
                <a:effectLst/>
                <a:latin typeface="BodoniBT-Book"/>
                <a:cs typeface="BodoniBT-Book"/>
              </a:rPr>
              <a:t>uomo stesso, porta ad abbassare il dover essere e i valori che lo costituiscono a un livello nel quale esso viene a coincidere con l</a:t>
            </a:r>
            <a:r>
              <a:rPr lang="en-US" sz="2800" dirty="0">
                <a:effectLst/>
                <a:latin typeface="BodoniBT-Book"/>
                <a:cs typeface="BodoniBT-Book"/>
              </a:rPr>
              <a:t>’</a:t>
            </a:r>
            <a:r>
              <a:rPr lang="it-IT" sz="2800" dirty="0">
                <a:effectLst/>
                <a:latin typeface="BodoniBT-Book"/>
                <a:cs typeface="BodoniBT-Book"/>
              </a:rPr>
              <a:t>essere e con i suoi disvalori</a:t>
            </a:r>
            <a:endParaRPr lang="it-IT" dirty="0"/>
          </a:p>
        </p:txBody>
      </p:sp>
    </p:spTree>
    <p:extLst>
      <p:ext uri="{BB962C8B-B14F-4D97-AF65-F5344CB8AC3E}">
        <p14:creationId xmlns:p14="http://schemas.microsoft.com/office/powerpoint/2010/main" val="1513549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586A00-091E-451A-B853-851FC20926F0}"/>
              </a:ext>
            </a:extLst>
          </p:cNvPr>
          <p:cNvSpPr>
            <a:spLocks noGrp="1"/>
          </p:cNvSpPr>
          <p:nvPr>
            <p:ph type="title"/>
          </p:nvPr>
        </p:nvSpPr>
        <p:spPr>
          <a:xfrm>
            <a:off x="838200" y="365126"/>
            <a:ext cx="10515600" cy="446638"/>
          </a:xfrm>
        </p:spPr>
        <p:txBody>
          <a:bodyPr>
            <a:normAutofit fontScale="90000"/>
          </a:bodyPr>
          <a:lstStyle/>
          <a:p>
            <a:r>
              <a:rPr lang="it-IT" dirty="0"/>
              <a:t>La ragione esistenziale</a:t>
            </a:r>
          </a:p>
        </p:txBody>
      </p:sp>
      <p:sp>
        <p:nvSpPr>
          <p:cNvPr id="3" name="Segnaposto contenuto 2">
            <a:extLst>
              <a:ext uri="{FF2B5EF4-FFF2-40B4-BE49-F238E27FC236}">
                <a16:creationId xmlns:a16="http://schemas.microsoft.com/office/drawing/2014/main" id="{A696CC27-C8FC-4FDF-BE38-68986CF26687}"/>
              </a:ext>
            </a:extLst>
          </p:cNvPr>
          <p:cNvSpPr>
            <a:spLocks noGrp="1"/>
          </p:cNvSpPr>
          <p:nvPr>
            <p:ph idx="1"/>
          </p:nvPr>
        </p:nvSpPr>
        <p:spPr>
          <a:xfrm>
            <a:off x="838200" y="1119673"/>
            <a:ext cx="10515600" cy="5057290"/>
          </a:xfrm>
        </p:spPr>
        <p:txBody>
          <a:bodyPr/>
          <a:lstStyle/>
          <a:p>
            <a:pPr>
              <a:lnSpc>
                <a:spcPct val="107000"/>
              </a:lnSpc>
              <a:spcAft>
                <a:spcPts val="800"/>
              </a:spcAft>
            </a:pPr>
            <a:r>
              <a:rPr lang="it-IT" sz="2800" dirty="0">
                <a:effectLst/>
                <a:latin typeface="BodoniBT-Book"/>
                <a:ea typeface="Calibri" panose="020F0502020204030204" pitchFamily="34" charset="0"/>
                <a:cs typeface="BodoniBT-Book"/>
              </a:rPr>
              <a:t>La finalit</a:t>
            </a:r>
            <a:r>
              <a:rPr lang="it-IT" sz="2800" dirty="0">
                <a:effectLst/>
                <a:latin typeface="BodoniBT-Book"/>
                <a:ea typeface="BodoniBT-Book"/>
                <a:cs typeface="BodoniBT-Book"/>
              </a:rPr>
              <a:t>à</a:t>
            </a:r>
            <a:r>
              <a:rPr lang="it-IT" sz="2800" dirty="0">
                <a:effectLst/>
                <a:latin typeface="BodoniBT-Book"/>
                <a:ea typeface="Calibri" panose="020F0502020204030204" pitchFamily="34" charset="0"/>
                <a:cs typeface="BodoniBT-Book"/>
              </a:rPr>
              <a:t> principale della vita educativa possa oggi farsi consistere [</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 </a:t>
            </a:r>
            <a:r>
              <a:rPr lang="it-IT" sz="2800" dirty="0" err="1">
                <a:effectLst/>
                <a:latin typeface="BodoniBT-Book"/>
                <a:ea typeface="Calibri" panose="020F0502020204030204" pitchFamily="34" charset="0"/>
                <a:cs typeface="BodoniBT-Book"/>
              </a:rPr>
              <a:t>nell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educazione alla ragione progettuale e creativa; o, se si vuole, alla progettazione esistenziale </a:t>
            </a:r>
            <a:r>
              <a:rPr lang="it-IT" sz="2800" i="1" dirty="0">
                <a:effectLst/>
                <a:latin typeface="BodoniBT-BookItalic"/>
                <a:ea typeface="Calibri" panose="020F0502020204030204" pitchFamily="34" charset="0"/>
                <a:cs typeface="BodoniBT-BookItalic"/>
              </a:rPr>
              <a:t>tout-court</a:t>
            </a:r>
            <a:r>
              <a:rPr lang="it-IT" sz="2800" dirty="0">
                <a:effectLst/>
                <a:latin typeface="BodoniBT-Book"/>
                <a:ea typeface="Calibri" panose="020F0502020204030204" pitchFamily="34" charset="0"/>
                <a:cs typeface="BodoniBT-Book"/>
              </a:rPr>
              <a:t>: ad una ragione cio</a:t>
            </a:r>
            <a:r>
              <a:rPr lang="it-IT" sz="2800" dirty="0">
                <a:effectLst/>
                <a:latin typeface="BodoniBT-Book"/>
                <a:ea typeface="BodoniBT-Book"/>
                <a:cs typeface="BodoniBT-Book"/>
              </a:rPr>
              <a:t>è</a:t>
            </a:r>
            <a:r>
              <a:rPr lang="it-IT" sz="2800" dirty="0">
                <a:effectLst/>
                <a:latin typeface="BodoniBT-Book"/>
                <a:ea typeface="Calibri" panose="020F0502020204030204" pitchFamily="34" charset="0"/>
                <a:cs typeface="BodoniBT-Book"/>
              </a:rPr>
              <a:t> definita esistenzialmente in quanto orientata a costruire un</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umanit</a:t>
            </a:r>
            <a:r>
              <a:rPr lang="it-IT" sz="2800" dirty="0">
                <a:effectLst/>
                <a:latin typeface="BodoniBT-Book"/>
                <a:ea typeface="BodoniBT-Book"/>
                <a:cs typeface="BodoniBT-Book"/>
              </a:rPr>
              <a:t>à</a:t>
            </a:r>
            <a:r>
              <a:rPr lang="it-IT" sz="2800" dirty="0">
                <a:effectLst/>
                <a:latin typeface="BodoniBT-Book"/>
                <a:ea typeface="Calibri" panose="020F0502020204030204" pitchFamily="34" charset="0"/>
                <a:cs typeface="BodoniBT-Book"/>
              </a:rPr>
              <a:t> (nostra e altrui) non data compiutamente </a:t>
            </a:r>
            <a:r>
              <a:rPr lang="it-IT" sz="2800" dirty="0" err="1">
                <a:effectLst/>
                <a:latin typeface="BodoniBT-Book"/>
                <a:ea typeface="Calibri" panose="020F0502020204030204" pitchFamily="34" charset="0"/>
                <a:cs typeface="BodoniBT-Book"/>
              </a:rPr>
              <a:t>nell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esistente e con l</a:t>
            </a:r>
            <a:r>
              <a:rPr lang="en-US" sz="2800" dirty="0">
                <a:effectLst/>
                <a:latin typeface="BodoniBT-Book"/>
                <a:ea typeface="Calibri" panose="020F0502020204030204" pitchFamily="34" charset="0"/>
                <a:cs typeface="BodoniBT-Book"/>
              </a:rPr>
              <a:t>’</a:t>
            </a:r>
            <a:r>
              <a:rPr lang="it-IT" sz="2800" dirty="0">
                <a:effectLst/>
                <a:latin typeface="BodoniBT-Book"/>
                <a:ea typeface="Calibri" panose="020F0502020204030204" pitchFamily="34" charset="0"/>
                <a:cs typeface="BodoniBT-Book"/>
              </a:rPr>
              <a:t>esistente (anche se questo possa rivelarsi in ispirazione e tendenze pi</a:t>
            </a:r>
            <a:r>
              <a:rPr lang="it-IT" sz="2800" dirty="0">
                <a:effectLst/>
                <a:latin typeface="BodoniBT-Book"/>
                <a:ea typeface="BodoniBT-Book"/>
                <a:cs typeface="BodoniBT-Book"/>
              </a:rPr>
              <a:t>ù</a:t>
            </a:r>
            <a:r>
              <a:rPr lang="it-IT" sz="2800" dirty="0">
                <a:effectLst/>
                <a:latin typeface="BodoniBT-Book"/>
                <a:ea typeface="Calibri" panose="020F0502020204030204" pitchFamily="34" charset="0"/>
                <a:cs typeface="BodoniBT-Book"/>
              </a:rPr>
              <a:t> o meno avvertite e diffuse), ipotizzabile nel possibile;</a:t>
            </a:r>
            <a:r>
              <a:rPr lang="it-IT" dirty="0">
                <a:latin typeface="Calibri" panose="020F0502020204030204" pitchFamily="34" charset="0"/>
                <a:ea typeface="Calibri" panose="020F0502020204030204" pitchFamily="34" charset="0"/>
                <a:cs typeface="Times New Roman" panose="02020603050405020304" pitchFamily="18" charset="0"/>
              </a:rPr>
              <a:t> </a:t>
            </a:r>
            <a:r>
              <a:rPr lang="it-IT" sz="2800" dirty="0">
                <a:effectLst/>
                <a:latin typeface="BodoniBT-Book"/>
                <a:cs typeface="BodoniBT-Book"/>
              </a:rPr>
              <a:t>e pertanto proiettabile anche nella dimensione </a:t>
            </a:r>
            <a:r>
              <a:rPr lang="it-IT" sz="2800" dirty="0" err="1">
                <a:effectLst/>
                <a:latin typeface="BodoniBT-Book"/>
                <a:cs typeface="BodoniBT-Book"/>
              </a:rPr>
              <a:t>dell</a:t>
            </a:r>
            <a:r>
              <a:rPr lang="en-US" sz="2800" dirty="0">
                <a:effectLst/>
                <a:latin typeface="BodoniBT-Book"/>
                <a:cs typeface="BodoniBT-Book"/>
              </a:rPr>
              <a:t>’</a:t>
            </a:r>
            <a:r>
              <a:rPr lang="it-IT" sz="2800" dirty="0">
                <a:effectLst/>
                <a:latin typeface="BodoniBT-Book"/>
                <a:cs typeface="BodoniBT-Book"/>
              </a:rPr>
              <a:t>utopia</a:t>
            </a:r>
          </a:p>
          <a:p>
            <a:pPr>
              <a:lnSpc>
                <a:spcPct val="107000"/>
              </a:lnSpc>
              <a:spcAft>
                <a:spcPts val="800"/>
              </a:spcAft>
            </a:pPr>
            <a:r>
              <a:rPr lang="it-IT" dirty="0">
                <a:latin typeface="BodoniBT-Book"/>
              </a:rPr>
              <a:t>G.M. Bertin</a:t>
            </a:r>
            <a:endParaRPr lang="it-IT" dirty="0"/>
          </a:p>
        </p:txBody>
      </p:sp>
    </p:spTree>
    <p:extLst>
      <p:ext uri="{BB962C8B-B14F-4D97-AF65-F5344CB8AC3E}">
        <p14:creationId xmlns:p14="http://schemas.microsoft.com/office/powerpoint/2010/main" val="2601244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5094C-7A2A-4CF3-8422-019C1FCAFD91}"/>
              </a:ext>
            </a:extLst>
          </p:cNvPr>
          <p:cNvSpPr>
            <a:spLocks noGrp="1"/>
          </p:cNvSpPr>
          <p:nvPr>
            <p:ph type="title"/>
          </p:nvPr>
        </p:nvSpPr>
        <p:spPr>
          <a:xfrm>
            <a:off x="838200" y="365126"/>
            <a:ext cx="10515600" cy="502622"/>
          </a:xfrm>
        </p:spPr>
        <p:txBody>
          <a:bodyPr>
            <a:normAutofit fontScale="90000"/>
          </a:bodyPr>
          <a:lstStyle/>
          <a:p>
            <a:r>
              <a:rPr lang="it-IT" dirty="0"/>
              <a:t>Il finalismo pedagogico</a:t>
            </a:r>
          </a:p>
        </p:txBody>
      </p:sp>
      <p:sp>
        <p:nvSpPr>
          <p:cNvPr id="3" name="Segnaposto contenuto 2">
            <a:extLst>
              <a:ext uri="{FF2B5EF4-FFF2-40B4-BE49-F238E27FC236}">
                <a16:creationId xmlns:a16="http://schemas.microsoft.com/office/drawing/2014/main" id="{5863F419-C2FD-47D2-8E34-D58987977F30}"/>
              </a:ext>
            </a:extLst>
          </p:cNvPr>
          <p:cNvSpPr>
            <a:spLocks noGrp="1"/>
          </p:cNvSpPr>
          <p:nvPr>
            <p:ph idx="1"/>
          </p:nvPr>
        </p:nvSpPr>
        <p:spPr>
          <a:xfrm>
            <a:off x="838200" y="1222310"/>
            <a:ext cx="10515600" cy="4954653"/>
          </a:xfrm>
        </p:spPr>
        <p:txBody>
          <a:bodyPr/>
          <a:lstStyle/>
          <a:p>
            <a:pPr algn="l"/>
            <a:r>
              <a:rPr lang="it-IT" sz="2800" b="0" i="0" u="none" strike="noStrike" baseline="0" dirty="0">
                <a:latin typeface="BodoniBT-Book"/>
              </a:rPr>
              <a:t>Il primo compito della pedagogia è di ridare fiducia alla ragione</a:t>
            </a:r>
          </a:p>
          <a:p>
            <a:pPr algn="l"/>
            <a:r>
              <a:rPr lang="it-IT" sz="2800" b="0" i="0" u="none" strike="noStrike" baseline="0" dirty="0">
                <a:latin typeface="BodoniBT-Book"/>
              </a:rPr>
              <a:t>umana in quanto capace di “dare un senso” alla storia e alla</a:t>
            </a:r>
          </a:p>
          <a:p>
            <a:pPr algn="l"/>
            <a:r>
              <a:rPr lang="it-IT" sz="2800" b="0" i="0" u="none" strike="noStrike" baseline="0" dirty="0">
                <a:latin typeface="BodoniBT-Book"/>
              </a:rPr>
              <a:t>sua stessa esistenza. Ciò significa affermare la necessità di un</a:t>
            </a:r>
          </a:p>
          <a:p>
            <a:pPr algn="l"/>
            <a:r>
              <a:rPr lang="it-IT" sz="2800" b="0" i="0" u="none" strike="noStrike" baseline="0" dirty="0">
                <a:latin typeface="BodoniBT-Book"/>
              </a:rPr>
              <a:t>ritorno all’</a:t>
            </a:r>
            <a:r>
              <a:rPr lang="it-IT" sz="2800" b="0" i="0" u="none" strike="noStrike" baseline="0" dirty="0" err="1">
                <a:latin typeface="BodoniBT-Book"/>
              </a:rPr>
              <a:t>originarietà</a:t>
            </a:r>
            <a:r>
              <a:rPr lang="it-IT" sz="2800" b="0" i="0" u="none" strike="noStrike" baseline="0" dirty="0">
                <a:latin typeface="BodoniBT-Book"/>
              </a:rPr>
              <a:t> della vita, fuori da ogni sovrastruttura e</a:t>
            </a:r>
          </a:p>
          <a:p>
            <a:pPr algn="l"/>
            <a:r>
              <a:rPr lang="it-IT" sz="2800" b="0" i="0" u="none" strike="noStrike" baseline="0" dirty="0">
                <a:latin typeface="BodoniBT-Book"/>
              </a:rPr>
              <a:t>da ogni preconcetta schematizzazione</a:t>
            </a:r>
          </a:p>
          <a:p>
            <a:pPr algn="l"/>
            <a:endParaRPr lang="it-IT" dirty="0">
              <a:latin typeface="BodoniBT-Book"/>
            </a:endParaRPr>
          </a:p>
          <a:p>
            <a:pPr algn="l"/>
            <a:r>
              <a:rPr lang="it-IT" dirty="0">
                <a:latin typeface="BodoniBT-Book"/>
              </a:rPr>
              <a:t>P. Bertolini</a:t>
            </a:r>
            <a:endParaRPr lang="it-IT" dirty="0"/>
          </a:p>
        </p:txBody>
      </p:sp>
    </p:spTree>
    <p:extLst>
      <p:ext uri="{BB962C8B-B14F-4D97-AF65-F5344CB8AC3E}">
        <p14:creationId xmlns:p14="http://schemas.microsoft.com/office/powerpoint/2010/main" val="91847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F89A6A-8011-434F-974C-D918E6DD2C53}"/>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C035112C-696E-478A-B72D-8428D2E2BAA2}"/>
              </a:ext>
            </a:extLst>
          </p:cNvPr>
          <p:cNvSpPr>
            <a:spLocks noGrp="1"/>
          </p:cNvSpPr>
          <p:nvPr>
            <p:ph idx="1"/>
          </p:nvPr>
        </p:nvSpPr>
        <p:spPr>
          <a:xfrm>
            <a:off x="838200" y="923731"/>
            <a:ext cx="10515600" cy="5253232"/>
          </a:xfrm>
        </p:spPr>
        <p:txBody>
          <a:bodyPr/>
          <a:lstStyle/>
          <a:p>
            <a:pPr algn="just"/>
            <a:r>
              <a:rPr lang="it-IT" sz="2800" dirty="0">
                <a:effectLst/>
                <a:latin typeface="Times New Roman" panose="02020603050405020304" pitchFamily="18" charset="0"/>
                <a:ea typeface="SimSun" panose="02010600030101010101" pitchFamily="2" charset="-122"/>
              </a:rPr>
              <a:t>‘l’uomo è il più valido degli esseri viventi’ […] è oggettivamente corretta solo qualora venga fondata sui valori ‘supremi’ diversi da quelli biologici […]. Nel valutare l’‘uomo’, presupponiamo già di fatto valori che sono indipendenti da quelli vitali, cioè i valori del sacro e i valori spirituali», perché «l’uomo è l’intenzione e il gesto della ‘trascendenza’ stessa, l’essere che prega e cerca Dio»</a:t>
            </a:r>
            <a:r>
              <a:rPr lang="it-IT" dirty="0">
                <a:effectLst/>
              </a:rPr>
              <a:t> </a:t>
            </a:r>
            <a:r>
              <a:rPr lang="it-IT" sz="1800" i="1" dirty="0">
                <a:effectLst/>
                <a:latin typeface="Times New Roman" panose="02020603050405020304" pitchFamily="18" charset="0"/>
                <a:ea typeface="SimSun" panose="02010600030101010101" pitchFamily="2" charset="-122"/>
                <a:cs typeface="Times New Roman" panose="02020603050405020304" pitchFamily="18" charset="0"/>
              </a:rPr>
              <a:t>Ivi</a:t>
            </a:r>
            <a:r>
              <a:rPr lang="it-IT" sz="1800" dirty="0">
                <a:effectLst/>
                <a:latin typeface="Times New Roman" panose="02020603050405020304" pitchFamily="18" charset="0"/>
                <a:ea typeface="SimSun" panose="02010600030101010101" pitchFamily="2" charset="-122"/>
                <a:cs typeface="Times New Roman" panose="02020603050405020304" pitchFamily="18" charset="0"/>
              </a:rPr>
              <a:t>, 356.</a:t>
            </a:r>
            <a:endParaRPr lang="it-IT" sz="1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it-IT" sz="1800" cap="small" dirty="0">
                <a:effectLst/>
                <a:latin typeface="Times New Roman" panose="02020603050405020304" pitchFamily="18" charset="0"/>
                <a:ea typeface="SimSun" panose="02010600030101010101" pitchFamily="2" charset="-122"/>
                <a:cs typeface="Times New Roman" panose="02020603050405020304" pitchFamily="18" charset="0"/>
              </a:rPr>
              <a:t>M. Scheler</a:t>
            </a:r>
            <a:r>
              <a:rPr lang="it-IT"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it-IT" sz="1800" i="1" dirty="0">
                <a:effectLst/>
                <a:latin typeface="Times New Roman" panose="02020603050405020304" pitchFamily="18" charset="0"/>
                <a:ea typeface="SimSun" panose="02010600030101010101" pitchFamily="2" charset="-122"/>
                <a:cs typeface="Times New Roman" panose="02020603050405020304" pitchFamily="18" charset="0"/>
              </a:rPr>
              <a:t>Sull’idea di uomo, in La posizione dell’uomo nel cosmo</a:t>
            </a:r>
            <a:r>
              <a:rPr lang="it-IT" sz="1800" dirty="0">
                <a:effectLst/>
                <a:latin typeface="Times New Roman" panose="02020603050405020304" pitchFamily="18" charset="0"/>
                <a:ea typeface="SimSun" panose="02010600030101010101" pitchFamily="2" charset="-122"/>
                <a:cs typeface="Times New Roman" panose="02020603050405020304" pitchFamily="18" charset="0"/>
              </a:rPr>
              <a:t>, Armando, Roma 1999, 77.</a:t>
            </a:r>
            <a:endParaRPr lang="it-IT" sz="1800" dirty="0">
              <a:effectLst/>
              <a:latin typeface="Calibri" panose="020F0502020204030204" pitchFamily="34" charset="0"/>
              <a:ea typeface="SimSun" panose="02010600030101010101" pitchFamily="2" charset="-122"/>
              <a:cs typeface="Times New Roman" panose="02020603050405020304" pitchFamily="18" charset="0"/>
            </a:endParaRPr>
          </a:p>
          <a:p>
            <a:endParaRPr lang="it-IT" dirty="0"/>
          </a:p>
        </p:txBody>
      </p:sp>
    </p:spTree>
    <p:extLst>
      <p:ext uri="{BB962C8B-B14F-4D97-AF65-F5344CB8AC3E}">
        <p14:creationId xmlns:p14="http://schemas.microsoft.com/office/powerpoint/2010/main" val="1639621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477381-B271-45C7-A977-243FDF049E7B}"/>
              </a:ext>
            </a:extLst>
          </p:cNvPr>
          <p:cNvSpPr>
            <a:spLocks noGrp="1"/>
          </p:cNvSpPr>
          <p:nvPr>
            <p:ph type="title"/>
          </p:nvPr>
        </p:nvSpPr>
        <p:spPr>
          <a:xfrm>
            <a:off x="838200" y="93306"/>
            <a:ext cx="10515600" cy="1054359"/>
          </a:xfrm>
        </p:spPr>
        <p:txBody>
          <a:bodyPr>
            <a:normAutofit fontScale="90000"/>
          </a:bodyPr>
          <a:lstStyle/>
          <a:p>
            <a:r>
              <a:rPr lang="it-IT" dirty="0"/>
              <a:t>I valori come La riduzione oggettivistica del pensiero tecnico</a:t>
            </a:r>
          </a:p>
        </p:txBody>
      </p:sp>
      <p:sp>
        <p:nvSpPr>
          <p:cNvPr id="3" name="Segnaposto contenuto 2">
            <a:extLst>
              <a:ext uri="{FF2B5EF4-FFF2-40B4-BE49-F238E27FC236}">
                <a16:creationId xmlns:a16="http://schemas.microsoft.com/office/drawing/2014/main" id="{43BA743E-399E-4A71-A481-D4BBF46BD303}"/>
              </a:ext>
            </a:extLst>
          </p:cNvPr>
          <p:cNvSpPr>
            <a:spLocks noGrp="1"/>
          </p:cNvSpPr>
          <p:nvPr>
            <p:ph idx="1"/>
          </p:nvPr>
        </p:nvSpPr>
        <p:spPr>
          <a:xfrm>
            <a:off x="838200" y="1324947"/>
            <a:ext cx="10515600" cy="5327780"/>
          </a:xfrm>
        </p:spPr>
        <p:txBody>
          <a:bodyPr>
            <a:normAutofit fontScale="85000" lnSpcReduction="20000"/>
          </a:bodyPr>
          <a:lstStyle/>
          <a:p>
            <a:pPr marL="450215" algn="just">
              <a:lnSpc>
                <a:spcPct val="107000"/>
              </a:lnSpc>
              <a:spcAft>
                <a:spcPts val="800"/>
              </a:spcAft>
            </a:pPr>
            <a:r>
              <a:rPr lang="it-IT" sz="2800" dirty="0">
                <a:effectLst/>
                <a:latin typeface="Times New Roman" panose="02020603050405020304" pitchFamily="18" charset="0"/>
                <a:ea typeface="SimSun" panose="02010600030101010101" pitchFamily="2" charset="-122"/>
                <a:cs typeface="Times New Roman" panose="02020603050405020304" pitchFamily="18" charset="0"/>
              </a:rPr>
              <a:t>Accade infatti che là dove l’ente sia divenuto oggetto della rappresentazione perda in certo modo il suo essere. Anche se oscuramente e incertamente, questa perdita è avvertita e, perciò, rapidamente surrogata mediante l’attribuzione all’oggetto, e quindi all’ente interpretato come oggetto, di un valore; con la conseguenza che l’ente ha il suo criterio nei valori, i quali, a loro volta, divengono i fini ultimi di ogni attività. Poiché l’attività è intesa come cultura, i valori divengono valori culturali e come tali assunti a supremi fini dell’agire che tende all’autoassicurazione dell’uomo come </a:t>
            </a:r>
            <a:r>
              <a:rPr lang="it-IT" sz="2800" i="1" dirty="0" err="1">
                <a:effectLst/>
                <a:latin typeface="Times New Roman" panose="02020603050405020304" pitchFamily="18" charset="0"/>
                <a:ea typeface="SimSun" panose="02010600030101010101" pitchFamily="2" charset="-122"/>
                <a:cs typeface="Times New Roman" panose="02020603050405020304" pitchFamily="18" charset="0"/>
              </a:rPr>
              <a:t>subjectum</a:t>
            </a:r>
            <a:r>
              <a:rPr lang="it-IT" sz="2800" dirty="0">
                <a:effectLst/>
                <a:latin typeface="Times New Roman" panose="02020603050405020304" pitchFamily="18" charset="0"/>
                <a:ea typeface="SimSun" panose="02010600030101010101" pitchFamily="2" charset="-122"/>
                <a:cs typeface="Times New Roman" panose="02020603050405020304" pitchFamily="18" charset="0"/>
              </a:rPr>
              <a:t>. Ancora un passo e i valori diventeranno essi stessi oggetti in sé. Il valore è l’oggettivazione finalistica dei bisogni connessi all’</a:t>
            </a:r>
            <a:r>
              <a:rPr lang="it-IT" sz="2800" dirty="0" err="1">
                <a:effectLst/>
                <a:latin typeface="Times New Roman" panose="02020603050405020304" pitchFamily="18" charset="0"/>
                <a:ea typeface="SimSun" panose="02010600030101010101" pitchFamily="2" charset="-122"/>
                <a:cs typeface="Times New Roman" panose="02020603050405020304" pitchFamily="18" charset="0"/>
              </a:rPr>
              <a:t>autoinstallazione</a:t>
            </a:r>
            <a:r>
              <a:rPr lang="it-IT" sz="2800" dirty="0">
                <a:effectLst/>
                <a:latin typeface="Times New Roman" panose="02020603050405020304" pitchFamily="18" charset="0"/>
                <a:ea typeface="SimSun" panose="02010600030101010101" pitchFamily="2" charset="-122"/>
                <a:cs typeface="Times New Roman" panose="02020603050405020304" pitchFamily="18" charset="0"/>
              </a:rPr>
              <a:t> rappresentativa nel mondo inteso come immagine. Il valore sembra attestare che, rapportandosi ad esso, si persegue proprio ciò che è più degno di valore, quando in realtà esso non è che l’inutile e consunto sipario dietro cui si nasconde la piatta e superficiale riduzione dell’ente a oggettività.</a:t>
            </a:r>
            <a:endParaRPr lang="it-IT" sz="2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it-IT" sz="2000" cap="small" dirty="0">
                <a:effectLst/>
                <a:latin typeface="Times New Roman" panose="02020603050405020304" pitchFamily="18" charset="0"/>
                <a:ea typeface="SimSun" panose="02010600030101010101" pitchFamily="2" charset="-122"/>
                <a:cs typeface="Times New Roman" panose="02020603050405020304" pitchFamily="18" charset="0"/>
              </a:rPr>
              <a:t>M. Heidegger</a:t>
            </a:r>
            <a:r>
              <a:rPr lang="it-IT"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it-IT" sz="2000" i="1" dirty="0">
                <a:effectLst/>
                <a:latin typeface="Times New Roman" panose="02020603050405020304" pitchFamily="18" charset="0"/>
                <a:ea typeface="SimSun" panose="02010600030101010101" pitchFamily="2" charset="-122"/>
                <a:cs typeface="Times New Roman" panose="02020603050405020304" pitchFamily="18" charset="0"/>
              </a:rPr>
              <a:t>Sentieri interrotti</a:t>
            </a:r>
            <a:r>
              <a:rPr lang="it-IT" sz="2000" dirty="0">
                <a:effectLst/>
                <a:latin typeface="Times New Roman" panose="02020603050405020304" pitchFamily="18" charset="0"/>
                <a:ea typeface="SimSun" panose="02010600030101010101" pitchFamily="2" charset="-122"/>
                <a:cs typeface="Times New Roman" panose="02020603050405020304" pitchFamily="18" charset="0"/>
              </a:rPr>
              <a:t>, 88.</a:t>
            </a:r>
            <a:endParaRPr lang="it-IT" sz="2000" dirty="0">
              <a:effectLst/>
              <a:latin typeface="Calibri" panose="020F0502020204030204" pitchFamily="34" charset="0"/>
              <a:ea typeface="SimSun" panose="02010600030101010101" pitchFamily="2" charset="-122"/>
              <a:cs typeface="Times New Roman" panose="02020603050405020304" pitchFamily="18" charset="0"/>
            </a:endParaRPr>
          </a:p>
          <a:p>
            <a:endParaRPr lang="it-IT" dirty="0"/>
          </a:p>
        </p:txBody>
      </p:sp>
    </p:spTree>
    <p:extLst>
      <p:ext uri="{BB962C8B-B14F-4D97-AF65-F5344CB8AC3E}">
        <p14:creationId xmlns:p14="http://schemas.microsoft.com/office/powerpoint/2010/main" val="17203564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21497</TotalTime>
  <Words>1029</Words>
  <Application>Microsoft Office PowerPoint</Application>
  <PresentationFormat>Widescreen</PresentationFormat>
  <Paragraphs>30</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12</vt:i4>
      </vt:variant>
    </vt:vector>
  </HeadingPairs>
  <TitlesOfParts>
    <vt:vector size="20" baseType="lpstr">
      <vt:lpstr>Arial</vt:lpstr>
      <vt:lpstr>BodoniBT-Book</vt:lpstr>
      <vt:lpstr>BodoniBT-BookItalic</vt:lpstr>
      <vt:lpstr>Calibri</vt:lpstr>
      <vt:lpstr>Calibri Light</vt:lpstr>
      <vt:lpstr>Times New Roman</vt:lpstr>
      <vt:lpstr>Tema di Office</vt:lpstr>
      <vt:lpstr>1_Tema di Office</vt:lpstr>
      <vt:lpstr>L’esistere pedagogico</vt:lpstr>
      <vt:lpstr>Presentazione standard di PowerPoint</vt:lpstr>
      <vt:lpstr>Educare l’uomo: a che cosa?</vt:lpstr>
      <vt:lpstr>Tra l’essere e il dover essere</vt:lpstr>
      <vt:lpstr>Un dover essere a misura della realtà umana</vt:lpstr>
      <vt:lpstr>La ragione esistenziale</vt:lpstr>
      <vt:lpstr>Il finalismo pedagogico</vt:lpstr>
      <vt:lpstr>Presentazione standard di PowerPoint</vt:lpstr>
      <vt:lpstr>I valori come La riduzione oggettivistica del pensiero tecnico</vt:lpstr>
      <vt:lpstr>Presentazione standard di PowerPoint</vt:lpstr>
      <vt:lpstr>Il percorso (odos)</vt:lpstr>
      <vt:lpstr>Contro il metodo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L’esistere pedagogico</dc:title>
  <dc:creator>Garlaschelli Enrico (enrico.garlaschelli)</dc:creator>
  <cp:lastModifiedBy>Garlaschelli Enrico (enrico.garlaschelli)</cp:lastModifiedBy>
  <cp:revision>6</cp:revision>
  <dcterms:created xsi:type="dcterms:W3CDTF">2021-10-06T13:52:17Z</dcterms:created>
  <dcterms:modified xsi:type="dcterms:W3CDTF">2021-10-21T12:09:31Z</dcterms:modified>
</cp:coreProperties>
</file>