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288" r:id="rId3"/>
    <p:sldId id="314" r:id="rId4"/>
    <p:sldId id="311" r:id="rId5"/>
    <p:sldId id="313" r:id="rId6"/>
    <p:sldId id="302" r:id="rId7"/>
    <p:sldId id="315" r:id="rId8"/>
    <p:sldId id="270" r:id="rId9"/>
    <p:sldId id="304" r:id="rId10"/>
    <p:sldId id="316" r:id="rId11"/>
    <p:sldId id="317" r:id="rId12"/>
    <p:sldId id="310" r:id="rId13"/>
    <p:sldId id="301" r:id="rId14"/>
    <p:sldId id="294" r:id="rId15"/>
    <p:sldId id="321" r:id="rId16"/>
    <p:sldId id="318" r:id="rId17"/>
    <p:sldId id="298" r:id="rId18"/>
    <p:sldId id="319" r:id="rId19"/>
    <p:sldId id="320" r:id="rId20"/>
    <p:sldId id="289" r:id="rId21"/>
    <p:sldId id="278" r:id="rId2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34" autoAdjust="0"/>
    <p:restoredTop sz="94660"/>
  </p:normalViewPr>
  <p:slideViewPr>
    <p:cSldViewPr snapToGrid="0">
      <p:cViewPr varScale="1">
        <p:scale>
          <a:sx n="82" d="100"/>
          <a:sy n="82" d="100"/>
        </p:scale>
        <p:origin x="57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554405217"/>
      </p:ext>
    </p:extLst>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9725662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7746699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279623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59084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128773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471671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090287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144830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651170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847389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524243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189128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a titolo">
    <p:spTree>
      <p:nvGrpSpPr>
        <p:cNvPr id="1" name=""/>
        <p:cNvGrpSpPr/>
        <p:nvPr/>
      </p:nvGrpSpPr>
      <p:grpSpPr>
        <a:xfrm>
          <a:off x="0" y="0"/>
          <a:ext cx="0" cy="0"/>
          <a:chOff x="0" y="0"/>
          <a:chExt cx="0" cy="0"/>
        </a:xfrm>
      </p:grpSpPr>
      <p:sp>
        <p:nvSpPr>
          <p:cNvPr id="11" name="Titolo Testo"/>
          <p:cNvSpPr txBox="1">
            <a:spLocks noGrp="1"/>
          </p:cNvSpPr>
          <p:nvPr>
            <p:ph type="title"/>
          </p:nvPr>
        </p:nvSpPr>
        <p:spPr>
          <a:xfrm>
            <a:off x="1524000" y="1122362"/>
            <a:ext cx="9144000" cy="2387601"/>
          </a:xfrm>
          <a:prstGeom prst="rect">
            <a:avLst/>
          </a:prstGeom>
        </p:spPr>
        <p:txBody>
          <a:bodyPr anchor="b"/>
          <a:lstStyle>
            <a:lvl1pPr algn="ctr">
              <a:defRPr sz="6000">
                <a:solidFill>
                  <a:srgbClr val="B8A56E"/>
                </a:solidFill>
              </a:defRPr>
            </a:lvl1pPr>
          </a:lstStyle>
          <a:p>
            <a:r>
              <a:t>Titolo Testo</a:t>
            </a:r>
          </a:p>
        </p:txBody>
      </p:sp>
      <p:sp>
        <p:nvSpPr>
          <p:cNvPr id="12" name="Corpo livello uno…"/>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Corpo livello uno</a:t>
            </a:r>
          </a:p>
          <a:p>
            <a:pPr lvl="1"/>
            <a:r>
              <a:t>Corpo livello due</a:t>
            </a:r>
          </a:p>
          <a:p>
            <a:pPr lvl="2"/>
            <a:r>
              <a:t>Corpo livello tre</a:t>
            </a:r>
          </a:p>
          <a:p>
            <a:pPr lvl="3"/>
            <a:r>
              <a:t>Corpo livello quattro</a:t>
            </a:r>
          </a:p>
          <a:p>
            <a:pPr lvl="4"/>
            <a:r>
              <a:t>Corpo livello cinque</a:t>
            </a:r>
          </a:p>
        </p:txBody>
      </p:sp>
      <p:sp>
        <p:nvSpPr>
          <p:cNvPr id="13"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ue contenuti">
    <p:spTree>
      <p:nvGrpSpPr>
        <p:cNvPr id="1" name=""/>
        <p:cNvGrpSpPr/>
        <p:nvPr/>
      </p:nvGrpSpPr>
      <p:grpSpPr>
        <a:xfrm>
          <a:off x="0" y="0"/>
          <a:ext cx="0" cy="0"/>
          <a:chOff x="0" y="0"/>
          <a:chExt cx="0" cy="0"/>
        </a:xfrm>
      </p:grpSpPr>
      <p:sp>
        <p:nvSpPr>
          <p:cNvPr id="38" name="Titolo Testo"/>
          <p:cNvSpPr txBox="1">
            <a:spLocks noGrp="1"/>
          </p:cNvSpPr>
          <p:nvPr>
            <p:ph type="title"/>
          </p:nvPr>
        </p:nvSpPr>
        <p:spPr>
          <a:prstGeom prst="rect">
            <a:avLst/>
          </a:prstGeom>
        </p:spPr>
        <p:txBody>
          <a:bodyPr/>
          <a:lstStyle/>
          <a:p>
            <a:r>
              <a:t>Titolo Testo</a:t>
            </a:r>
          </a:p>
        </p:txBody>
      </p:sp>
      <p:sp>
        <p:nvSpPr>
          <p:cNvPr id="39" name="Corpo livello uno…"/>
          <p:cNvSpPr txBox="1">
            <a:spLocks noGrp="1"/>
          </p:cNvSpPr>
          <p:nvPr>
            <p:ph type="body" sz="half" idx="1"/>
          </p:nvPr>
        </p:nvSpPr>
        <p:spPr>
          <a:xfrm>
            <a:off x="838200" y="1825625"/>
            <a:ext cx="5181600" cy="4351338"/>
          </a:xfrm>
          <a:prstGeom prst="rect">
            <a:avLst/>
          </a:prstGeom>
        </p:spPr>
        <p:txBody>
          <a:bodyPr/>
          <a:lstStyle/>
          <a:p>
            <a:r>
              <a:t>Corpo livello uno</a:t>
            </a:r>
          </a:p>
          <a:p>
            <a:pPr lvl="1"/>
            <a:r>
              <a:t>Corpo livello due</a:t>
            </a:r>
          </a:p>
          <a:p>
            <a:pPr lvl="2"/>
            <a:r>
              <a:t>Corpo livello tre</a:t>
            </a:r>
          </a:p>
          <a:p>
            <a:pPr lvl="3"/>
            <a:r>
              <a:t>Corpo livello quattro</a:t>
            </a:r>
          </a:p>
          <a:p>
            <a:pPr lvl="4"/>
            <a:r>
              <a:t>Corpo livello cinque</a:t>
            </a:r>
          </a:p>
        </p:txBody>
      </p:sp>
      <p:sp>
        <p:nvSpPr>
          <p:cNvPr id="40"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nfronto">
    <p:spTree>
      <p:nvGrpSpPr>
        <p:cNvPr id="1" name=""/>
        <p:cNvGrpSpPr/>
        <p:nvPr/>
      </p:nvGrpSpPr>
      <p:grpSpPr>
        <a:xfrm>
          <a:off x="0" y="0"/>
          <a:ext cx="0" cy="0"/>
          <a:chOff x="0" y="0"/>
          <a:chExt cx="0" cy="0"/>
        </a:xfrm>
      </p:grpSpPr>
      <p:sp>
        <p:nvSpPr>
          <p:cNvPr id="47" name="Titolo Testo"/>
          <p:cNvSpPr txBox="1">
            <a:spLocks noGrp="1"/>
          </p:cNvSpPr>
          <p:nvPr>
            <p:ph type="title"/>
          </p:nvPr>
        </p:nvSpPr>
        <p:spPr>
          <a:xfrm>
            <a:off x="839787" y="365125"/>
            <a:ext cx="10515601" cy="1325563"/>
          </a:xfrm>
          <a:prstGeom prst="rect">
            <a:avLst/>
          </a:prstGeom>
        </p:spPr>
        <p:txBody>
          <a:bodyPr/>
          <a:lstStyle/>
          <a:p>
            <a:r>
              <a:t>Titolo Testo</a:t>
            </a:r>
          </a:p>
        </p:txBody>
      </p:sp>
      <p:sp>
        <p:nvSpPr>
          <p:cNvPr id="48" name="Corpo livello uno…"/>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atin typeface="+mn-lt"/>
                <a:ea typeface="+mn-ea"/>
                <a:cs typeface="+mn-cs"/>
                <a:sym typeface="Helvetica"/>
              </a:defRPr>
            </a:lvl1pPr>
            <a:lvl2pPr marL="0" indent="457200">
              <a:buSzTx/>
              <a:buFontTx/>
              <a:buNone/>
              <a:defRPr sz="2400" b="1">
                <a:latin typeface="+mn-lt"/>
                <a:ea typeface="+mn-ea"/>
                <a:cs typeface="+mn-cs"/>
                <a:sym typeface="Helvetica"/>
              </a:defRPr>
            </a:lvl2pPr>
            <a:lvl3pPr marL="0" indent="914400">
              <a:buSzTx/>
              <a:buFontTx/>
              <a:buNone/>
              <a:defRPr sz="2400" b="1">
                <a:latin typeface="+mn-lt"/>
                <a:ea typeface="+mn-ea"/>
                <a:cs typeface="+mn-cs"/>
                <a:sym typeface="Helvetica"/>
              </a:defRPr>
            </a:lvl3pPr>
            <a:lvl4pPr marL="0" indent="1371600">
              <a:buSzTx/>
              <a:buFontTx/>
              <a:buNone/>
              <a:defRPr sz="2400" b="1">
                <a:latin typeface="+mn-lt"/>
                <a:ea typeface="+mn-ea"/>
                <a:cs typeface="+mn-cs"/>
                <a:sym typeface="Helvetica"/>
              </a:defRPr>
            </a:lvl4pPr>
            <a:lvl5pPr marL="0" indent="1828800">
              <a:buSzTx/>
              <a:buFontTx/>
              <a:buNone/>
              <a:defRPr sz="2400" b="1">
                <a:latin typeface="+mn-lt"/>
                <a:ea typeface="+mn-ea"/>
                <a:cs typeface="+mn-cs"/>
                <a:sym typeface="Helvetica"/>
              </a:defRPr>
            </a:lvl5pPr>
          </a:lstStyle>
          <a:p>
            <a:r>
              <a:t>Corpo livello uno</a:t>
            </a:r>
          </a:p>
          <a:p>
            <a:pPr lvl="1"/>
            <a:r>
              <a:t>Corpo livello due</a:t>
            </a:r>
          </a:p>
          <a:p>
            <a:pPr lvl="2"/>
            <a:r>
              <a:t>Corpo livello tre</a:t>
            </a:r>
          </a:p>
          <a:p>
            <a:pPr lvl="3"/>
            <a:r>
              <a:t>Corpo livello quattro</a:t>
            </a:r>
          </a:p>
          <a:p>
            <a:pPr lvl="4"/>
            <a:r>
              <a:t>Corpo livello cinque</a:t>
            </a:r>
          </a:p>
        </p:txBody>
      </p:sp>
      <p:sp>
        <p:nvSpPr>
          <p:cNvPr id="49" name="Segnaposto testo 4"/>
          <p:cNvSpPr>
            <a:spLocks noGrp="1"/>
          </p:cNvSpPr>
          <p:nvPr>
            <p:ph type="body" sz="quarter" idx="13"/>
          </p:nvPr>
        </p:nvSpPr>
        <p:spPr>
          <a:xfrm>
            <a:off x="6172200" y="1681163"/>
            <a:ext cx="5183188" cy="823913"/>
          </a:xfrm>
          <a:prstGeom prst="rect">
            <a:avLst/>
          </a:prstGeom>
        </p:spPr>
        <p:txBody>
          <a:bodyPr anchor="b"/>
          <a:lstStyle/>
          <a:p>
            <a:pPr marL="0" indent="0">
              <a:buSzTx/>
              <a:buFontTx/>
              <a:buNone/>
              <a:defRPr sz="2400" b="1">
                <a:latin typeface="+mn-lt"/>
                <a:ea typeface="+mn-ea"/>
                <a:cs typeface="+mn-cs"/>
                <a:sym typeface="Helvetica"/>
              </a:defRPr>
            </a:pPr>
            <a:endParaRPr/>
          </a:p>
        </p:txBody>
      </p:sp>
      <p:sp>
        <p:nvSpPr>
          <p:cNvPr id="50"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Solo titolo">
    <p:spTree>
      <p:nvGrpSpPr>
        <p:cNvPr id="1" name=""/>
        <p:cNvGrpSpPr/>
        <p:nvPr/>
      </p:nvGrpSpPr>
      <p:grpSpPr>
        <a:xfrm>
          <a:off x="0" y="0"/>
          <a:ext cx="0" cy="0"/>
          <a:chOff x="0" y="0"/>
          <a:chExt cx="0" cy="0"/>
        </a:xfrm>
      </p:grpSpPr>
      <p:sp>
        <p:nvSpPr>
          <p:cNvPr id="57" name="Titolo Testo"/>
          <p:cNvSpPr txBox="1">
            <a:spLocks noGrp="1"/>
          </p:cNvSpPr>
          <p:nvPr>
            <p:ph type="title"/>
          </p:nvPr>
        </p:nvSpPr>
        <p:spPr>
          <a:prstGeom prst="rect">
            <a:avLst/>
          </a:prstGeom>
        </p:spPr>
        <p:txBody>
          <a:bodyPr/>
          <a:lstStyle/>
          <a:p>
            <a:r>
              <a:t>Titolo Testo</a:t>
            </a:r>
          </a:p>
        </p:txBody>
      </p:sp>
      <p:sp>
        <p:nvSpPr>
          <p:cNvPr id="58"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Vuota">
    <p:spTree>
      <p:nvGrpSpPr>
        <p:cNvPr id="1" name=""/>
        <p:cNvGrpSpPr/>
        <p:nvPr/>
      </p:nvGrpSpPr>
      <p:grpSpPr>
        <a:xfrm>
          <a:off x="0" y="0"/>
          <a:ext cx="0" cy="0"/>
          <a:chOff x="0" y="0"/>
          <a:chExt cx="0" cy="0"/>
        </a:xfrm>
      </p:grpSpPr>
      <p:sp>
        <p:nvSpPr>
          <p:cNvPr id="65"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Contenuto con didascalia">
    <p:spTree>
      <p:nvGrpSpPr>
        <p:cNvPr id="1" name=""/>
        <p:cNvGrpSpPr/>
        <p:nvPr/>
      </p:nvGrpSpPr>
      <p:grpSpPr>
        <a:xfrm>
          <a:off x="0" y="0"/>
          <a:ext cx="0" cy="0"/>
          <a:chOff x="0" y="0"/>
          <a:chExt cx="0" cy="0"/>
        </a:xfrm>
      </p:grpSpPr>
      <p:sp>
        <p:nvSpPr>
          <p:cNvPr id="72" name="Titolo Testo"/>
          <p:cNvSpPr txBox="1">
            <a:spLocks noGrp="1"/>
          </p:cNvSpPr>
          <p:nvPr>
            <p:ph type="title"/>
          </p:nvPr>
        </p:nvSpPr>
        <p:spPr>
          <a:xfrm>
            <a:off x="839787" y="457200"/>
            <a:ext cx="3932239" cy="1600200"/>
          </a:xfrm>
          <a:prstGeom prst="rect">
            <a:avLst/>
          </a:prstGeom>
        </p:spPr>
        <p:txBody>
          <a:bodyPr anchor="b"/>
          <a:lstStyle>
            <a:lvl1pPr>
              <a:defRPr sz="3200"/>
            </a:lvl1pPr>
          </a:lstStyle>
          <a:p>
            <a:r>
              <a:t>Titolo Testo</a:t>
            </a:r>
          </a:p>
        </p:txBody>
      </p:sp>
      <p:sp>
        <p:nvSpPr>
          <p:cNvPr id="73" name="Corpo livello uno…"/>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Corpo livello uno</a:t>
            </a:r>
          </a:p>
          <a:p>
            <a:pPr lvl="1"/>
            <a:r>
              <a:t>Corpo livello due</a:t>
            </a:r>
          </a:p>
          <a:p>
            <a:pPr lvl="2"/>
            <a:r>
              <a:t>Corpo livello tre</a:t>
            </a:r>
          </a:p>
          <a:p>
            <a:pPr lvl="3"/>
            <a:r>
              <a:t>Corpo livello quattro</a:t>
            </a:r>
          </a:p>
          <a:p>
            <a:pPr lvl="4"/>
            <a:r>
              <a:t>Corpo livello cinque</a:t>
            </a:r>
          </a:p>
        </p:txBody>
      </p:sp>
      <p:sp>
        <p:nvSpPr>
          <p:cNvPr id="74" name="Segnaposto testo 3"/>
          <p:cNvSpPr>
            <a:spLocks noGrp="1"/>
          </p:cNvSpPr>
          <p:nvPr>
            <p:ph type="body" sz="quarter" idx="13"/>
          </p:nvPr>
        </p:nvSpPr>
        <p:spPr>
          <a:xfrm>
            <a:off x="839787" y="2057400"/>
            <a:ext cx="3932238" cy="3811588"/>
          </a:xfrm>
          <a:prstGeom prst="rect">
            <a:avLst/>
          </a:prstGeom>
        </p:spPr>
        <p:txBody>
          <a:bodyPr/>
          <a:lstStyle/>
          <a:p>
            <a:pPr marL="0" indent="0">
              <a:buSzTx/>
              <a:buFontTx/>
              <a:buNone/>
              <a:defRPr sz="1600"/>
            </a:pPr>
            <a:endParaRPr/>
          </a:p>
        </p:txBody>
      </p:sp>
      <p:sp>
        <p:nvSpPr>
          <p:cNvPr id="75"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Immagine con didascalia">
    <p:spTree>
      <p:nvGrpSpPr>
        <p:cNvPr id="1" name=""/>
        <p:cNvGrpSpPr/>
        <p:nvPr/>
      </p:nvGrpSpPr>
      <p:grpSpPr>
        <a:xfrm>
          <a:off x="0" y="0"/>
          <a:ext cx="0" cy="0"/>
          <a:chOff x="0" y="0"/>
          <a:chExt cx="0" cy="0"/>
        </a:xfrm>
      </p:grpSpPr>
      <p:sp>
        <p:nvSpPr>
          <p:cNvPr id="82" name="Titolo Testo"/>
          <p:cNvSpPr txBox="1">
            <a:spLocks noGrp="1"/>
          </p:cNvSpPr>
          <p:nvPr>
            <p:ph type="title"/>
          </p:nvPr>
        </p:nvSpPr>
        <p:spPr>
          <a:xfrm>
            <a:off x="839787" y="457200"/>
            <a:ext cx="3932239" cy="1600200"/>
          </a:xfrm>
          <a:prstGeom prst="rect">
            <a:avLst/>
          </a:prstGeom>
        </p:spPr>
        <p:txBody>
          <a:bodyPr anchor="b"/>
          <a:lstStyle>
            <a:lvl1pPr>
              <a:defRPr sz="3200"/>
            </a:lvl1pPr>
          </a:lstStyle>
          <a:p>
            <a:r>
              <a:t>Titolo Testo</a:t>
            </a:r>
          </a:p>
        </p:txBody>
      </p:sp>
      <p:sp>
        <p:nvSpPr>
          <p:cNvPr id="83" name="Segnaposto immagine 2"/>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84" name="Corpo livello uno…"/>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Corpo livello uno</a:t>
            </a:r>
          </a:p>
          <a:p>
            <a:pPr lvl="1"/>
            <a:r>
              <a:t>Corpo livello due</a:t>
            </a:r>
          </a:p>
          <a:p>
            <a:pPr lvl="2"/>
            <a:r>
              <a:t>Corpo livello tre</a:t>
            </a:r>
          </a:p>
          <a:p>
            <a:pPr lvl="3"/>
            <a:r>
              <a:t>Corpo livello quattro</a:t>
            </a:r>
          </a:p>
          <a:p>
            <a:pPr lvl="4"/>
            <a:r>
              <a:t>Corpo livello cinque</a:t>
            </a:r>
          </a:p>
        </p:txBody>
      </p:sp>
      <p:sp>
        <p:nvSpPr>
          <p:cNvPr id="85"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olo Testo"/>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Titolo Testo</a:t>
            </a:r>
          </a:p>
        </p:txBody>
      </p:sp>
      <p:sp>
        <p:nvSpPr>
          <p:cNvPr id="3" name="Corpo livello uno…"/>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Corpo livello uno</a:t>
            </a:r>
          </a:p>
          <a:p>
            <a:pPr lvl="1"/>
            <a:r>
              <a:t>Corpo livello due</a:t>
            </a:r>
          </a:p>
          <a:p>
            <a:pPr lvl="2"/>
            <a:r>
              <a:t>Corpo livello tre</a:t>
            </a:r>
          </a:p>
          <a:p>
            <a:pPr lvl="3"/>
            <a:r>
              <a:t>Corpo livello quattro</a:t>
            </a:r>
          </a:p>
          <a:p>
            <a:pPr lvl="4"/>
            <a:r>
              <a:t>Corpo livello cinque</a:t>
            </a:r>
          </a:p>
        </p:txBody>
      </p:sp>
      <p:sp>
        <p:nvSpPr>
          <p:cNvPr id="4" name="Numero diapositiva"/>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khayma.com/maalbar/medicalEthics.htm#Abstract"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Salute…"/>
          <p:cNvSpPr txBox="1"/>
          <p:nvPr/>
        </p:nvSpPr>
        <p:spPr>
          <a:xfrm>
            <a:off x="0" y="1844584"/>
            <a:ext cx="12192000" cy="357867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algn="ctr">
              <a:lnSpc>
                <a:spcPct val="120000"/>
              </a:lnSpc>
              <a:defRPr sz="3500" b="1">
                <a:solidFill>
                  <a:srgbClr val="B1A177"/>
                </a:solidFill>
                <a:latin typeface="Georgia"/>
                <a:ea typeface="Georgia"/>
                <a:cs typeface="Georgia"/>
                <a:sym typeface="Georgia"/>
              </a:defRPr>
            </a:pPr>
            <a:r>
              <a:rPr lang="it-IT" dirty="0"/>
              <a:t>Tradizione e modernità nelle Sfide Bioetiche</a:t>
            </a:r>
            <a:r>
              <a:rPr lang="it-IT" b="1" dirty="0"/>
              <a:t>:</a:t>
            </a:r>
          </a:p>
          <a:p>
            <a:pPr algn="ctr">
              <a:lnSpc>
                <a:spcPct val="120000"/>
              </a:lnSpc>
              <a:defRPr sz="3500" b="1">
                <a:solidFill>
                  <a:srgbClr val="B1A177"/>
                </a:solidFill>
                <a:latin typeface="Georgia"/>
                <a:ea typeface="Georgia"/>
                <a:cs typeface="Georgia"/>
                <a:sym typeface="Georgia"/>
              </a:defRPr>
            </a:pPr>
            <a:r>
              <a:rPr lang="it-IT" sz="3200" b="1" i="1" dirty="0"/>
              <a:t>fine vita</a:t>
            </a:r>
            <a:endParaRPr lang="it-IT" sz="3200" i="1" dirty="0"/>
          </a:p>
          <a:p>
            <a:pPr algn="ctr">
              <a:lnSpc>
                <a:spcPct val="110000"/>
              </a:lnSpc>
              <a:defRPr sz="3000">
                <a:solidFill>
                  <a:srgbClr val="FFFFFF"/>
                </a:solidFill>
                <a:latin typeface="Arial"/>
                <a:ea typeface="Arial"/>
                <a:cs typeface="Arial"/>
                <a:sym typeface="Arial"/>
              </a:defRPr>
            </a:pPr>
            <a:r>
              <a:rPr lang="it-IT" dirty="0"/>
              <a:t>I 202</a:t>
            </a:r>
            <a:r>
              <a:rPr lang="it-IT" b="1" dirty="0"/>
              <a:t>Ulpàn</a:t>
            </a:r>
            <a:r>
              <a:rPr lang="it-IT" dirty="0"/>
              <a:t> 25 ottobre 2021</a:t>
            </a:r>
          </a:p>
          <a:p>
            <a:pPr algn="ctr"/>
            <a:r>
              <a:rPr lang="it-IT" sz="2000">
                <a:latin typeface="Arial" panose="020B0604020202020204" pitchFamily="34" charset="0"/>
                <a:cs typeface="Arial" panose="020B0604020202020204" pitchFamily="34" charset="0"/>
              </a:rPr>
              <a:t>ISSR, </a:t>
            </a:r>
            <a:r>
              <a:rPr lang="it-IT" sz="2000" dirty="0">
                <a:latin typeface="Arial" panose="020B0604020202020204" pitchFamily="34" charset="0"/>
                <a:cs typeface="Arial" panose="020B0604020202020204" pitchFamily="34" charset="0"/>
              </a:rPr>
              <a:t>26 novembre 2022</a:t>
            </a:r>
          </a:p>
          <a:p>
            <a:pPr algn="ctr"/>
            <a:r>
              <a:rPr lang="it-IT" sz="1600" dirty="0">
                <a:latin typeface="Arial" panose="020B0604020202020204" pitchFamily="34" charset="0"/>
                <a:cs typeface="Arial" panose="020B0604020202020204" pitchFamily="34" charset="0"/>
              </a:rPr>
              <a:t>Dott. ‘Abd al-</a:t>
            </a:r>
            <a:r>
              <a:rPr lang="it-IT" sz="1600" dirty="0" err="1">
                <a:latin typeface="Arial" panose="020B0604020202020204" pitchFamily="34" charset="0"/>
                <a:cs typeface="Arial" panose="020B0604020202020204" pitchFamily="34" charset="0"/>
              </a:rPr>
              <a:t>Sabur</a:t>
            </a:r>
            <a:r>
              <a:rPr lang="it-IT" sz="1600" dirty="0">
                <a:latin typeface="Arial" panose="020B0604020202020204" pitchFamily="34" charset="0"/>
                <a:cs typeface="Arial" panose="020B0604020202020204" pitchFamily="34" charset="0"/>
              </a:rPr>
              <a:t> Turrini</a:t>
            </a:r>
          </a:p>
          <a:p>
            <a:pPr algn="ctr">
              <a:lnSpc>
                <a:spcPct val="110000"/>
              </a:lnSpc>
              <a:defRPr sz="2400" b="1">
                <a:solidFill>
                  <a:srgbClr val="FFFFFF"/>
                </a:solidFill>
                <a:latin typeface="Arial"/>
                <a:ea typeface="Arial"/>
                <a:cs typeface="Arial"/>
                <a:sym typeface="Arial"/>
              </a:defRPr>
            </a:pPr>
            <a:endParaRPr dirty="0"/>
          </a:p>
          <a:p>
            <a:pPr algn="ctr">
              <a:lnSpc>
                <a:spcPct val="110000"/>
              </a:lnSpc>
              <a:defRPr sz="2400" b="1">
                <a:solidFill>
                  <a:srgbClr val="FFFFFF"/>
                </a:solidFill>
                <a:latin typeface="Arial"/>
                <a:ea typeface="Arial"/>
                <a:cs typeface="Arial"/>
                <a:sym typeface="Arial"/>
              </a:defRPr>
            </a:pPr>
            <a:r>
              <a:rPr lang="it-IT" dirty="0"/>
              <a:t>Le</a:t>
            </a:r>
            <a:endParaRPr dirty="0"/>
          </a:p>
          <a:p>
            <a:pPr algn="ctr">
              <a:lnSpc>
                <a:spcPct val="110000"/>
              </a:lnSpc>
              <a:defRPr sz="2400" b="1">
                <a:solidFill>
                  <a:srgbClr val="FFFFFF"/>
                </a:solidFill>
                <a:latin typeface="Arial"/>
                <a:ea typeface="Arial"/>
                <a:cs typeface="Arial"/>
                <a:sym typeface="Arial"/>
              </a:defRPr>
            </a:pPr>
            <a:endParaRPr lang="it-IT"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Condizione giuridica e (sociale) del malato terminale</a:t>
            </a:r>
            <a:endParaRPr sz="2800" dirty="0"/>
          </a:p>
        </p:txBody>
      </p:sp>
      <p:sp>
        <p:nvSpPr>
          <p:cNvPr id="101" name="Sottotitolo 2"/>
          <p:cNvSpPr txBox="1">
            <a:spLocks noGrp="1"/>
          </p:cNvSpPr>
          <p:nvPr>
            <p:ph type="subTitle" sz="half" idx="1"/>
          </p:nvPr>
        </p:nvSpPr>
        <p:spPr>
          <a:xfrm>
            <a:off x="1467317" y="1717964"/>
            <a:ext cx="9172503" cy="4630585"/>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Discrepanza tra il principio «teorico» di informare il paziente «grave» su diagnosi e prognosi e atteggiamento difensivo (famigliare) e paternalistico (medico)</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«Visione dell’individuo «allargata» che - differentemente dalla concezione occidentale di autonomia individuale – vede, invece, «inglobato» nella struttura familiare;</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Famiglia e parenti come «lunga mano» naturale o «prolungamento» del famigliare malato (terminale) considerato non più in grado di prendere le migliori decisioni per la propria terapia, salute o decisioni sul fine vita;</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Principio etico dei Paesi islamici che si esprime pragmaticamente con un </a:t>
            </a:r>
            <a:r>
              <a:rPr lang="it-IT" sz="1500" b="1" dirty="0">
                <a:solidFill>
                  <a:schemeClr val="tx1"/>
                </a:solidFill>
                <a:sym typeface="Arial"/>
              </a:rPr>
              <a:t>paternalismo</a:t>
            </a:r>
            <a:r>
              <a:rPr lang="it-IT" sz="1500" dirty="0">
                <a:solidFill>
                  <a:schemeClr val="tx1"/>
                </a:solidFill>
                <a:sym typeface="Arial"/>
              </a:rPr>
              <a:t> medico ospedaliero verso il «paziente terminale» (l’equipe medica sa meglio, cosa comunicare o non comunicare, e a chi comunicare, sulla gravità del terminale»;</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Riferimento al concetto di </a:t>
            </a:r>
            <a:r>
              <a:rPr lang="it-IT" sz="1500" b="1" dirty="0" err="1">
                <a:solidFill>
                  <a:schemeClr val="tx1"/>
                </a:solidFill>
                <a:sym typeface="Arial"/>
              </a:rPr>
              <a:t>beneficialità</a:t>
            </a:r>
            <a:r>
              <a:rPr lang="it-IT" sz="1500" dirty="0">
                <a:solidFill>
                  <a:schemeClr val="tx1"/>
                </a:solidFill>
                <a:sym typeface="Arial"/>
              </a:rPr>
              <a:t> (</a:t>
            </a:r>
            <a:r>
              <a:rPr lang="it-IT" sz="1500" i="1" dirty="0" err="1">
                <a:solidFill>
                  <a:schemeClr val="tx1"/>
                </a:solidFill>
                <a:sym typeface="Arial"/>
              </a:rPr>
              <a:t>beneficence</a:t>
            </a:r>
            <a:r>
              <a:rPr lang="it-IT" sz="1500" dirty="0">
                <a:solidFill>
                  <a:schemeClr val="tx1"/>
                </a:solidFill>
                <a:sym typeface="Arial"/>
              </a:rPr>
              <a:t>), secondo il quale il malato è prima di tutto un membro di una famiglia che si sente responsabile nei suoi confronti, per cui il «consenso» del malato grave è generalmente vicariato da quello della famiglia;</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Evitare qualsiasi ricaduta negativa a livello psico-fisico nella conoscenza della verità, anche occultando la stessa.</a:t>
            </a: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10</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23137551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Qualche esempio nei Paesi islamici</a:t>
            </a:r>
            <a:endParaRPr sz="2800" dirty="0"/>
          </a:p>
        </p:txBody>
      </p:sp>
      <p:sp>
        <p:nvSpPr>
          <p:cNvPr id="101" name="Sottotitolo 2"/>
          <p:cNvSpPr txBox="1">
            <a:spLocks noGrp="1"/>
          </p:cNvSpPr>
          <p:nvPr>
            <p:ph type="subTitle" sz="half" idx="1"/>
          </p:nvPr>
        </p:nvSpPr>
        <p:spPr>
          <a:xfrm>
            <a:off x="824835" y="1717964"/>
            <a:ext cx="10786864" cy="4359563"/>
          </a:xfrm>
          <a:prstGeom prst="rect">
            <a:avLst/>
          </a:prstGeom>
        </p:spPr>
        <p:txBody>
          <a:bodyPr>
            <a:noAutofit/>
          </a:bodyPr>
          <a:lstStyle/>
          <a:p>
            <a:pPr algn="l">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Teheran,</a:t>
            </a:r>
            <a:r>
              <a:rPr lang="it-IT" sz="1500" dirty="0">
                <a:solidFill>
                  <a:schemeClr val="tx1"/>
                </a:solidFill>
                <a:sym typeface="Arial"/>
              </a:rPr>
              <a:t> </a:t>
            </a:r>
            <a:r>
              <a:rPr lang="it-IT" sz="1500" i="1" dirty="0">
                <a:solidFill>
                  <a:schemeClr val="tx1"/>
                </a:solidFill>
                <a:sym typeface="Arial"/>
              </a:rPr>
              <a:t>Centro trapianti di Midollo </a:t>
            </a:r>
            <a:r>
              <a:rPr lang="it-IT" sz="1500" i="1" dirty="0" err="1">
                <a:solidFill>
                  <a:schemeClr val="tx1"/>
                </a:solidFill>
                <a:sym typeface="Arial"/>
              </a:rPr>
              <a:t>Shari’ati</a:t>
            </a:r>
            <a:r>
              <a:rPr lang="it-IT" sz="1500" i="1" dirty="0">
                <a:solidFill>
                  <a:schemeClr val="tx1"/>
                </a:solidFill>
                <a:sym typeface="Arial"/>
              </a:rPr>
              <a:t> Hospital</a:t>
            </a:r>
          </a:p>
          <a:p>
            <a:pPr algn="l">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«La diagnosi viene rivelata ad un solo membro della famiglia per evitare confusione comunicativa tra i vari parenti, nonché effetti negativi sulla psicologia del malato» </a:t>
            </a:r>
          </a:p>
          <a:p>
            <a:pPr algn="l">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Fonte: (</a:t>
            </a:r>
            <a:r>
              <a:rPr lang="it-IT" sz="1500" dirty="0" err="1">
                <a:solidFill>
                  <a:schemeClr val="tx1"/>
                </a:solidFill>
                <a:sym typeface="Arial"/>
              </a:rPr>
              <a:t>Ghavamzadeh</a:t>
            </a:r>
            <a:r>
              <a:rPr lang="it-IT" sz="1500" dirty="0">
                <a:solidFill>
                  <a:schemeClr val="tx1"/>
                </a:solidFill>
                <a:sym typeface="Arial"/>
              </a:rPr>
              <a:t> A. – </a:t>
            </a:r>
            <a:r>
              <a:rPr lang="it-IT" sz="1500" dirty="0" err="1">
                <a:solidFill>
                  <a:schemeClr val="tx1"/>
                </a:solidFill>
                <a:sym typeface="Arial"/>
              </a:rPr>
              <a:t>Bahar</a:t>
            </a:r>
            <a:r>
              <a:rPr lang="it-IT" sz="1500" dirty="0">
                <a:solidFill>
                  <a:schemeClr val="tx1"/>
                </a:solidFill>
                <a:sym typeface="Arial"/>
              </a:rPr>
              <a:t> B., </a:t>
            </a:r>
            <a:r>
              <a:rPr lang="it-IT" sz="1500" i="1" dirty="0" err="1">
                <a:solidFill>
                  <a:schemeClr val="tx1"/>
                </a:solidFill>
                <a:sym typeface="Arial"/>
              </a:rPr>
              <a:t>Communication</a:t>
            </a:r>
            <a:r>
              <a:rPr lang="it-IT" sz="1500" i="1" dirty="0">
                <a:solidFill>
                  <a:schemeClr val="tx1"/>
                </a:solidFill>
                <a:sym typeface="Arial"/>
              </a:rPr>
              <a:t> with </a:t>
            </a:r>
            <a:r>
              <a:rPr lang="it-IT" sz="1500" i="1" dirty="0" err="1">
                <a:solidFill>
                  <a:schemeClr val="tx1"/>
                </a:solidFill>
                <a:sym typeface="Arial"/>
              </a:rPr>
              <a:t>Cencer</a:t>
            </a:r>
            <a:r>
              <a:rPr lang="it-IT" sz="1500" i="1" dirty="0">
                <a:solidFill>
                  <a:schemeClr val="tx1"/>
                </a:solidFill>
                <a:sym typeface="Arial"/>
              </a:rPr>
              <a:t> </a:t>
            </a:r>
            <a:r>
              <a:rPr lang="it-IT" sz="1500" i="1" dirty="0" err="1">
                <a:solidFill>
                  <a:schemeClr val="tx1"/>
                </a:solidFill>
                <a:sym typeface="Arial"/>
              </a:rPr>
              <a:t>Partient</a:t>
            </a:r>
            <a:r>
              <a:rPr lang="it-IT" sz="1500" i="1" dirty="0">
                <a:solidFill>
                  <a:schemeClr val="tx1"/>
                </a:solidFill>
                <a:sym typeface="Arial"/>
              </a:rPr>
              <a:t> in Iran</a:t>
            </a:r>
            <a:r>
              <a:rPr lang="it-IT" sz="1500" dirty="0">
                <a:solidFill>
                  <a:schemeClr val="tx1"/>
                </a:solidFill>
                <a:sym typeface="Arial"/>
              </a:rPr>
              <a:t>)</a:t>
            </a:r>
          </a:p>
          <a:p>
            <a:pPr algn="l">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Cairo, </a:t>
            </a:r>
            <a:r>
              <a:rPr lang="it-IT" sz="1500" i="1" dirty="0">
                <a:solidFill>
                  <a:schemeClr val="tx1"/>
                </a:solidFill>
                <a:sym typeface="Arial"/>
              </a:rPr>
              <a:t>Ospedale Universitario</a:t>
            </a:r>
            <a:r>
              <a:rPr lang="it-IT" sz="1500" dirty="0">
                <a:solidFill>
                  <a:schemeClr val="tx1"/>
                </a:solidFill>
                <a:sym typeface="Arial"/>
              </a:rPr>
              <a:t> </a:t>
            </a:r>
            <a:endParaRPr lang="it-IT" sz="1500" b="1" dirty="0">
              <a:solidFill>
                <a:schemeClr val="tx1"/>
              </a:solidFill>
              <a:sym typeface="Arial"/>
            </a:endParaRPr>
          </a:p>
          <a:p>
            <a:pPr algn="l">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Da un sondaggio interno alla domanda: «Al paziente terminale si comunica che può esistere qualche speranza?» emerge che il 100% dei chirurghi risponde affermativamente e che sempre il 100% dei sanitari eviterebbe di comunicare al terminale l’assenza di speranze.</a:t>
            </a:r>
          </a:p>
          <a:p>
            <a:pPr algn="l">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Fonte: (</a:t>
            </a:r>
            <a:r>
              <a:rPr lang="it-IT" sz="1500" dirty="0" err="1">
                <a:solidFill>
                  <a:schemeClr val="tx1"/>
                </a:solidFill>
                <a:sym typeface="Arial"/>
              </a:rPr>
              <a:t>Ghazali</a:t>
            </a:r>
            <a:r>
              <a:rPr lang="it-IT" sz="1500" dirty="0">
                <a:solidFill>
                  <a:schemeClr val="tx1"/>
                </a:solidFill>
                <a:sym typeface="Arial"/>
              </a:rPr>
              <a:t> (</a:t>
            </a:r>
            <a:r>
              <a:rPr lang="it-IT" sz="1500" dirty="0" err="1">
                <a:solidFill>
                  <a:schemeClr val="tx1"/>
                </a:solidFill>
                <a:sym typeface="Arial"/>
              </a:rPr>
              <a:t>El</a:t>
            </a:r>
            <a:r>
              <a:rPr lang="it-IT" sz="1500" dirty="0">
                <a:solidFill>
                  <a:schemeClr val="tx1"/>
                </a:solidFill>
                <a:sym typeface="Arial"/>
              </a:rPr>
              <a:t>) S., </a:t>
            </a:r>
            <a:r>
              <a:rPr lang="it-IT" sz="1500" i="1" dirty="0" err="1">
                <a:solidFill>
                  <a:schemeClr val="tx1"/>
                </a:solidFill>
                <a:sym typeface="Arial"/>
              </a:rPr>
              <a:t>Is</a:t>
            </a:r>
            <a:r>
              <a:rPr lang="it-IT" sz="1500" i="1" dirty="0">
                <a:solidFill>
                  <a:schemeClr val="tx1"/>
                </a:solidFill>
                <a:sym typeface="Arial"/>
              </a:rPr>
              <a:t> </a:t>
            </a:r>
            <a:r>
              <a:rPr lang="it-IT" sz="1500" i="1" dirty="0" err="1">
                <a:solidFill>
                  <a:schemeClr val="tx1"/>
                </a:solidFill>
                <a:sym typeface="Arial"/>
              </a:rPr>
              <a:t>it</a:t>
            </a:r>
            <a:r>
              <a:rPr lang="it-IT" sz="1500" i="1" dirty="0">
                <a:solidFill>
                  <a:schemeClr val="tx1"/>
                </a:solidFill>
                <a:sym typeface="Arial"/>
              </a:rPr>
              <a:t> </a:t>
            </a:r>
            <a:r>
              <a:rPr lang="it-IT" sz="1500" i="1" dirty="0" err="1">
                <a:solidFill>
                  <a:schemeClr val="tx1"/>
                </a:solidFill>
                <a:sym typeface="Arial"/>
              </a:rPr>
              <a:t>Wise</a:t>
            </a:r>
            <a:r>
              <a:rPr lang="it-IT" sz="1500" i="1" dirty="0">
                <a:solidFill>
                  <a:schemeClr val="tx1"/>
                </a:solidFill>
                <a:sym typeface="Arial"/>
              </a:rPr>
              <a:t> to </a:t>
            </a:r>
            <a:r>
              <a:rPr lang="it-IT" sz="1500" i="1" dirty="0" err="1">
                <a:solidFill>
                  <a:schemeClr val="tx1"/>
                </a:solidFill>
                <a:sym typeface="Arial"/>
              </a:rPr>
              <a:t>tell</a:t>
            </a:r>
            <a:r>
              <a:rPr lang="it-IT" sz="1500" i="1" dirty="0">
                <a:solidFill>
                  <a:schemeClr val="tx1"/>
                </a:solidFill>
                <a:sym typeface="Arial"/>
              </a:rPr>
              <a:t> the </a:t>
            </a:r>
            <a:r>
              <a:rPr lang="it-IT" sz="1500" i="1" dirty="0" err="1">
                <a:solidFill>
                  <a:schemeClr val="tx1"/>
                </a:solidFill>
                <a:sym typeface="Arial"/>
              </a:rPr>
              <a:t>Truth</a:t>
            </a:r>
            <a:r>
              <a:rPr lang="it-IT" sz="1500" i="1" dirty="0">
                <a:solidFill>
                  <a:schemeClr val="tx1"/>
                </a:solidFill>
                <a:sym typeface="Arial"/>
              </a:rPr>
              <a:t>, the Whole </a:t>
            </a:r>
            <a:r>
              <a:rPr lang="it-IT" sz="1500" i="1" dirty="0" err="1">
                <a:solidFill>
                  <a:schemeClr val="tx1"/>
                </a:solidFill>
                <a:sym typeface="Arial"/>
              </a:rPr>
              <a:t>Truth</a:t>
            </a:r>
            <a:r>
              <a:rPr lang="it-IT" sz="1500" i="1" dirty="0">
                <a:solidFill>
                  <a:schemeClr val="tx1"/>
                </a:solidFill>
                <a:sym typeface="Arial"/>
              </a:rPr>
              <a:t> and </a:t>
            </a:r>
            <a:r>
              <a:rPr lang="it-IT" sz="1500" i="1" dirty="0" err="1">
                <a:solidFill>
                  <a:schemeClr val="tx1"/>
                </a:solidFill>
                <a:sym typeface="Arial"/>
              </a:rPr>
              <a:t>Nothing</a:t>
            </a:r>
            <a:r>
              <a:rPr lang="it-IT" sz="1500" i="1" dirty="0">
                <a:solidFill>
                  <a:schemeClr val="tx1"/>
                </a:solidFill>
                <a:sym typeface="Arial"/>
              </a:rPr>
              <a:t> </a:t>
            </a:r>
            <a:r>
              <a:rPr lang="it-IT" sz="1500" i="1" dirty="0" err="1">
                <a:solidFill>
                  <a:schemeClr val="tx1"/>
                </a:solidFill>
                <a:sym typeface="Arial"/>
              </a:rPr>
              <a:t>but</a:t>
            </a:r>
            <a:r>
              <a:rPr lang="it-IT" sz="1500" i="1" dirty="0">
                <a:solidFill>
                  <a:schemeClr val="tx1"/>
                </a:solidFill>
                <a:sym typeface="Arial"/>
              </a:rPr>
              <a:t> the </a:t>
            </a:r>
            <a:r>
              <a:rPr lang="it-IT" sz="1500" i="1" dirty="0" err="1">
                <a:solidFill>
                  <a:schemeClr val="tx1"/>
                </a:solidFill>
                <a:sym typeface="Arial"/>
              </a:rPr>
              <a:t>Truth</a:t>
            </a:r>
            <a:r>
              <a:rPr lang="it-IT" sz="1500" i="1" dirty="0">
                <a:solidFill>
                  <a:schemeClr val="tx1"/>
                </a:solidFill>
                <a:sym typeface="Arial"/>
              </a:rPr>
              <a:t>  to a </a:t>
            </a:r>
            <a:r>
              <a:rPr lang="it-IT" sz="1500" i="1" dirty="0" err="1">
                <a:solidFill>
                  <a:schemeClr val="tx1"/>
                </a:solidFill>
                <a:sym typeface="Arial"/>
              </a:rPr>
              <a:t>Cancer</a:t>
            </a:r>
            <a:r>
              <a:rPr lang="it-IT" sz="1500" i="1" dirty="0">
                <a:solidFill>
                  <a:schemeClr val="tx1"/>
                </a:solidFill>
                <a:sym typeface="Arial"/>
              </a:rPr>
              <a:t> </a:t>
            </a:r>
            <a:r>
              <a:rPr lang="it-IT" sz="1500" i="1" dirty="0" err="1">
                <a:solidFill>
                  <a:schemeClr val="tx1"/>
                </a:solidFill>
                <a:sym typeface="Arial"/>
              </a:rPr>
              <a:t>Patient</a:t>
            </a:r>
            <a:r>
              <a:rPr lang="it-IT" sz="1500" i="1" dirty="0">
                <a:solidFill>
                  <a:schemeClr val="tx1"/>
                </a:solidFill>
                <a:sym typeface="Arial"/>
              </a:rPr>
              <a:t>?</a:t>
            </a:r>
          </a:p>
          <a:p>
            <a:pPr algn="l">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Turchia, </a:t>
            </a:r>
            <a:r>
              <a:rPr lang="it-IT" sz="1500" i="1" dirty="0">
                <a:solidFill>
                  <a:schemeClr val="tx1"/>
                </a:solidFill>
                <a:sym typeface="Arial"/>
              </a:rPr>
              <a:t>l’art. 19 del 1998 dei Regolamenti del Ministero della Sanità sui diritti del Paziente</a:t>
            </a:r>
            <a:r>
              <a:rPr lang="it-IT" sz="1500" dirty="0">
                <a:solidFill>
                  <a:schemeClr val="tx1"/>
                </a:solidFill>
                <a:sym typeface="Arial"/>
              </a:rPr>
              <a:t> recita che la diagnosi (infausta) può essere celata al malato per evitare di comprometterne la salute mentale e la patologia.</a:t>
            </a:r>
          </a:p>
          <a:p>
            <a:pPr algn="l">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Altri esempi sulla stessa linea, </a:t>
            </a:r>
            <a:r>
              <a:rPr lang="it-IT" sz="1500" dirty="0">
                <a:solidFill>
                  <a:schemeClr val="tx1"/>
                </a:solidFill>
                <a:sym typeface="Arial"/>
              </a:rPr>
              <a:t>vedere Art. 44 Codice </a:t>
            </a:r>
            <a:r>
              <a:rPr lang="it-IT" sz="1500" b="1" dirty="0">
                <a:solidFill>
                  <a:schemeClr val="tx1"/>
                </a:solidFill>
                <a:sym typeface="Arial"/>
              </a:rPr>
              <a:t>libanese</a:t>
            </a:r>
            <a:r>
              <a:rPr lang="it-IT" sz="1500" dirty="0">
                <a:solidFill>
                  <a:schemeClr val="tx1"/>
                </a:solidFill>
                <a:sym typeface="Arial"/>
              </a:rPr>
              <a:t> di Etica Medica del 1994; Art. 36 Codice di Deontologia </a:t>
            </a:r>
            <a:r>
              <a:rPr lang="it-IT" sz="1500" b="1" dirty="0">
                <a:solidFill>
                  <a:schemeClr val="tx1"/>
                </a:solidFill>
                <a:sym typeface="Arial"/>
              </a:rPr>
              <a:t>Tunisia 1993; Legge n. 17 </a:t>
            </a:r>
            <a:r>
              <a:rPr lang="it-IT" sz="1500" dirty="0">
                <a:solidFill>
                  <a:schemeClr val="tx1"/>
                </a:solidFill>
                <a:sym typeface="Arial"/>
              </a:rPr>
              <a:t>1986</a:t>
            </a:r>
            <a:r>
              <a:rPr lang="it-IT" sz="1500" b="1" dirty="0">
                <a:solidFill>
                  <a:schemeClr val="tx1"/>
                </a:solidFill>
                <a:sym typeface="Arial"/>
              </a:rPr>
              <a:t>, </a:t>
            </a:r>
            <a:r>
              <a:rPr lang="it-IT" sz="1500" dirty="0">
                <a:solidFill>
                  <a:schemeClr val="tx1"/>
                </a:solidFill>
                <a:sym typeface="Arial"/>
              </a:rPr>
              <a:t>della </a:t>
            </a:r>
            <a:r>
              <a:rPr lang="it-IT" sz="1500" i="1" dirty="0" err="1">
                <a:solidFill>
                  <a:schemeClr val="tx1"/>
                </a:solidFill>
                <a:sym typeface="Arial"/>
              </a:rPr>
              <a:t>jamahiriyya</a:t>
            </a:r>
            <a:r>
              <a:rPr lang="it-IT" sz="1500" dirty="0">
                <a:solidFill>
                  <a:schemeClr val="tx1"/>
                </a:solidFill>
                <a:sym typeface="Arial"/>
              </a:rPr>
              <a:t> </a:t>
            </a:r>
            <a:r>
              <a:rPr lang="it-IT" sz="1500" b="1" dirty="0">
                <a:solidFill>
                  <a:schemeClr val="tx1"/>
                </a:solidFill>
                <a:sym typeface="Arial"/>
              </a:rPr>
              <a:t>libica.</a:t>
            </a:r>
            <a:endParaRPr lang="it-IT" sz="1500" b="1" i="1" dirty="0">
              <a:solidFill>
                <a:schemeClr val="tx1"/>
              </a:solidFill>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11</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33289172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Testamento</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gn="just">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Il testamento biologico </a:t>
            </a:r>
            <a:r>
              <a:rPr lang="it-IT" sz="1500" dirty="0">
                <a:solidFill>
                  <a:schemeClr val="tx1"/>
                </a:solidFill>
                <a:sym typeface="Arial"/>
              </a:rPr>
              <a:t>(</a:t>
            </a:r>
            <a:r>
              <a:rPr lang="it-IT" sz="1500" i="1" dirty="0">
                <a:solidFill>
                  <a:schemeClr val="tx1"/>
                </a:solidFill>
                <a:sym typeface="Arial"/>
              </a:rPr>
              <a:t>living </a:t>
            </a:r>
            <a:r>
              <a:rPr lang="it-IT" sz="1500" i="1" dirty="0" err="1">
                <a:solidFill>
                  <a:schemeClr val="tx1"/>
                </a:solidFill>
                <a:sym typeface="Arial"/>
              </a:rPr>
              <a:t>will</a:t>
            </a:r>
            <a:r>
              <a:rPr lang="it-IT" sz="1500" dirty="0">
                <a:solidFill>
                  <a:schemeClr val="tx1"/>
                </a:solidFill>
                <a:sym typeface="Arial"/>
              </a:rPr>
              <a:t>) indica la manifestazione delle proprie volontà, fatta da persona cosciente e in grado di intendere e di volere, per indicare i limiti di come vuole  essere trattata nel caso in cui si troverà in situazione critica, priva di coscienza e di possibilità di cura. Si esprime nel diritto islamico come:</a:t>
            </a:r>
          </a:p>
          <a:p>
            <a:pPr marL="285750" indent="-285750" algn="l">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b="1" i="1" dirty="0">
                <a:solidFill>
                  <a:schemeClr val="tx1"/>
                </a:solidFill>
                <a:sym typeface="Arial"/>
              </a:rPr>
              <a:t>Al-</a:t>
            </a:r>
            <a:r>
              <a:rPr lang="it-IT" sz="1500" b="1" i="1" dirty="0" err="1">
                <a:solidFill>
                  <a:schemeClr val="tx1"/>
                </a:solidFill>
                <a:sym typeface="Arial"/>
              </a:rPr>
              <a:t>wasiya</a:t>
            </a:r>
            <a:r>
              <a:rPr lang="it-IT" sz="1500" dirty="0">
                <a:solidFill>
                  <a:schemeClr val="tx1"/>
                </a:solidFill>
                <a:sym typeface="Arial"/>
              </a:rPr>
              <a:t>, che significa «ultima volontà» dunque per estensione del significato anche «testamento»</a:t>
            </a:r>
          </a:p>
          <a:p>
            <a:pPr algn="l">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La fonte sacrale di riferimento è </a:t>
            </a:r>
            <a:r>
              <a:rPr lang="it-IT" sz="1500" b="1" dirty="0">
                <a:solidFill>
                  <a:schemeClr val="tx1"/>
                </a:solidFill>
                <a:sym typeface="Arial"/>
              </a:rPr>
              <a:t>Corano, V, 76</a:t>
            </a:r>
            <a:r>
              <a:rPr lang="it-IT" sz="1500" dirty="0">
                <a:solidFill>
                  <a:schemeClr val="tx1"/>
                </a:solidFill>
                <a:sym typeface="Arial"/>
              </a:rPr>
              <a:t>: «O voi che credete! Siano presenti dei testimoni quando chi fra voi e sta per morire farà testamento. Dovranno essere due uomini giusti fra voi, o altri due, o altri due che non siano dei vostri, se voi siete in viaggio per la terra e vi colpisca la calamità della morte».</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Ciò che caratterizza </a:t>
            </a:r>
            <a:r>
              <a:rPr lang="it-IT" sz="1500" b="1" i="1" dirty="0">
                <a:solidFill>
                  <a:schemeClr val="tx1"/>
                </a:solidFill>
                <a:sym typeface="Arial"/>
              </a:rPr>
              <a:t>al-</a:t>
            </a:r>
            <a:r>
              <a:rPr lang="it-IT" sz="1500" b="1" i="1" dirty="0" err="1">
                <a:solidFill>
                  <a:schemeClr val="tx1"/>
                </a:solidFill>
                <a:sym typeface="Arial"/>
              </a:rPr>
              <a:t>wasiya</a:t>
            </a:r>
            <a:r>
              <a:rPr lang="it-IT" sz="1500" b="1" i="1" dirty="0">
                <a:solidFill>
                  <a:schemeClr val="tx1"/>
                </a:solidFill>
                <a:sym typeface="Arial"/>
              </a:rPr>
              <a:t> </a:t>
            </a:r>
            <a:r>
              <a:rPr lang="it-IT" sz="1500" dirty="0">
                <a:solidFill>
                  <a:schemeClr val="tx1"/>
                </a:solidFill>
                <a:sym typeface="Arial"/>
              </a:rPr>
              <a:t>è che le volontà possono essere eseguite </a:t>
            </a:r>
            <a:r>
              <a:rPr lang="it-IT" sz="1500" b="1" dirty="0">
                <a:solidFill>
                  <a:schemeClr val="tx1"/>
                </a:solidFill>
                <a:sym typeface="Arial"/>
              </a:rPr>
              <a:t>solo dopo la morte</a:t>
            </a:r>
            <a:r>
              <a:rPr lang="it-IT" sz="1500" dirty="0">
                <a:solidFill>
                  <a:schemeClr val="tx1"/>
                </a:solidFill>
                <a:sym typeface="Arial"/>
              </a:rPr>
              <a:t>, </a:t>
            </a:r>
            <a:r>
              <a:rPr lang="it-IT" sz="1500" i="1" dirty="0">
                <a:solidFill>
                  <a:schemeClr val="tx1"/>
                </a:solidFill>
                <a:sym typeface="Arial"/>
              </a:rPr>
              <a:t>differentemente</a:t>
            </a:r>
            <a:r>
              <a:rPr lang="it-IT" sz="1500" dirty="0">
                <a:solidFill>
                  <a:schemeClr val="tx1"/>
                </a:solidFill>
                <a:sym typeface="Arial"/>
              </a:rPr>
              <a:t> dal </a:t>
            </a:r>
            <a:r>
              <a:rPr lang="it-IT" sz="1500" b="1" i="1" dirty="0">
                <a:solidFill>
                  <a:schemeClr val="tx1"/>
                </a:solidFill>
                <a:sym typeface="Arial"/>
              </a:rPr>
              <a:t>living </a:t>
            </a:r>
            <a:r>
              <a:rPr lang="it-IT" sz="1500" b="1" i="1" dirty="0" err="1">
                <a:solidFill>
                  <a:schemeClr val="tx1"/>
                </a:solidFill>
                <a:sym typeface="Arial"/>
              </a:rPr>
              <a:t>will</a:t>
            </a:r>
            <a:r>
              <a:rPr lang="it-IT" sz="1500" b="1" i="1" dirty="0">
                <a:solidFill>
                  <a:schemeClr val="tx1"/>
                </a:solidFill>
                <a:sym typeface="Arial"/>
              </a:rPr>
              <a:t>, </a:t>
            </a:r>
            <a:r>
              <a:rPr lang="it-IT" sz="1500" dirty="0">
                <a:solidFill>
                  <a:schemeClr val="tx1"/>
                </a:solidFill>
                <a:sym typeface="Arial"/>
              </a:rPr>
              <a:t>dunque se un musulmano firma un </a:t>
            </a:r>
            <a:r>
              <a:rPr lang="it-IT" sz="1500" b="1" i="1" dirty="0">
                <a:solidFill>
                  <a:schemeClr val="tx1"/>
                </a:solidFill>
                <a:sym typeface="Arial"/>
              </a:rPr>
              <a:t>living </a:t>
            </a:r>
            <a:r>
              <a:rPr lang="it-IT" sz="1500" b="1" i="1" dirty="0" err="1">
                <a:solidFill>
                  <a:schemeClr val="tx1"/>
                </a:solidFill>
                <a:sym typeface="Arial"/>
              </a:rPr>
              <a:t>will</a:t>
            </a:r>
            <a:r>
              <a:rPr lang="it-IT" sz="1500" b="1" i="1" dirty="0">
                <a:solidFill>
                  <a:schemeClr val="tx1"/>
                </a:solidFill>
                <a:sym typeface="Arial"/>
              </a:rPr>
              <a:t>, </a:t>
            </a:r>
            <a:r>
              <a:rPr lang="it-IT" sz="1500" dirty="0">
                <a:solidFill>
                  <a:schemeClr val="tx1"/>
                </a:solidFill>
                <a:sym typeface="Arial"/>
              </a:rPr>
              <a:t>esso non ha valore legale ossia è un </a:t>
            </a:r>
            <a:r>
              <a:rPr lang="it-IT" sz="1500" b="1" i="1" dirty="0" err="1">
                <a:solidFill>
                  <a:schemeClr val="tx1"/>
                </a:solidFill>
                <a:sym typeface="Arial"/>
              </a:rPr>
              <a:t>wasiya</a:t>
            </a:r>
            <a:r>
              <a:rPr lang="it-IT" sz="1500" b="1" i="1" dirty="0">
                <a:solidFill>
                  <a:schemeClr val="tx1"/>
                </a:solidFill>
                <a:sym typeface="Arial"/>
              </a:rPr>
              <a:t> </a:t>
            </a:r>
            <a:r>
              <a:rPr lang="it-IT" sz="1500" b="1" i="1" dirty="0" err="1">
                <a:solidFill>
                  <a:schemeClr val="tx1"/>
                </a:solidFill>
                <a:sym typeface="Arial"/>
              </a:rPr>
              <a:t>muhrimah</a:t>
            </a:r>
            <a:r>
              <a:rPr lang="it-IT" sz="1500" b="1" i="1" dirty="0">
                <a:solidFill>
                  <a:schemeClr val="tx1"/>
                </a:solidFill>
                <a:sym typeface="Arial"/>
              </a:rPr>
              <a:t>.</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Secondo alcuni giuristi, la firma di un </a:t>
            </a:r>
            <a:r>
              <a:rPr lang="it-IT" sz="1500" b="1" i="1" dirty="0">
                <a:solidFill>
                  <a:schemeClr val="tx1"/>
                </a:solidFill>
                <a:sym typeface="Arial"/>
              </a:rPr>
              <a:t>living </a:t>
            </a:r>
            <a:r>
              <a:rPr lang="it-IT" sz="1500" b="1" i="1" dirty="0" err="1">
                <a:solidFill>
                  <a:schemeClr val="tx1"/>
                </a:solidFill>
                <a:sym typeface="Arial"/>
              </a:rPr>
              <a:t>will</a:t>
            </a:r>
            <a:r>
              <a:rPr lang="it-IT" sz="1500" b="1" dirty="0">
                <a:solidFill>
                  <a:schemeClr val="tx1"/>
                </a:solidFill>
                <a:sym typeface="Arial"/>
              </a:rPr>
              <a:t>, </a:t>
            </a:r>
            <a:r>
              <a:rPr lang="it-IT" sz="1500" dirty="0">
                <a:solidFill>
                  <a:schemeClr val="tx1"/>
                </a:solidFill>
                <a:sym typeface="Arial"/>
              </a:rPr>
              <a:t>da parte di un musulmano, in cui dichiara di non voler essere </a:t>
            </a:r>
            <a:r>
              <a:rPr lang="it-IT" sz="1500" b="1" dirty="0">
                <a:solidFill>
                  <a:schemeClr val="tx1"/>
                </a:solidFill>
                <a:sym typeface="Arial"/>
              </a:rPr>
              <a:t>nutrito artificialmente, </a:t>
            </a:r>
            <a:r>
              <a:rPr lang="it-IT" sz="1500" dirty="0">
                <a:solidFill>
                  <a:schemeClr val="tx1"/>
                </a:solidFill>
                <a:sym typeface="Arial"/>
              </a:rPr>
              <a:t>corrisponde ad un omicidio volontario attivo assistito da una terza persona. Privare  una persona di liquidi e cibo causa morte ed è considerato un crimine. </a:t>
            </a:r>
          </a:p>
          <a:p>
            <a:pPr algn="just">
              <a:lnSpc>
                <a:spcPct val="110000"/>
              </a:lnSpc>
              <a:buSzPct val="100000"/>
              <a:defRPr sz="1700">
                <a:solidFill>
                  <a:srgbClr val="414764"/>
                </a:solidFill>
                <a:latin typeface="Arial"/>
                <a:ea typeface="Arial"/>
                <a:cs typeface="Arial"/>
                <a:sym typeface="Arial"/>
              </a:defRPr>
            </a:pPr>
            <a:r>
              <a:rPr lang="it-IT" sz="1100" dirty="0">
                <a:solidFill>
                  <a:schemeClr val="tx1"/>
                </a:solidFill>
                <a:sym typeface="Arial"/>
              </a:rPr>
              <a:t>Fonte: Ebrahim A.F.M., The living </a:t>
            </a:r>
            <a:r>
              <a:rPr lang="it-IT" sz="1100" dirty="0" err="1">
                <a:solidFill>
                  <a:schemeClr val="tx1"/>
                </a:solidFill>
                <a:sym typeface="Arial"/>
              </a:rPr>
              <a:t>will</a:t>
            </a:r>
            <a:r>
              <a:rPr lang="it-IT" sz="1100" dirty="0">
                <a:solidFill>
                  <a:schemeClr val="tx1"/>
                </a:solidFill>
                <a:sym typeface="Arial"/>
              </a:rPr>
              <a:t> (</a:t>
            </a:r>
            <a:r>
              <a:rPr lang="it-IT" sz="1100" i="1" dirty="0" err="1">
                <a:solidFill>
                  <a:schemeClr val="tx1"/>
                </a:solidFill>
                <a:sym typeface="Arial"/>
              </a:rPr>
              <a:t>wasiyat</a:t>
            </a:r>
            <a:r>
              <a:rPr lang="it-IT" sz="1100" i="1" dirty="0">
                <a:solidFill>
                  <a:schemeClr val="tx1"/>
                </a:solidFill>
                <a:sym typeface="Arial"/>
              </a:rPr>
              <a:t> </a:t>
            </a:r>
            <a:r>
              <a:rPr lang="it-IT" sz="1100" i="1" dirty="0" err="1">
                <a:solidFill>
                  <a:schemeClr val="tx1"/>
                </a:solidFill>
                <a:sym typeface="Arial"/>
              </a:rPr>
              <a:t>al-hayy</a:t>
            </a:r>
            <a:r>
              <a:rPr lang="it-IT" sz="1100" dirty="0">
                <a:solidFill>
                  <a:schemeClr val="tx1"/>
                </a:solidFill>
                <a:sym typeface="Arial"/>
              </a:rPr>
              <a:t>): </a:t>
            </a:r>
            <a:r>
              <a:rPr lang="it-IT" sz="1100" i="1" dirty="0">
                <a:solidFill>
                  <a:schemeClr val="tx1"/>
                </a:solidFill>
                <a:sym typeface="Arial"/>
              </a:rPr>
              <a:t>a </a:t>
            </a:r>
            <a:r>
              <a:rPr lang="it-IT" sz="1100" i="1" dirty="0" err="1">
                <a:solidFill>
                  <a:schemeClr val="tx1"/>
                </a:solidFill>
                <a:sym typeface="Arial"/>
              </a:rPr>
              <a:t>Study</a:t>
            </a:r>
            <a:r>
              <a:rPr lang="it-IT" sz="1100" i="1" dirty="0">
                <a:solidFill>
                  <a:schemeClr val="tx1"/>
                </a:solidFill>
                <a:sym typeface="Arial"/>
              </a:rPr>
              <a:t> of </a:t>
            </a:r>
            <a:r>
              <a:rPr lang="it-IT" sz="1100" i="1" dirty="0" err="1">
                <a:solidFill>
                  <a:schemeClr val="tx1"/>
                </a:solidFill>
                <a:sym typeface="Arial"/>
              </a:rPr>
              <a:t>its</a:t>
            </a:r>
            <a:r>
              <a:rPr lang="it-IT" sz="1100" i="1" dirty="0">
                <a:solidFill>
                  <a:schemeClr val="tx1"/>
                </a:solidFill>
                <a:sym typeface="Arial"/>
              </a:rPr>
              <a:t> </a:t>
            </a:r>
            <a:r>
              <a:rPr lang="it-IT" sz="1100" i="1" dirty="0" err="1">
                <a:solidFill>
                  <a:schemeClr val="tx1"/>
                </a:solidFill>
                <a:sym typeface="Arial"/>
              </a:rPr>
              <a:t>Legality</a:t>
            </a:r>
            <a:r>
              <a:rPr lang="it-IT" sz="1100" i="1" dirty="0">
                <a:solidFill>
                  <a:schemeClr val="tx1"/>
                </a:solidFill>
                <a:sym typeface="Arial"/>
              </a:rPr>
              <a:t> in the </a:t>
            </a:r>
            <a:r>
              <a:rPr lang="it-IT" sz="1100" i="1" dirty="0" err="1">
                <a:solidFill>
                  <a:schemeClr val="tx1"/>
                </a:solidFill>
                <a:sym typeface="Arial"/>
              </a:rPr>
              <a:t>Ligth</a:t>
            </a:r>
            <a:r>
              <a:rPr lang="it-IT" sz="1100" i="1" dirty="0">
                <a:solidFill>
                  <a:schemeClr val="tx1"/>
                </a:solidFill>
                <a:sym typeface="Arial"/>
              </a:rPr>
              <a:t> of </a:t>
            </a:r>
            <a:r>
              <a:rPr lang="it-IT" sz="1100" i="1" dirty="0" err="1">
                <a:solidFill>
                  <a:schemeClr val="tx1"/>
                </a:solidFill>
                <a:sym typeface="Arial"/>
              </a:rPr>
              <a:t>Islamic</a:t>
            </a:r>
            <a:r>
              <a:rPr lang="it-IT" sz="1100" i="1" dirty="0">
                <a:solidFill>
                  <a:schemeClr val="tx1"/>
                </a:solidFill>
                <a:sym typeface="Arial"/>
              </a:rPr>
              <a:t> </a:t>
            </a:r>
            <a:r>
              <a:rPr lang="it-IT" sz="1100" i="1" dirty="0" err="1">
                <a:solidFill>
                  <a:schemeClr val="tx1"/>
                </a:solidFill>
                <a:sym typeface="Arial"/>
              </a:rPr>
              <a:t>Jurisprudence</a:t>
            </a:r>
            <a:r>
              <a:rPr lang="it-IT" sz="1100" i="1" dirty="0">
                <a:solidFill>
                  <a:schemeClr val="tx1"/>
                </a:solidFill>
                <a:sym typeface="Arial"/>
              </a:rPr>
              <a:t>.</a:t>
            </a:r>
            <a:endParaRPr lang="it-IT" sz="1100" b="1" i="1" dirty="0">
              <a:solidFill>
                <a:schemeClr val="tx1"/>
              </a:solidFill>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12</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327976487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Testamento biologico</a:t>
            </a:r>
            <a:endParaRPr sz="2800" dirty="0"/>
          </a:p>
        </p:txBody>
      </p:sp>
      <p:sp>
        <p:nvSpPr>
          <p:cNvPr id="101" name="Sottotitolo 2"/>
          <p:cNvSpPr txBox="1">
            <a:spLocks noGrp="1"/>
          </p:cNvSpPr>
          <p:nvPr>
            <p:ph type="subTitle" sz="half" idx="1"/>
          </p:nvPr>
        </p:nvSpPr>
        <p:spPr>
          <a:xfrm>
            <a:off x="1121541" y="1550061"/>
            <a:ext cx="10180320" cy="4394162"/>
          </a:xfrm>
          <a:prstGeom prst="rect">
            <a:avLst/>
          </a:prstGeom>
        </p:spPr>
        <p:txBody>
          <a:bodyPr>
            <a:normAutofit fontScale="92500" lnSpcReduction="20000"/>
          </a:bodyPr>
          <a:lstStyle/>
          <a:p>
            <a:pPr algn="just">
              <a:lnSpc>
                <a:spcPct val="110000"/>
              </a:lnSpc>
              <a:buSzPct val="100000"/>
              <a:defRPr sz="1700">
                <a:solidFill>
                  <a:srgbClr val="414764"/>
                </a:solidFill>
                <a:latin typeface="Arial"/>
                <a:ea typeface="Arial"/>
                <a:cs typeface="Arial"/>
                <a:sym typeface="Arial"/>
              </a:defRPr>
            </a:pPr>
            <a:r>
              <a:rPr lang="it-IT" sz="1800" dirty="0">
                <a:sym typeface="Arial"/>
              </a:rPr>
              <a:t>Pur considerando queste problematiche sul valore del </a:t>
            </a:r>
            <a:r>
              <a:rPr lang="it-IT" sz="1800" i="1" dirty="0" err="1">
                <a:sym typeface="Arial"/>
              </a:rPr>
              <a:t>wasiya</a:t>
            </a:r>
            <a:r>
              <a:rPr lang="it-IT" sz="1800" dirty="0">
                <a:sym typeface="Arial"/>
              </a:rPr>
              <a:t> da vivi, il musulmano può formulare un testamento biologico alternativo, anche se privo di valore legale, ma definito «</a:t>
            </a:r>
            <a:r>
              <a:rPr lang="it-IT" sz="1800" i="1" dirty="0" err="1">
                <a:sym typeface="Arial"/>
              </a:rPr>
              <a:t>wasiya</a:t>
            </a:r>
            <a:r>
              <a:rPr lang="it-IT" sz="1800" i="1" dirty="0">
                <a:sym typeface="Arial"/>
              </a:rPr>
              <a:t> </a:t>
            </a:r>
            <a:r>
              <a:rPr lang="it-IT" sz="1800" i="1" dirty="0" err="1">
                <a:sym typeface="Arial"/>
              </a:rPr>
              <a:t>mubahah</a:t>
            </a:r>
            <a:r>
              <a:rPr lang="it-IT" sz="1800" dirty="0">
                <a:sym typeface="Arial"/>
              </a:rPr>
              <a:t>» «documento ammissibile». </a:t>
            </a:r>
          </a:p>
          <a:p>
            <a:pPr algn="just">
              <a:lnSpc>
                <a:spcPct val="110000"/>
              </a:lnSpc>
              <a:buSzPct val="100000"/>
              <a:defRPr sz="1700">
                <a:solidFill>
                  <a:srgbClr val="414764"/>
                </a:solidFill>
                <a:latin typeface="Arial"/>
                <a:ea typeface="Arial"/>
                <a:cs typeface="Arial"/>
                <a:sym typeface="Arial"/>
              </a:defRPr>
            </a:pPr>
            <a:r>
              <a:rPr lang="it-IT" sz="1800" dirty="0">
                <a:sym typeface="Arial"/>
              </a:rPr>
              <a:t>Eccone un esempio con i vari punti:</a:t>
            </a:r>
          </a:p>
          <a:p>
            <a:pPr algn="just">
              <a:lnSpc>
                <a:spcPct val="110000"/>
              </a:lnSpc>
              <a:buSzPct val="100000"/>
              <a:defRPr sz="1700">
                <a:solidFill>
                  <a:srgbClr val="414764"/>
                </a:solidFill>
                <a:latin typeface="Arial"/>
                <a:ea typeface="Arial"/>
                <a:cs typeface="Arial"/>
                <a:sym typeface="Arial"/>
              </a:defRPr>
            </a:pPr>
            <a:r>
              <a:rPr lang="it-IT" sz="1800" dirty="0">
                <a:sym typeface="Arial"/>
              </a:rPr>
              <a:t>1. Richiesta di interrompere il trattamento se questo non migliora la qualità del malato o la possibilità di guarigione. (Non si accelera la morte del paziente, si evita solo l’accanimento terapeutico). Si mantiene solo il nutrimento artificiale e la cura dell’igiene;</a:t>
            </a:r>
          </a:p>
          <a:p>
            <a:pPr algn="just">
              <a:lnSpc>
                <a:spcPct val="110000"/>
              </a:lnSpc>
              <a:buSzPct val="100000"/>
              <a:defRPr sz="1700">
                <a:solidFill>
                  <a:srgbClr val="414764"/>
                </a:solidFill>
                <a:latin typeface="Arial"/>
                <a:ea typeface="Arial"/>
                <a:cs typeface="Arial"/>
                <a:sym typeface="Arial"/>
              </a:defRPr>
            </a:pPr>
            <a:r>
              <a:rPr lang="it-IT" sz="1800" dirty="0">
                <a:sym typeface="Arial"/>
              </a:rPr>
              <a:t>2. Istruzioni per staccare il </a:t>
            </a:r>
            <a:r>
              <a:rPr lang="it-IT" sz="1800" i="1" dirty="0">
                <a:sym typeface="Arial"/>
              </a:rPr>
              <a:t>life-</a:t>
            </a:r>
            <a:r>
              <a:rPr lang="it-IT" sz="1800" i="1" dirty="0" err="1">
                <a:sym typeface="Arial"/>
              </a:rPr>
              <a:t>support</a:t>
            </a:r>
            <a:r>
              <a:rPr lang="it-IT" sz="1800" i="1" dirty="0">
                <a:sym typeface="Arial"/>
              </a:rPr>
              <a:t> </a:t>
            </a:r>
            <a:r>
              <a:rPr lang="it-IT" sz="1800" i="1" dirty="0" err="1">
                <a:sym typeface="Arial"/>
              </a:rPr>
              <a:t>equipment</a:t>
            </a:r>
            <a:r>
              <a:rPr lang="it-IT" sz="1800" dirty="0">
                <a:sym typeface="Arial"/>
              </a:rPr>
              <a:t> dopo la constatazione della morte del tronco-encefalo;</a:t>
            </a:r>
          </a:p>
          <a:p>
            <a:pPr algn="just">
              <a:lnSpc>
                <a:spcPct val="110000"/>
              </a:lnSpc>
              <a:buSzPct val="100000"/>
              <a:defRPr sz="1700">
                <a:solidFill>
                  <a:srgbClr val="414764"/>
                </a:solidFill>
                <a:latin typeface="Arial"/>
                <a:ea typeface="Arial"/>
                <a:cs typeface="Arial"/>
                <a:sym typeface="Arial"/>
              </a:defRPr>
            </a:pPr>
            <a:r>
              <a:rPr lang="it-IT" sz="1800" dirty="0">
                <a:sym typeface="Arial"/>
              </a:rPr>
              <a:t>3</a:t>
            </a:r>
            <a:r>
              <a:rPr lang="it-IT" sz="1800" i="1" dirty="0">
                <a:sym typeface="Arial"/>
              </a:rPr>
              <a:t>. </a:t>
            </a:r>
            <a:r>
              <a:rPr lang="it-IT" sz="1800" dirty="0">
                <a:sym typeface="Arial"/>
              </a:rPr>
              <a:t>Esplicitazione della volontà di donare gli organi in base al principio di beneficio pubblico (</a:t>
            </a:r>
            <a:r>
              <a:rPr lang="it-IT" sz="1800" b="1" i="1" dirty="0" err="1">
                <a:sym typeface="Arial"/>
              </a:rPr>
              <a:t>maslaha</a:t>
            </a:r>
            <a:r>
              <a:rPr lang="it-IT" sz="1800" dirty="0">
                <a:sym typeface="Arial"/>
              </a:rPr>
              <a:t>) e dell’altruismo verso il prossimo (</a:t>
            </a:r>
            <a:r>
              <a:rPr lang="it-IT" sz="1800" b="1" i="1" dirty="0">
                <a:sym typeface="Arial"/>
              </a:rPr>
              <a:t>al-</a:t>
            </a:r>
            <a:r>
              <a:rPr lang="it-IT" sz="1800" b="1" i="1" dirty="0" err="1">
                <a:sym typeface="Arial"/>
              </a:rPr>
              <a:t>ithar</a:t>
            </a:r>
            <a:r>
              <a:rPr lang="it-IT" sz="1800" dirty="0">
                <a:sym typeface="Arial"/>
              </a:rPr>
              <a:t>);</a:t>
            </a:r>
          </a:p>
          <a:p>
            <a:pPr algn="just">
              <a:lnSpc>
                <a:spcPct val="110000"/>
              </a:lnSpc>
              <a:buSzPct val="100000"/>
              <a:defRPr sz="1700">
                <a:solidFill>
                  <a:srgbClr val="414764"/>
                </a:solidFill>
                <a:latin typeface="Arial"/>
                <a:ea typeface="Arial"/>
                <a:cs typeface="Arial"/>
                <a:sym typeface="Arial"/>
              </a:defRPr>
            </a:pPr>
            <a:r>
              <a:rPr lang="it-IT" sz="1800" dirty="0">
                <a:sym typeface="Arial"/>
              </a:rPr>
              <a:t>4. Indicazione di nominare un rappresentante (</a:t>
            </a:r>
            <a:r>
              <a:rPr lang="it-IT" sz="1800" b="1" i="1" dirty="0" err="1">
                <a:sym typeface="Arial"/>
              </a:rPr>
              <a:t>wakil</a:t>
            </a:r>
            <a:r>
              <a:rPr lang="it-IT" sz="1800" dirty="0">
                <a:sym typeface="Arial"/>
              </a:rPr>
              <a:t>) quando le facoltà mentali  e psichiche del paziente terminale saranno compromesse. Il </a:t>
            </a:r>
            <a:r>
              <a:rPr lang="it-IT" sz="1800" i="1" dirty="0" err="1">
                <a:sym typeface="Arial"/>
              </a:rPr>
              <a:t>wakil</a:t>
            </a:r>
            <a:r>
              <a:rPr lang="it-IT" sz="1800" dirty="0">
                <a:sym typeface="Arial"/>
              </a:rPr>
              <a:t> dovrà comunicare a familiari e medici i desiderata del morente;</a:t>
            </a:r>
          </a:p>
          <a:p>
            <a:pPr algn="just">
              <a:lnSpc>
                <a:spcPct val="110000"/>
              </a:lnSpc>
              <a:buSzPct val="100000"/>
              <a:defRPr sz="1700">
                <a:solidFill>
                  <a:srgbClr val="414764"/>
                </a:solidFill>
                <a:latin typeface="Arial"/>
                <a:ea typeface="Arial"/>
                <a:cs typeface="Arial"/>
                <a:sym typeface="Arial"/>
              </a:defRPr>
            </a:pPr>
            <a:r>
              <a:rPr lang="it-IT" sz="1800" dirty="0">
                <a:sym typeface="Arial"/>
              </a:rPr>
              <a:t>5. Il testamento biologico dovrà essere sottoscritto dall’autore, dal suo rappresentante e da due testimoni: (Corano, II, 282 «</a:t>
            </a:r>
            <a:r>
              <a:rPr lang="it-IT" sz="1800" i="1" dirty="0">
                <a:sym typeface="Arial"/>
              </a:rPr>
              <a:t>I testimoni quando sono invitati a testimoniare, non si rifiutino di farlo</a:t>
            </a:r>
            <a:r>
              <a:rPr lang="it-IT" sz="1800" dirty="0">
                <a:sym typeface="Arial"/>
              </a:rPr>
              <a:t>»</a:t>
            </a:r>
          </a:p>
          <a:p>
            <a:pPr algn="just">
              <a:lnSpc>
                <a:spcPct val="110000"/>
              </a:lnSpc>
              <a:buSzPct val="100000"/>
              <a:defRPr sz="1700">
                <a:solidFill>
                  <a:srgbClr val="414764"/>
                </a:solidFill>
                <a:latin typeface="Arial"/>
                <a:ea typeface="Arial"/>
                <a:cs typeface="Arial"/>
                <a:sym typeface="Arial"/>
              </a:defRPr>
            </a:pPr>
            <a:endParaRPr lang="it-IT" sz="1800" dirty="0">
              <a:sym typeface="Arial"/>
            </a:endParaRPr>
          </a:p>
          <a:p>
            <a:pPr algn="just">
              <a:lnSpc>
                <a:spcPct val="110000"/>
              </a:lnSpc>
              <a:buSzPct val="100000"/>
              <a:defRPr sz="1700">
                <a:solidFill>
                  <a:srgbClr val="414764"/>
                </a:solidFill>
                <a:latin typeface="Arial"/>
                <a:ea typeface="Arial"/>
                <a:cs typeface="Arial"/>
                <a:sym typeface="Arial"/>
              </a:defRPr>
            </a:pPr>
            <a:endParaRPr lang="it-IT" sz="1400" dirty="0">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13</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328305928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Testamento biologiche differenze</a:t>
            </a:r>
            <a:endParaRPr sz="2800" dirty="0"/>
          </a:p>
        </p:txBody>
      </p:sp>
      <p:sp>
        <p:nvSpPr>
          <p:cNvPr id="101" name="Sottotitolo 2"/>
          <p:cNvSpPr txBox="1">
            <a:spLocks noGrp="1"/>
          </p:cNvSpPr>
          <p:nvPr>
            <p:ph type="subTitle" sz="half" idx="1"/>
          </p:nvPr>
        </p:nvSpPr>
        <p:spPr>
          <a:xfrm>
            <a:off x="1527537" y="1683129"/>
            <a:ext cx="9172503" cy="4359563"/>
          </a:xfrm>
          <a:prstGeom prst="rect">
            <a:avLst/>
          </a:prstGeom>
        </p:spPr>
        <p:txBody>
          <a:bodyPr>
            <a:noAutofit/>
          </a:bodyPr>
          <a:lstStyle/>
          <a:p>
            <a:r>
              <a:rPr lang="it-IT" sz="2000" b="1" dirty="0">
                <a:sym typeface="Arial"/>
              </a:rPr>
              <a:t>Riflessioni</a:t>
            </a:r>
          </a:p>
          <a:p>
            <a:endParaRPr lang="it-IT" sz="1600" dirty="0">
              <a:sym typeface="Arial"/>
            </a:endParaRPr>
          </a:p>
          <a:p>
            <a:pPr algn="just"/>
            <a:r>
              <a:rPr lang="it-IT" sz="2000" dirty="0">
                <a:sym typeface="Arial"/>
              </a:rPr>
              <a:t>Nel mondo islamico c’è una grande differenza di atteggiamenti verso il testamento biologico a seconda che:</a:t>
            </a:r>
          </a:p>
          <a:p>
            <a:pPr marL="342900" indent="-342900" algn="just">
              <a:buFont typeface="+mj-lt"/>
              <a:buAutoNum type="arabicPeriod"/>
            </a:pPr>
            <a:r>
              <a:rPr lang="it-IT" sz="2000" dirty="0">
                <a:sym typeface="Arial"/>
              </a:rPr>
              <a:t>La comunità si trovi in un contesto occidentale</a:t>
            </a:r>
          </a:p>
          <a:p>
            <a:pPr marL="342900" indent="-342900" algn="just">
              <a:buFont typeface="+mj-lt"/>
              <a:buAutoNum type="arabicPeriod"/>
            </a:pPr>
            <a:r>
              <a:rPr lang="it-IT" sz="2000" dirty="0">
                <a:sym typeface="Arial"/>
              </a:rPr>
              <a:t>La comunità si trovi in un Paese islamico</a:t>
            </a:r>
          </a:p>
          <a:p>
            <a:pPr algn="just"/>
            <a:r>
              <a:rPr lang="it-IT" sz="2000" dirty="0">
                <a:sym typeface="Arial"/>
              </a:rPr>
              <a:t>Nel 2° caso (nei Paesi islamici) viene adottato più facilmente il «</a:t>
            </a:r>
            <a:r>
              <a:rPr lang="it-IT" sz="2000" i="1" dirty="0">
                <a:sym typeface="Arial"/>
              </a:rPr>
              <a:t>do </a:t>
            </a:r>
            <a:r>
              <a:rPr lang="it-IT" sz="2000" i="1" dirty="0" err="1">
                <a:sym typeface="Arial"/>
              </a:rPr>
              <a:t>not</a:t>
            </a:r>
            <a:r>
              <a:rPr lang="it-IT" sz="2000" i="1" dirty="0">
                <a:sym typeface="Arial"/>
              </a:rPr>
              <a:t> resuscitate </a:t>
            </a:r>
            <a:r>
              <a:rPr lang="it-IT" sz="2000" i="1" dirty="0" err="1">
                <a:sym typeface="Arial"/>
              </a:rPr>
              <a:t>orders</a:t>
            </a:r>
            <a:r>
              <a:rPr lang="it-IT" sz="2000" dirty="0">
                <a:sym typeface="Arial"/>
              </a:rPr>
              <a:t>» che «</a:t>
            </a:r>
            <a:r>
              <a:rPr lang="it-IT" sz="2000" i="1" dirty="0">
                <a:sym typeface="Arial"/>
              </a:rPr>
              <a:t>living </a:t>
            </a:r>
            <a:r>
              <a:rPr lang="it-IT" sz="2000" i="1" dirty="0" err="1">
                <a:sym typeface="Arial"/>
              </a:rPr>
              <a:t>will</a:t>
            </a:r>
            <a:r>
              <a:rPr lang="it-IT" sz="2000" dirty="0">
                <a:sym typeface="Arial"/>
              </a:rPr>
              <a:t>». </a:t>
            </a:r>
          </a:p>
          <a:p>
            <a:pPr algn="just"/>
            <a:endParaRPr lang="it-IT" sz="2000" dirty="0">
              <a:sym typeface="Arial"/>
            </a:endParaRPr>
          </a:p>
          <a:p>
            <a:pPr algn="just"/>
            <a:r>
              <a:rPr lang="it-IT" sz="2000" dirty="0">
                <a:sym typeface="Arial"/>
              </a:rPr>
              <a:t>Ad esempio uno degli autori di riferimento bioetico contrario al </a:t>
            </a:r>
            <a:r>
              <a:rPr lang="it-IT" sz="2000" i="1" dirty="0">
                <a:sym typeface="Arial"/>
              </a:rPr>
              <a:t>living </a:t>
            </a:r>
            <a:r>
              <a:rPr lang="it-IT" sz="2000" i="1" dirty="0" err="1">
                <a:sym typeface="Arial"/>
              </a:rPr>
              <a:t>will</a:t>
            </a:r>
            <a:r>
              <a:rPr lang="it-IT" sz="2000" i="1" dirty="0">
                <a:sym typeface="Arial"/>
              </a:rPr>
              <a:t> </a:t>
            </a:r>
            <a:r>
              <a:rPr lang="it-IT" sz="2000" dirty="0">
                <a:sym typeface="Arial"/>
              </a:rPr>
              <a:t>è </a:t>
            </a:r>
            <a:r>
              <a:rPr lang="it-IT" sz="2000" b="1" dirty="0">
                <a:sym typeface="Arial"/>
              </a:rPr>
              <a:t>M. </a:t>
            </a:r>
            <a:r>
              <a:rPr lang="it-IT" sz="2000" b="1" dirty="0" err="1">
                <a:sym typeface="Arial"/>
              </a:rPr>
              <a:t>Katme</a:t>
            </a:r>
            <a:r>
              <a:rPr lang="it-IT" sz="2000" b="1" dirty="0">
                <a:sym typeface="Arial"/>
              </a:rPr>
              <a:t> </a:t>
            </a:r>
            <a:r>
              <a:rPr lang="it-IT" sz="2000" dirty="0">
                <a:sym typeface="Arial"/>
              </a:rPr>
              <a:t>(Society for </a:t>
            </a:r>
            <a:r>
              <a:rPr lang="it-IT" sz="2000" dirty="0" err="1">
                <a:sym typeface="Arial"/>
              </a:rPr>
              <a:t>Protection</a:t>
            </a:r>
            <a:r>
              <a:rPr lang="it-IT" sz="2000" dirty="0">
                <a:sym typeface="Arial"/>
              </a:rPr>
              <a:t> of </a:t>
            </a:r>
            <a:r>
              <a:rPr lang="it-IT" sz="2000" dirty="0" err="1">
                <a:sym typeface="Arial"/>
              </a:rPr>
              <a:t>Unborn</a:t>
            </a:r>
            <a:r>
              <a:rPr lang="it-IT" sz="2000" dirty="0">
                <a:sym typeface="Arial"/>
              </a:rPr>
              <a:t> Children) che sostiene che nell’islam sia vietato.</a:t>
            </a:r>
          </a:p>
          <a:p>
            <a:endParaRPr lang="it-IT" sz="1500" b="1" dirty="0">
              <a:latin typeface="Arial" panose="020B0604020202020204" pitchFamily="34" charset="0"/>
              <a:cs typeface="Arial" panose="020B0604020202020204" pitchFamily="34" charset="0"/>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14</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199831628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a:t>Eutanasia</a:t>
            </a:r>
            <a:endParaRPr sz="2800" dirty="0"/>
          </a:p>
        </p:txBody>
      </p:sp>
      <p:sp>
        <p:nvSpPr>
          <p:cNvPr id="101" name="Sottotitolo 2"/>
          <p:cNvSpPr txBox="1">
            <a:spLocks noGrp="1"/>
          </p:cNvSpPr>
          <p:nvPr>
            <p:ph type="subTitle" sz="half" idx="1"/>
          </p:nvPr>
        </p:nvSpPr>
        <p:spPr>
          <a:xfrm>
            <a:off x="1527537" y="1683129"/>
            <a:ext cx="9172503" cy="4359563"/>
          </a:xfrm>
          <a:prstGeom prst="rect">
            <a:avLst/>
          </a:prstGeom>
        </p:spPr>
        <p:txBody>
          <a:bodyPr>
            <a:noAutofit/>
          </a:bodyPr>
          <a:lstStyle/>
          <a:p>
            <a:r>
              <a:rPr lang="it-IT" sz="1500" b="1" dirty="0">
                <a:latin typeface="Arial" panose="020B0604020202020204" pitchFamily="34" charset="0"/>
                <a:cs typeface="Arial" panose="020B0604020202020204" pitchFamily="34" charset="0"/>
              </a:rPr>
              <a:t>Riferimenti al Corano </a:t>
            </a:r>
          </a:p>
          <a:p>
            <a:pPr algn="just"/>
            <a:r>
              <a:rPr lang="it-IT" sz="1500" dirty="0">
                <a:latin typeface="Arial" panose="020B0604020202020204" pitchFamily="34" charset="0"/>
                <a:cs typeface="Arial" panose="020B0604020202020204" pitchFamily="34" charset="0"/>
              </a:rPr>
              <a:t>«Dì: ‘Venite e vi reciterò io quello che il vostro Signore vi ha proibito,… (Egli vi ingiunge)….di non uccidere il vostro prossimo che Dio ha reso sacro, se non per una giusta causa’»</a:t>
            </a:r>
            <a:r>
              <a:rPr lang="it-IT" sz="1500" i="1" dirty="0">
                <a:latin typeface="Arial" panose="020B0604020202020204" pitchFamily="34" charset="0"/>
                <a:cs typeface="Arial" panose="020B0604020202020204" pitchFamily="34" charset="0"/>
              </a:rPr>
              <a:t> Corano VI, 151</a:t>
            </a:r>
          </a:p>
          <a:p>
            <a:pPr algn="just"/>
            <a:r>
              <a:rPr lang="it-IT" sz="1500" dirty="0">
                <a:latin typeface="Arial" panose="020B0604020202020204" pitchFamily="34" charset="0"/>
                <a:cs typeface="Arial" panose="020B0604020202020204" pitchFamily="34" charset="0"/>
              </a:rPr>
              <a:t>«Chiunque salva la vita di un uomo, sarà come se avesse salvato l'umanità intera» e «Chiunque ucciderà un persona, senza che questa abbia ucciso un’altra o abbia portato corruzione sulla terra è come se avesse ucciso l’umanità intera»</a:t>
            </a:r>
            <a:r>
              <a:rPr lang="it-IT" sz="1500" b="1" dirty="0">
                <a:latin typeface="Arial" panose="020B0604020202020204" pitchFamily="34" charset="0"/>
                <a:cs typeface="Arial" panose="020B0604020202020204" pitchFamily="34" charset="0"/>
              </a:rPr>
              <a:t> </a:t>
            </a:r>
            <a:r>
              <a:rPr lang="it-IT" sz="1500" i="1" dirty="0">
                <a:latin typeface="Arial" panose="020B0604020202020204" pitchFamily="34" charset="0"/>
                <a:cs typeface="Arial" panose="020B0604020202020204" pitchFamily="34" charset="0"/>
              </a:rPr>
              <a:t>Corano, V, 32. </a:t>
            </a:r>
          </a:p>
          <a:p>
            <a:r>
              <a:rPr lang="it-IT" sz="1500" b="1" dirty="0">
                <a:latin typeface="Arial" panose="020B0604020202020204" pitchFamily="34" charset="0"/>
                <a:cs typeface="Arial" panose="020B0604020202020204" pitchFamily="34" charset="0"/>
              </a:rPr>
              <a:t>Riferimenti alla sunna </a:t>
            </a:r>
          </a:p>
          <a:p>
            <a:pPr algn="just"/>
            <a:r>
              <a:rPr lang="it-IT" sz="1500" b="1" dirty="0" err="1">
                <a:latin typeface="Arial" panose="020B0604020202020204" pitchFamily="34" charset="0"/>
                <a:cs typeface="Arial" panose="020B0604020202020204" pitchFamily="34" charset="0"/>
              </a:rPr>
              <a:t>Hadith</a:t>
            </a:r>
            <a:endParaRPr lang="it-IT" sz="1500" b="1" dirty="0">
              <a:latin typeface="Arial" panose="020B0604020202020204" pitchFamily="34" charset="0"/>
              <a:cs typeface="Arial" panose="020B0604020202020204" pitchFamily="34" charset="0"/>
            </a:endParaRPr>
          </a:p>
          <a:p>
            <a:pPr algn="just"/>
            <a:r>
              <a:rPr lang="it-IT" sz="1500" dirty="0">
                <a:latin typeface="Arial" panose="020B0604020202020204" pitchFamily="34" charset="0"/>
                <a:cs typeface="Arial" panose="020B0604020202020204" pitchFamily="34" charset="0"/>
              </a:rPr>
              <a:t>«Assolutamente nessuno di voi desideri la morte in seguito ad un danno che l’ha colpito. E, se non può farne a meno, allora dica: ‘Signore tienimi in vita finché la vita è un bene per me, e fammi morire se per me sarebbe meglio la morte’». </a:t>
            </a:r>
            <a:r>
              <a:rPr lang="it-IT" sz="1500" i="1" dirty="0">
                <a:latin typeface="Arial" panose="020B0604020202020204" pitchFamily="34" charset="0"/>
                <a:cs typeface="Arial" panose="020B0604020202020204" pitchFamily="34" charset="0"/>
              </a:rPr>
              <a:t>Riportato da </a:t>
            </a:r>
            <a:r>
              <a:rPr lang="it-IT" sz="1500" i="1" dirty="0" err="1">
                <a:latin typeface="Arial" panose="020B0604020202020204" pitchFamily="34" charset="0"/>
                <a:cs typeface="Arial" panose="020B0604020202020204" pitchFamily="34" charset="0"/>
              </a:rPr>
              <a:t>Bukhari</a:t>
            </a:r>
            <a:endParaRPr lang="it-IT" sz="1500" i="1" dirty="0">
              <a:latin typeface="Arial" panose="020B0604020202020204" pitchFamily="34" charset="0"/>
              <a:cs typeface="Arial" panose="020B0604020202020204" pitchFamily="34" charset="0"/>
            </a:endParaRPr>
          </a:p>
          <a:p>
            <a:r>
              <a:rPr lang="it-IT" sz="1500" b="1" dirty="0">
                <a:latin typeface="Arial" panose="020B0604020202020204" pitchFamily="34" charset="0"/>
                <a:cs typeface="Arial" panose="020B0604020202020204" pitchFamily="34" charset="0"/>
              </a:rPr>
              <a:t>Considerazioni</a:t>
            </a:r>
          </a:p>
          <a:p>
            <a:pPr algn="just"/>
            <a:r>
              <a:rPr lang="it-IT" sz="1500" b="1" dirty="0">
                <a:latin typeface="Arial" panose="020B0604020202020204" pitchFamily="34" charset="0"/>
                <a:cs typeface="Arial" panose="020B0604020202020204" pitchFamily="34" charset="0"/>
              </a:rPr>
              <a:t>Nell’islam l’omicidio e il suicidio sono vietati </a:t>
            </a:r>
            <a:r>
              <a:rPr lang="it-IT" sz="1500" dirty="0">
                <a:latin typeface="Arial" panose="020B0604020202020204" pitchFamily="34" charset="0"/>
                <a:cs typeface="Arial" panose="020B0604020202020204" pitchFamily="34" charset="0"/>
              </a:rPr>
              <a:t>(oltre alle fonti sopra citate l’uomo e la donna non sono i proprietari della loro vita, ne sono soltanto i custodi, e solo Allah ne è il proprietario, e solo Allah ne determina l’inizio e la fine.</a:t>
            </a:r>
          </a:p>
          <a:p>
            <a:r>
              <a:rPr lang="it-IT" sz="1500" b="1" dirty="0">
                <a:latin typeface="Arial" panose="020B0604020202020204" pitchFamily="34" charset="0"/>
                <a:cs typeface="Arial" panose="020B0604020202020204" pitchFamily="34" charset="0"/>
              </a:rPr>
              <a:t>L’eutanasia è dunque vietata e illecita secondo le fonti giuridiche islamiche</a:t>
            </a: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15</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63003427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Eutanasia: fatwa</a:t>
            </a:r>
            <a:endParaRPr sz="2800" dirty="0"/>
          </a:p>
        </p:txBody>
      </p:sp>
      <p:sp>
        <p:nvSpPr>
          <p:cNvPr id="101" name="Sottotitolo 2"/>
          <p:cNvSpPr txBox="1">
            <a:spLocks noGrp="1"/>
          </p:cNvSpPr>
          <p:nvPr>
            <p:ph type="subTitle" sz="half" idx="1"/>
          </p:nvPr>
        </p:nvSpPr>
        <p:spPr>
          <a:xfrm>
            <a:off x="1527537" y="1683129"/>
            <a:ext cx="9172503" cy="4772199"/>
          </a:xfrm>
          <a:prstGeom prst="rect">
            <a:avLst/>
          </a:prstGeom>
        </p:spPr>
        <p:txBody>
          <a:bodyPr>
            <a:noAutofit/>
          </a:bodyPr>
          <a:lstStyle/>
          <a:p>
            <a:r>
              <a:rPr lang="it-IT" sz="1500" b="1" dirty="0">
                <a:latin typeface="Arial" panose="020B0604020202020204" pitchFamily="34" charset="0"/>
                <a:cs typeface="Arial" panose="020B0604020202020204" pitchFamily="34" charset="0"/>
              </a:rPr>
              <a:t>2005 </a:t>
            </a:r>
            <a:r>
              <a:rPr lang="it-IT" sz="1500" b="1" dirty="0" err="1">
                <a:latin typeface="Arial" panose="020B0604020202020204" pitchFamily="34" charset="0"/>
                <a:cs typeface="Arial" panose="020B0604020202020204" pitchFamily="34" charset="0"/>
              </a:rPr>
              <a:t>European</a:t>
            </a:r>
            <a:r>
              <a:rPr lang="it-IT" sz="1500" b="1" dirty="0">
                <a:latin typeface="Arial" panose="020B0604020202020204" pitchFamily="34" charset="0"/>
                <a:cs typeface="Arial" panose="020B0604020202020204" pitchFamily="34" charset="0"/>
              </a:rPr>
              <a:t> </a:t>
            </a:r>
            <a:r>
              <a:rPr lang="it-IT" sz="1500" b="1" dirty="0" err="1">
                <a:latin typeface="Arial" panose="020B0604020202020204" pitchFamily="34" charset="0"/>
                <a:cs typeface="Arial" panose="020B0604020202020204" pitchFamily="34" charset="0"/>
              </a:rPr>
              <a:t>Council</a:t>
            </a:r>
            <a:r>
              <a:rPr lang="it-IT" sz="1500" b="1" dirty="0">
                <a:latin typeface="Arial" panose="020B0604020202020204" pitchFamily="34" charset="0"/>
                <a:cs typeface="Arial" panose="020B0604020202020204" pitchFamily="34" charset="0"/>
              </a:rPr>
              <a:t> for Fatwa and </a:t>
            </a:r>
            <a:r>
              <a:rPr lang="it-IT" sz="1500" b="1" dirty="0" err="1">
                <a:latin typeface="Arial" panose="020B0604020202020204" pitchFamily="34" charset="0"/>
                <a:cs typeface="Arial" panose="020B0604020202020204" pitchFamily="34" charset="0"/>
              </a:rPr>
              <a:t>Research</a:t>
            </a:r>
            <a:r>
              <a:rPr lang="it-IT" sz="1500" b="1" dirty="0">
                <a:latin typeface="Arial" panose="020B0604020202020204" pitchFamily="34" charset="0"/>
                <a:cs typeface="Arial" panose="020B0604020202020204" pitchFamily="34" charset="0"/>
              </a:rPr>
              <a:t>:</a:t>
            </a:r>
          </a:p>
          <a:p>
            <a:endParaRPr lang="it-IT" sz="1500" b="1" dirty="0">
              <a:latin typeface="Arial" panose="020B0604020202020204" pitchFamily="34" charset="0"/>
              <a:cs typeface="Arial" panose="020B0604020202020204" pitchFamily="34" charset="0"/>
            </a:endParaRPr>
          </a:p>
          <a:p>
            <a:pPr algn="just"/>
            <a:r>
              <a:rPr lang="it-IT" sz="1500" dirty="0">
                <a:latin typeface="Arial" panose="020B0604020202020204" pitchFamily="34" charset="0"/>
                <a:cs typeface="Arial" panose="020B0604020202020204" pitchFamily="34" charset="0"/>
              </a:rPr>
              <a:t>1. «</a:t>
            </a:r>
            <a:r>
              <a:rPr lang="it-IT" sz="1500" b="1" dirty="0">
                <a:latin typeface="Arial" panose="020B0604020202020204" pitchFamily="34" charset="0"/>
                <a:cs typeface="Arial" panose="020B0604020202020204" pitchFamily="34" charset="0"/>
              </a:rPr>
              <a:t>L’Islam vieta l’eutanasia </a:t>
            </a:r>
            <a:r>
              <a:rPr lang="it-IT" sz="1500" dirty="0">
                <a:latin typeface="Arial" panose="020B0604020202020204" pitchFamily="34" charset="0"/>
                <a:cs typeface="Arial" panose="020B0604020202020204" pitchFamily="34" charset="0"/>
              </a:rPr>
              <a:t>attiva e diretta; L’Islam vieta il suicidio e il suicidio assistito. Uccidere chi soffre per una patologia terminale è vietato al medico, ai familiari e al paziente stesso. Il paziente terminale non può dunque, nonostante la gravità della malattia, essere ucciso per evitargli la disperazione anche se non sussistono speranze di vita»</a:t>
            </a:r>
          </a:p>
          <a:p>
            <a:pPr algn="just"/>
            <a:r>
              <a:rPr lang="it-IT" sz="1500" dirty="0">
                <a:latin typeface="Arial" panose="020B0604020202020204" pitchFamily="34" charset="0"/>
                <a:cs typeface="Arial" panose="020B0604020202020204" pitchFamily="34" charset="0"/>
              </a:rPr>
              <a:t>2. «E’ il </a:t>
            </a:r>
            <a:r>
              <a:rPr lang="it-IT" sz="1500" b="1" dirty="0">
                <a:latin typeface="Arial" panose="020B0604020202020204" pitchFamily="34" charset="0"/>
                <a:cs typeface="Arial" panose="020B0604020202020204" pitchFamily="34" charset="0"/>
              </a:rPr>
              <a:t>illecito</a:t>
            </a:r>
            <a:r>
              <a:rPr lang="it-IT" sz="1500" dirty="0">
                <a:latin typeface="Arial" panose="020B0604020202020204" pitchFamily="34" charset="0"/>
                <a:cs typeface="Arial" panose="020B0604020202020204" pitchFamily="34" charset="0"/>
              </a:rPr>
              <a:t> per il paziente uccidersi ed è illecito per chiunque ucciderlo anche dietro sua richiesta. Il primo caso è suicidio il secondo corrisponde ad un’aggressione fisica, poiché l’autorizzazione del malato non rende lecito un atto illecito»</a:t>
            </a:r>
          </a:p>
          <a:p>
            <a:pPr algn="just"/>
            <a:r>
              <a:rPr lang="it-IT" sz="1500" dirty="0">
                <a:latin typeface="Arial" panose="020B0604020202020204" pitchFamily="34" charset="0"/>
                <a:cs typeface="Arial" panose="020B0604020202020204" pitchFamily="34" charset="0"/>
              </a:rPr>
              <a:t>3.</a:t>
            </a:r>
            <a:r>
              <a:rPr lang="it-IT" sz="1500" i="1" dirty="0">
                <a:latin typeface="Arial" panose="020B0604020202020204" pitchFamily="34" charset="0"/>
                <a:cs typeface="Arial" panose="020B0604020202020204" pitchFamily="34" charset="0"/>
              </a:rPr>
              <a:t> «</a:t>
            </a:r>
            <a:r>
              <a:rPr lang="it-IT" sz="1500" dirty="0">
                <a:latin typeface="Arial" panose="020B0604020202020204" pitchFamily="34" charset="0"/>
                <a:cs typeface="Arial" panose="020B0604020202020204" pitchFamily="34" charset="0"/>
              </a:rPr>
              <a:t>E’ </a:t>
            </a:r>
            <a:r>
              <a:rPr lang="it-IT" sz="1500" b="1" dirty="0">
                <a:latin typeface="Arial" panose="020B0604020202020204" pitchFamily="34" charset="0"/>
                <a:cs typeface="Arial" panose="020B0604020202020204" pitchFamily="34" charset="0"/>
              </a:rPr>
              <a:t>illecito</a:t>
            </a:r>
            <a:r>
              <a:rPr lang="it-IT" sz="1500" dirty="0">
                <a:latin typeface="Arial" panose="020B0604020202020204" pitchFamily="34" charset="0"/>
                <a:cs typeface="Arial" panose="020B0604020202020204" pitchFamily="34" charset="0"/>
              </a:rPr>
              <a:t> uccidere un malato per paura che si diffonda la sua patologia per contagio, anche se si tratta di un malato terminale (es. AIDS)»</a:t>
            </a:r>
          </a:p>
          <a:p>
            <a:pPr algn="just"/>
            <a:r>
              <a:rPr lang="it-IT" sz="1500" dirty="0">
                <a:latin typeface="Arial" panose="020B0604020202020204" pitchFamily="34" charset="0"/>
                <a:cs typeface="Arial" panose="020B0604020202020204" pitchFamily="34" charset="0"/>
              </a:rPr>
              <a:t>4. E’ </a:t>
            </a:r>
            <a:r>
              <a:rPr lang="it-IT" sz="1500" b="1" dirty="0">
                <a:latin typeface="Arial" panose="020B0604020202020204" pitchFamily="34" charset="0"/>
                <a:cs typeface="Arial" panose="020B0604020202020204" pitchFamily="34" charset="0"/>
              </a:rPr>
              <a:t>lecito</a:t>
            </a:r>
            <a:r>
              <a:rPr lang="it-IT" sz="1500" dirty="0">
                <a:latin typeface="Arial" panose="020B0604020202020204" pitchFamily="34" charset="0"/>
                <a:cs typeface="Arial" panose="020B0604020202020204" pitchFamily="34" charset="0"/>
              </a:rPr>
              <a:t> il distacco dagli strumenti di rianimazione di un paziente clinicamente morto a causa di danni al tronco encefalo o ala cervello. Il mantenere il paziente collegato a tali strumenti equivale ad uno spreco di risorse utili a salvare altre vite»</a:t>
            </a:r>
          </a:p>
          <a:p>
            <a:pPr algn="just"/>
            <a:endParaRPr lang="it-IT" sz="1500" dirty="0">
              <a:latin typeface="Arial" panose="020B0604020202020204" pitchFamily="34" charset="0"/>
              <a:cs typeface="Arial" panose="020B0604020202020204" pitchFamily="34" charset="0"/>
            </a:endParaRPr>
          </a:p>
          <a:p>
            <a:pPr algn="just"/>
            <a:r>
              <a:rPr lang="it-IT" sz="1500" dirty="0">
                <a:latin typeface="Arial" panose="020B0604020202020204" pitchFamily="34" charset="0"/>
                <a:cs typeface="Arial" panose="020B0604020202020204" pitchFamily="34" charset="0"/>
              </a:rPr>
              <a:t>Nonostante tutte le fonti islamiche condannino e giudichino illecita l’eutanasia, vi sono </a:t>
            </a:r>
            <a:r>
              <a:rPr lang="it-IT" sz="1500" b="1" dirty="0">
                <a:latin typeface="Arial" panose="020B0604020202020204" pitchFamily="34" charset="0"/>
                <a:cs typeface="Arial" panose="020B0604020202020204" pitchFamily="34" charset="0"/>
              </a:rPr>
              <a:t>posizioni</a:t>
            </a:r>
            <a:r>
              <a:rPr lang="it-IT" sz="1500" dirty="0">
                <a:latin typeface="Arial" panose="020B0604020202020204" pitchFamily="34" charset="0"/>
                <a:cs typeface="Arial" panose="020B0604020202020204" pitchFamily="34" charset="0"/>
              </a:rPr>
              <a:t> </a:t>
            </a:r>
            <a:r>
              <a:rPr lang="it-IT" sz="1500" b="1" dirty="0">
                <a:latin typeface="Arial" panose="020B0604020202020204" pitchFamily="34" charset="0"/>
                <a:cs typeface="Arial" panose="020B0604020202020204" pitchFamily="34" charset="0"/>
              </a:rPr>
              <a:t>differenti</a:t>
            </a:r>
            <a:r>
              <a:rPr lang="it-IT" sz="1500" dirty="0">
                <a:latin typeface="Arial" panose="020B0604020202020204" pitchFamily="34" charset="0"/>
                <a:cs typeface="Arial" panose="020B0604020202020204" pitchFamily="34" charset="0"/>
              </a:rPr>
              <a:t> a fronte di </a:t>
            </a:r>
            <a:r>
              <a:rPr lang="it-IT" sz="1500" b="1" dirty="0">
                <a:latin typeface="Arial" panose="020B0604020202020204" pitchFamily="34" charset="0"/>
                <a:cs typeface="Arial" panose="020B0604020202020204" pitchFamily="34" charset="0"/>
              </a:rPr>
              <a:t>situazioni</a:t>
            </a:r>
            <a:r>
              <a:rPr lang="it-IT" sz="1500" dirty="0">
                <a:latin typeface="Arial" panose="020B0604020202020204" pitchFamily="34" charset="0"/>
                <a:cs typeface="Arial" panose="020B0604020202020204" pitchFamily="34" charset="0"/>
              </a:rPr>
              <a:t> </a:t>
            </a:r>
            <a:r>
              <a:rPr lang="it-IT" sz="1500" b="1" dirty="0">
                <a:latin typeface="Arial" panose="020B0604020202020204" pitchFamily="34" charset="0"/>
                <a:cs typeface="Arial" panose="020B0604020202020204" pitchFamily="34" charset="0"/>
              </a:rPr>
              <a:t>specifiche</a:t>
            </a:r>
          </a:p>
          <a:p>
            <a:pPr algn="just"/>
            <a:endParaRPr lang="it-IT" sz="1600" b="1" dirty="0"/>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16</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631484540"/>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Eutanasia e posizioni specifiche</a:t>
            </a:r>
            <a:endParaRPr sz="2800" dirty="0"/>
          </a:p>
        </p:txBody>
      </p:sp>
      <p:sp>
        <p:nvSpPr>
          <p:cNvPr id="101" name="Sottotitolo 2"/>
          <p:cNvSpPr txBox="1">
            <a:spLocks noGrp="1"/>
          </p:cNvSpPr>
          <p:nvPr>
            <p:ph type="subTitle" sz="half" idx="1"/>
          </p:nvPr>
        </p:nvSpPr>
        <p:spPr>
          <a:xfrm>
            <a:off x="984069" y="1678454"/>
            <a:ext cx="10206446" cy="4626320"/>
          </a:xfrm>
          <a:prstGeom prst="rect">
            <a:avLst/>
          </a:prstGeom>
        </p:spPr>
        <p:txBody>
          <a:bodyPr>
            <a:normAutofit/>
          </a:bodyPr>
          <a:lstStyle/>
          <a:p>
            <a:pPr algn="l">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Il criterio di </a:t>
            </a:r>
            <a:r>
              <a:rPr lang="it-IT" sz="1500" b="1" i="1" dirty="0">
                <a:solidFill>
                  <a:schemeClr val="tx1"/>
                </a:solidFill>
                <a:sym typeface="Arial"/>
              </a:rPr>
              <a:t>inutilità</a:t>
            </a:r>
            <a:r>
              <a:rPr lang="it-IT" sz="1500" b="1" dirty="0">
                <a:solidFill>
                  <a:schemeClr val="tx1"/>
                </a:solidFill>
                <a:sym typeface="Arial"/>
              </a:rPr>
              <a:t> / </a:t>
            </a:r>
            <a:r>
              <a:rPr lang="it-IT" sz="1500" b="1" i="1" dirty="0">
                <a:solidFill>
                  <a:schemeClr val="tx1"/>
                </a:solidFill>
                <a:sym typeface="Arial"/>
              </a:rPr>
              <a:t>futilità</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Dal principio generale di condanna dell’eutanasia, alla declinazione specifica di situazioni pratiche che prevedono altri giudizi di merito, come contemplare l’interruzione dell’assistenza medico tecnologica al paziente terminale o la decisione di non intraprendere un nuovo intervento medico, si arriva tramite il principio di «</a:t>
            </a:r>
            <a:r>
              <a:rPr lang="it-IT" sz="1500" b="1" i="1" dirty="0">
                <a:solidFill>
                  <a:schemeClr val="tx1"/>
                </a:solidFill>
                <a:sym typeface="Arial"/>
              </a:rPr>
              <a:t>inutilità o futilità</a:t>
            </a:r>
            <a:r>
              <a:rPr lang="it-IT" sz="1500" dirty="0">
                <a:solidFill>
                  <a:schemeClr val="tx1"/>
                </a:solidFill>
                <a:sym typeface="Arial"/>
              </a:rPr>
              <a:t>».</a:t>
            </a:r>
          </a:p>
          <a:p>
            <a:pPr>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I poli della discussione etica in ambito medico a proposito dell’eutanasia vertono su: </a:t>
            </a:r>
          </a:p>
          <a:p>
            <a:pPr>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rispettare la volontà del malato che rifiuta le cure / dovere di non uccidere.</a:t>
            </a:r>
          </a:p>
          <a:p>
            <a:pPr algn="l">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2001, art. 24 del nuovo Codice di Etica Medica della Repubblica Islamica del Pakistan </a:t>
            </a:r>
            <a:r>
              <a:rPr lang="it-IT" sz="1500" dirty="0">
                <a:solidFill>
                  <a:schemeClr val="tx1"/>
                </a:solidFill>
                <a:sym typeface="Arial"/>
              </a:rPr>
              <a:t>definisce «</a:t>
            </a:r>
            <a:r>
              <a:rPr lang="it-IT" sz="1500" b="1" dirty="0">
                <a:solidFill>
                  <a:schemeClr val="tx1"/>
                </a:solidFill>
                <a:sym typeface="Arial"/>
              </a:rPr>
              <a:t>futile</a:t>
            </a:r>
            <a:r>
              <a:rPr lang="it-IT" sz="1500" dirty="0">
                <a:solidFill>
                  <a:schemeClr val="tx1"/>
                </a:solidFill>
                <a:sym typeface="Arial"/>
              </a:rPr>
              <a:t>» qualsiasi trattamento che mantenga il paziente in uno stato di incoscienza permanente o fallisca nel tentativo di interrompere la totale dipendenza dalle cure intensive»</a:t>
            </a:r>
          </a:p>
          <a:p>
            <a:pPr algn="l">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2004, art, 62 del Codice di Etica Islamica dell’IOMS</a:t>
            </a:r>
            <a:r>
              <a:rPr lang="it-IT" sz="1500" dirty="0">
                <a:solidFill>
                  <a:schemeClr val="tx1"/>
                </a:solidFill>
                <a:sym typeface="Arial"/>
              </a:rPr>
              <a:t>, </a:t>
            </a:r>
            <a:r>
              <a:rPr lang="it-IT" sz="1500" b="1" dirty="0">
                <a:solidFill>
                  <a:schemeClr val="tx1"/>
                </a:solidFill>
                <a:sym typeface="Arial"/>
              </a:rPr>
              <a:t>non</a:t>
            </a:r>
            <a:r>
              <a:rPr lang="it-IT" sz="1500" dirty="0">
                <a:solidFill>
                  <a:schemeClr val="tx1"/>
                </a:solidFill>
                <a:sym typeface="Arial"/>
              </a:rPr>
              <a:t> considera la sospensione delle «</a:t>
            </a:r>
            <a:r>
              <a:rPr lang="it-IT" sz="1500" b="1" dirty="0">
                <a:solidFill>
                  <a:schemeClr val="tx1"/>
                </a:solidFill>
                <a:sym typeface="Arial"/>
              </a:rPr>
              <a:t>cure inutili</a:t>
            </a:r>
            <a:r>
              <a:rPr lang="it-IT" sz="1500" dirty="0">
                <a:solidFill>
                  <a:schemeClr val="tx1"/>
                </a:solidFill>
                <a:sym typeface="Arial"/>
              </a:rPr>
              <a:t>» come atto eutanasico, così come non considera «eutanasia» la somministrazione di farmaci contro il dolore, anche se questi finissero per accelerare il decesso del paziente.</a:t>
            </a:r>
            <a:endParaRPr lang="it-IT" sz="1500" b="1" dirty="0">
              <a:solidFill>
                <a:schemeClr val="tx1"/>
              </a:solidFill>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17</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70036413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Eutanasia i criterio di </a:t>
            </a:r>
            <a:r>
              <a:rPr lang="it-IT" sz="2800" i="1" dirty="0"/>
              <a:t>non- </a:t>
            </a:r>
            <a:r>
              <a:rPr lang="it-IT" sz="2800" i="1" dirty="0" err="1"/>
              <a:t>maleficence</a:t>
            </a:r>
            <a:endParaRPr sz="2800" i="1" dirty="0"/>
          </a:p>
        </p:txBody>
      </p:sp>
      <p:sp>
        <p:nvSpPr>
          <p:cNvPr id="101" name="Sottotitolo 2"/>
          <p:cNvSpPr txBox="1">
            <a:spLocks noGrp="1"/>
          </p:cNvSpPr>
          <p:nvPr>
            <p:ph type="subTitle" sz="half" idx="1"/>
          </p:nvPr>
        </p:nvSpPr>
        <p:spPr>
          <a:xfrm>
            <a:off x="884445" y="1678454"/>
            <a:ext cx="10515076" cy="4626320"/>
          </a:xfrm>
          <a:prstGeom prst="rect">
            <a:avLst/>
          </a:prstGeom>
        </p:spPr>
        <p:txBody>
          <a:bodyPr>
            <a:normAutofit/>
          </a:bodyPr>
          <a:lstStyle/>
          <a:p>
            <a:pPr algn="l">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Il criterio di </a:t>
            </a:r>
            <a:r>
              <a:rPr lang="it-IT" sz="1500" b="1" i="1" dirty="0">
                <a:solidFill>
                  <a:schemeClr val="tx1"/>
                </a:solidFill>
                <a:sym typeface="Arial"/>
              </a:rPr>
              <a:t>non-</a:t>
            </a:r>
            <a:r>
              <a:rPr lang="it-IT" sz="1500" b="1" i="1" dirty="0" err="1">
                <a:solidFill>
                  <a:schemeClr val="tx1"/>
                </a:solidFill>
                <a:sym typeface="Arial"/>
              </a:rPr>
              <a:t>maleficence</a:t>
            </a:r>
            <a:r>
              <a:rPr lang="it-IT" sz="1500" b="1" i="1" dirty="0">
                <a:solidFill>
                  <a:schemeClr val="tx1"/>
                </a:solidFill>
                <a:sym typeface="Arial"/>
              </a:rPr>
              <a:t> </a:t>
            </a:r>
            <a:r>
              <a:rPr lang="it-IT" sz="1500" b="1" dirty="0">
                <a:solidFill>
                  <a:schemeClr val="tx1"/>
                </a:solidFill>
                <a:sym typeface="Arial"/>
              </a:rPr>
              <a:t>«non provocare danno»</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Il noto bioeticista </a:t>
            </a:r>
            <a:r>
              <a:rPr lang="it-IT" sz="1500" b="1" dirty="0">
                <a:solidFill>
                  <a:schemeClr val="tx1"/>
                </a:solidFill>
                <a:sym typeface="Arial"/>
              </a:rPr>
              <a:t>Muhammad A. </a:t>
            </a:r>
            <a:r>
              <a:rPr lang="it-IT" sz="1500" b="1" dirty="0" err="1">
                <a:solidFill>
                  <a:schemeClr val="tx1"/>
                </a:solidFill>
                <a:sym typeface="Arial"/>
              </a:rPr>
              <a:t>Albar</a:t>
            </a:r>
            <a:r>
              <a:rPr lang="it-IT" sz="1500" dirty="0">
                <a:solidFill>
                  <a:schemeClr val="tx1"/>
                </a:solidFill>
                <a:sym typeface="Arial"/>
              </a:rPr>
              <a:t>, pur condannando l’eutanasia, sottolinea: «il principio di </a:t>
            </a:r>
            <a:r>
              <a:rPr lang="it-IT" sz="1500" i="1" dirty="0">
                <a:solidFill>
                  <a:schemeClr val="tx1"/>
                </a:solidFill>
                <a:sym typeface="Arial"/>
              </a:rPr>
              <a:t>non-</a:t>
            </a:r>
            <a:r>
              <a:rPr lang="it-IT" sz="1500" i="1" dirty="0" err="1">
                <a:solidFill>
                  <a:schemeClr val="tx1"/>
                </a:solidFill>
                <a:sym typeface="Arial"/>
              </a:rPr>
              <a:t>maleficence</a:t>
            </a:r>
            <a:r>
              <a:rPr lang="it-IT" sz="1500" dirty="0">
                <a:solidFill>
                  <a:schemeClr val="tx1"/>
                </a:solidFill>
                <a:sym typeface="Arial"/>
              </a:rPr>
              <a:t> è una pietra angolare dell’etica medica islamica nel rispetto delle parole del Profeta Muhammad «anzitutto non provocare danno». L’interrompere il ricorso a farmaci e strumenti di supporto vitale inutili rispetta il principio di </a:t>
            </a:r>
            <a:r>
              <a:rPr lang="it-IT" sz="1500" i="1" dirty="0">
                <a:solidFill>
                  <a:schemeClr val="tx1"/>
                </a:solidFill>
                <a:sym typeface="Arial"/>
              </a:rPr>
              <a:t>non-</a:t>
            </a:r>
            <a:r>
              <a:rPr lang="it-IT" sz="1500" i="1" dirty="0" err="1">
                <a:solidFill>
                  <a:schemeClr val="tx1"/>
                </a:solidFill>
                <a:sym typeface="Arial"/>
              </a:rPr>
              <a:t>maleficence</a:t>
            </a:r>
            <a:r>
              <a:rPr lang="it-IT" sz="1500" i="1" dirty="0">
                <a:solidFill>
                  <a:schemeClr val="tx1"/>
                </a:solidFill>
                <a:sym typeface="Arial"/>
              </a:rPr>
              <a:t>, </a:t>
            </a:r>
            <a:r>
              <a:rPr lang="it-IT" sz="1500" dirty="0">
                <a:solidFill>
                  <a:schemeClr val="tx1"/>
                </a:solidFill>
                <a:sym typeface="Arial"/>
              </a:rPr>
              <a:t>ma tale atto deve essere deciso da un comitato che includa medici, </a:t>
            </a:r>
            <a:r>
              <a:rPr lang="it-IT" sz="1500" dirty="0" err="1">
                <a:solidFill>
                  <a:schemeClr val="tx1"/>
                </a:solidFill>
                <a:sym typeface="Arial"/>
              </a:rPr>
              <a:t>eticisti</a:t>
            </a:r>
            <a:r>
              <a:rPr lang="it-IT" sz="1500" dirty="0">
                <a:solidFill>
                  <a:schemeClr val="tx1"/>
                </a:solidFill>
                <a:sym typeface="Arial"/>
              </a:rPr>
              <a:t> e membri della comunità. La famiglia deve essere coinvolta, e «qualsiasi intervento medico non necessario che potrebbe causare sofferenza al malato terminale non deve essere utilizzato» </a:t>
            </a:r>
            <a:r>
              <a:rPr lang="it-IT" sz="1500" i="1" dirty="0">
                <a:solidFill>
                  <a:schemeClr val="tx1"/>
                </a:solidFill>
                <a:sym typeface="Arial"/>
              </a:rPr>
              <a:t>Cfr. </a:t>
            </a:r>
            <a:r>
              <a:rPr lang="it-IT" sz="1500" i="1" dirty="0">
                <a:solidFill>
                  <a:schemeClr val="tx1"/>
                </a:solidFill>
                <a:sym typeface="Arial"/>
                <a:hlinkClick r:id="rId2"/>
              </a:rPr>
              <a:t>www.khayma.com/maalbar/medicalEthics.htm#Abstract</a:t>
            </a:r>
            <a:endParaRPr lang="it-IT" sz="1500" i="1"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Secondo A. </a:t>
            </a:r>
            <a:r>
              <a:rPr lang="it-IT" sz="1500" b="1" dirty="0" err="1">
                <a:solidFill>
                  <a:schemeClr val="tx1"/>
                </a:solidFill>
                <a:sym typeface="Arial"/>
              </a:rPr>
              <a:t>Sachedina</a:t>
            </a:r>
            <a:r>
              <a:rPr lang="it-IT" sz="1500" b="1" dirty="0">
                <a:solidFill>
                  <a:schemeClr val="tx1"/>
                </a:solidFill>
                <a:sym typeface="Arial"/>
              </a:rPr>
              <a:t> </a:t>
            </a:r>
            <a:r>
              <a:rPr lang="it-IT" sz="1500" dirty="0">
                <a:solidFill>
                  <a:schemeClr val="tx1"/>
                </a:solidFill>
                <a:sym typeface="Arial"/>
              </a:rPr>
              <a:t>sempre il principio di </a:t>
            </a:r>
            <a:r>
              <a:rPr lang="it-IT" sz="1500" b="1" i="1" dirty="0">
                <a:solidFill>
                  <a:schemeClr val="tx1"/>
                </a:solidFill>
                <a:sym typeface="Arial"/>
              </a:rPr>
              <a:t>non-</a:t>
            </a:r>
            <a:r>
              <a:rPr lang="it-IT" sz="1500" b="1" i="1" dirty="0" err="1">
                <a:solidFill>
                  <a:schemeClr val="tx1"/>
                </a:solidFill>
                <a:sym typeface="Arial"/>
              </a:rPr>
              <a:t>maleficence</a:t>
            </a:r>
            <a:r>
              <a:rPr lang="it-IT" sz="1500" b="1" i="1" dirty="0">
                <a:solidFill>
                  <a:schemeClr val="tx1"/>
                </a:solidFill>
                <a:sym typeface="Arial"/>
              </a:rPr>
              <a:t>, </a:t>
            </a:r>
            <a:r>
              <a:rPr lang="it-IT" sz="1500" dirty="0">
                <a:solidFill>
                  <a:schemeClr val="tx1"/>
                </a:solidFill>
                <a:sym typeface="Arial"/>
              </a:rPr>
              <a:t>permette alcune declinazioni specifiche verso i malato terminale. «La </a:t>
            </a:r>
            <a:r>
              <a:rPr lang="it-IT" sz="1500" dirty="0" err="1">
                <a:solidFill>
                  <a:schemeClr val="tx1"/>
                </a:solidFill>
                <a:sym typeface="Arial"/>
              </a:rPr>
              <a:t>shari’a</a:t>
            </a:r>
            <a:r>
              <a:rPr lang="it-IT" sz="1500" dirty="0">
                <a:solidFill>
                  <a:schemeClr val="tx1"/>
                </a:solidFill>
                <a:sym typeface="Arial"/>
              </a:rPr>
              <a:t> punisce il medico che aiuta attivamente e in modo unilaterale il malato a morire tuttavia:</a:t>
            </a:r>
          </a:p>
          <a:p>
            <a:pPr marL="342900" indent="-342900" algn="just">
              <a:lnSpc>
                <a:spcPct val="110000"/>
              </a:lnSpc>
              <a:buSzPct val="100000"/>
              <a:buAutoNum type="arabicPeriod"/>
              <a:defRPr sz="1700">
                <a:solidFill>
                  <a:srgbClr val="414764"/>
                </a:solidFill>
                <a:latin typeface="Arial"/>
                <a:ea typeface="Arial"/>
                <a:cs typeface="Arial"/>
                <a:sym typeface="Arial"/>
              </a:defRPr>
            </a:pPr>
            <a:r>
              <a:rPr lang="it-IT" sz="1500" dirty="0">
                <a:solidFill>
                  <a:schemeClr val="tx1"/>
                </a:solidFill>
                <a:sym typeface="Arial"/>
              </a:rPr>
              <a:t>Il medico può somministrare farmaci contro il dolore e lo stress psico-fisico, anche se possono accorciare la vita, purché lo faccia senza lo scopo di uccidere;</a:t>
            </a:r>
          </a:p>
          <a:p>
            <a:pPr marL="342900" indent="-342900" algn="just">
              <a:lnSpc>
                <a:spcPct val="110000"/>
              </a:lnSpc>
              <a:buSzPct val="100000"/>
              <a:buAutoNum type="arabicPeriod"/>
              <a:defRPr sz="1700">
                <a:solidFill>
                  <a:srgbClr val="414764"/>
                </a:solidFill>
                <a:latin typeface="Arial"/>
                <a:ea typeface="Arial"/>
                <a:cs typeface="Arial"/>
                <a:sym typeface="Arial"/>
              </a:defRPr>
            </a:pPr>
            <a:r>
              <a:rPr lang="it-IT" sz="1500" dirty="0">
                <a:solidFill>
                  <a:schemeClr val="tx1"/>
                </a:solidFill>
                <a:sym typeface="Arial"/>
              </a:rPr>
              <a:t>La legge consente al malato di rifiutare trattamenti che ritardino la morte certa, oppure permettere al medico, dopo essersi consultato con il malato o i familiari, di interrompere </a:t>
            </a:r>
            <a:r>
              <a:rPr lang="it-IT" sz="1500" b="1" i="1" dirty="0">
                <a:solidFill>
                  <a:schemeClr val="tx1"/>
                </a:solidFill>
                <a:sym typeface="Arial"/>
              </a:rPr>
              <a:t>trattamenti</a:t>
            </a:r>
            <a:r>
              <a:rPr lang="it-IT" sz="1500" dirty="0">
                <a:solidFill>
                  <a:schemeClr val="tx1"/>
                </a:solidFill>
                <a:sym typeface="Arial"/>
              </a:rPr>
              <a:t> </a:t>
            </a:r>
            <a:r>
              <a:rPr lang="it-IT" sz="1500" b="1" i="1" dirty="0">
                <a:solidFill>
                  <a:schemeClr val="tx1"/>
                </a:solidFill>
                <a:sym typeface="Arial"/>
              </a:rPr>
              <a:t>futili</a:t>
            </a:r>
            <a:r>
              <a:rPr lang="it-IT" sz="1500" dirty="0">
                <a:solidFill>
                  <a:schemeClr val="tx1"/>
                </a:solidFill>
                <a:sym typeface="Arial"/>
              </a:rPr>
              <a:t>. In questi casi il ritardare la morte è contrario all’interesse del malato e all’interesse pubblico (spreco delle risorse). L’interruzione dei trattamenti di supporto consente alla morte di seguire il suo corso. La </a:t>
            </a:r>
            <a:r>
              <a:rPr lang="it-IT" sz="1500" dirty="0" err="1">
                <a:solidFill>
                  <a:schemeClr val="tx1"/>
                </a:solidFill>
                <a:sym typeface="Arial"/>
              </a:rPr>
              <a:t>shari’a</a:t>
            </a:r>
            <a:r>
              <a:rPr lang="it-IT" sz="1500" dirty="0">
                <a:solidFill>
                  <a:schemeClr val="tx1"/>
                </a:solidFill>
                <a:sym typeface="Arial"/>
              </a:rPr>
              <a:t> permette l’interruzione di trattamenti futili e sproporzionati dietro consenso familiare. </a:t>
            </a:r>
            <a:r>
              <a:rPr lang="it-IT" sz="1200" dirty="0">
                <a:solidFill>
                  <a:schemeClr val="tx1"/>
                </a:solidFill>
                <a:sym typeface="Arial"/>
              </a:rPr>
              <a:t>Fonte, </a:t>
            </a:r>
            <a:r>
              <a:rPr lang="it-IT" sz="1200" dirty="0" err="1">
                <a:solidFill>
                  <a:schemeClr val="tx1"/>
                </a:solidFill>
                <a:sym typeface="Arial"/>
              </a:rPr>
              <a:t>Sachedina</a:t>
            </a:r>
            <a:r>
              <a:rPr lang="it-IT" sz="1200" dirty="0">
                <a:solidFill>
                  <a:schemeClr val="tx1"/>
                </a:solidFill>
                <a:sym typeface="Arial"/>
              </a:rPr>
              <a:t> A., </a:t>
            </a:r>
            <a:r>
              <a:rPr lang="it-IT" sz="1200" i="1" dirty="0">
                <a:solidFill>
                  <a:schemeClr val="tx1"/>
                </a:solidFill>
                <a:sym typeface="Arial"/>
              </a:rPr>
              <a:t>End of Life: the </a:t>
            </a:r>
            <a:r>
              <a:rPr lang="it-IT" sz="1200" i="1" dirty="0" err="1">
                <a:solidFill>
                  <a:schemeClr val="tx1"/>
                </a:solidFill>
                <a:sym typeface="Arial"/>
              </a:rPr>
              <a:t>Islamic</a:t>
            </a:r>
            <a:r>
              <a:rPr lang="it-IT" sz="1200" i="1" dirty="0">
                <a:solidFill>
                  <a:schemeClr val="tx1"/>
                </a:solidFill>
                <a:sym typeface="Arial"/>
              </a:rPr>
              <a:t> </a:t>
            </a:r>
            <a:r>
              <a:rPr lang="it-IT" sz="1200" i="1" dirty="0" err="1">
                <a:solidFill>
                  <a:schemeClr val="tx1"/>
                </a:solidFill>
                <a:sym typeface="Arial"/>
              </a:rPr>
              <a:t>View</a:t>
            </a:r>
            <a:r>
              <a:rPr lang="it-IT" sz="1200" i="1" dirty="0">
                <a:solidFill>
                  <a:schemeClr val="tx1"/>
                </a:solidFill>
                <a:sym typeface="Arial"/>
              </a:rPr>
              <a:t> </a:t>
            </a:r>
            <a:r>
              <a:rPr lang="it-IT" sz="1200" dirty="0">
                <a:solidFill>
                  <a:schemeClr val="tx1"/>
                </a:solidFill>
                <a:sym typeface="Arial"/>
              </a:rPr>
              <a:t>(2005)</a:t>
            </a:r>
            <a:endParaRPr lang="it-IT" sz="1200" b="1" i="1" dirty="0">
              <a:solidFill>
                <a:schemeClr val="tx1"/>
              </a:solidFill>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18</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07204162"/>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Eutanasia: le zone «grigie»</a:t>
            </a:r>
            <a:endParaRPr sz="2800" dirty="0"/>
          </a:p>
        </p:txBody>
      </p:sp>
      <p:sp>
        <p:nvSpPr>
          <p:cNvPr id="101" name="Sottotitolo 2"/>
          <p:cNvSpPr txBox="1">
            <a:spLocks noGrp="1"/>
          </p:cNvSpPr>
          <p:nvPr>
            <p:ph type="subTitle" sz="half" idx="1"/>
          </p:nvPr>
        </p:nvSpPr>
        <p:spPr>
          <a:xfrm>
            <a:off x="984069" y="1374624"/>
            <a:ext cx="10467702" cy="4626320"/>
          </a:xfrm>
          <a:prstGeom prst="rect">
            <a:avLst/>
          </a:prstGeom>
        </p:spPr>
        <p:txBody>
          <a:bodyPr>
            <a:normAutofit/>
          </a:bodyPr>
          <a:lstStyle/>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La linea di demarcazione tra trattamento medico «futile» e «utile» è spesso confusa, poiché nel mondo islamico si oscilla tra la negazione decisa dell’eutanasia, e il riconoscimento che un trattamento «futile» non può essere considerato obbligatorio.</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In questa area «grigia» l’etica medica islamica e </a:t>
            </a:r>
            <a:r>
              <a:rPr lang="it-IT" sz="1500" b="1" dirty="0">
                <a:solidFill>
                  <a:schemeClr val="tx1"/>
                </a:solidFill>
                <a:sym typeface="Arial"/>
              </a:rPr>
              <a:t>i principi tradizionali</a:t>
            </a:r>
            <a:r>
              <a:rPr lang="it-IT" sz="1500" dirty="0">
                <a:solidFill>
                  <a:schemeClr val="tx1"/>
                </a:solidFill>
                <a:sym typeface="Arial"/>
              </a:rPr>
              <a:t>, possono diminuire la sfera della libertà individuale, e non consentire in alcun modo l’eutanasia, </a:t>
            </a:r>
            <a:r>
              <a:rPr lang="it-IT" sz="1500" b="1" dirty="0">
                <a:solidFill>
                  <a:schemeClr val="tx1"/>
                </a:solidFill>
                <a:sym typeface="Arial"/>
              </a:rPr>
              <a:t>tuttavia</a:t>
            </a:r>
            <a:r>
              <a:rPr lang="it-IT" sz="1500" dirty="0">
                <a:solidFill>
                  <a:schemeClr val="tx1"/>
                </a:solidFill>
                <a:sym typeface="Arial"/>
              </a:rPr>
              <a:t>, nello stesso tempo, </a:t>
            </a:r>
            <a:r>
              <a:rPr lang="it-IT" sz="1500" b="1" dirty="0">
                <a:solidFill>
                  <a:schemeClr val="tx1"/>
                </a:solidFill>
                <a:sym typeface="Arial"/>
              </a:rPr>
              <a:t>questi stessi principi </a:t>
            </a:r>
            <a:r>
              <a:rPr lang="it-IT" sz="1500" dirty="0">
                <a:solidFill>
                  <a:schemeClr val="tx1"/>
                </a:solidFill>
                <a:sym typeface="Arial"/>
              </a:rPr>
              <a:t>possono, invece, accettare che a fronte della morte sicura di un malato terminale, in uno stato di mancanza di coscienza, sia invece la stessa volontà divina che sarebbe «forzata» con un intervento di supporti artificiali di rianimazione. In questi casi, la sospensione dei trattamenti, </a:t>
            </a:r>
            <a:r>
              <a:rPr lang="it-IT" sz="1500" b="1" dirty="0">
                <a:solidFill>
                  <a:schemeClr val="tx1"/>
                </a:solidFill>
                <a:sym typeface="Arial"/>
              </a:rPr>
              <a:t>non sarebbe percepita </a:t>
            </a:r>
            <a:r>
              <a:rPr lang="it-IT" sz="1500" dirty="0">
                <a:solidFill>
                  <a:schemeClr val="tx1"/>
                </a:solidFill>
                <a:sym typeface="Arial"/>
              </a:rPr>
              <a:t>come </a:t>
            </a:r>
            <a:r>
              <a:rPr lang="it-IT" sz="1500" b="1" dirty="0">
                <a:solidFill>
                  <a:schemeClr val="tx1"/>
                </a:solidFill>
                <a:sym typeface="Arial"/>
              </a:rPr>
              <a:t>eutanasia</a:t>
            </a:r>
            <a:r>
              <a:rPr lang="it-IT" sz="1500" dirty="0">
                <a:solidFill>
                  <a:schemeClr val="tx1"/>
                </a:solidFill>
                <a:sym typeface="Arial"/>
              </a:rPr>
              <a:t>.</a:t>
            </a:r>
          </a:p>
          <a:p>
            <a:pPr algn="just">
              <a:lnSpc>
                <a:spcPct val="110000"/>
              </a:lnSpc>
              <a:buSzPct val="100000"/>
              <a:defRPr sz="1700">
                <a:solidFill>
                  <a:srgbClr val="414764"/>
                </a:solidFill>
                <a:latin typeface="Arial"/>
                <a:ea typeface="Arial"/>
                <a:cs typeface="Arial"/>
                <a:sym typeface="Arial"/>
              </a:defRPr>
            </a:pPr>
            <a:endParaRPr lang="it-IT" sz="1500"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La diminuzione della libertà individuale, che non deriva dai principi dell’etica islamica, ma dalla prassi sociale e pratica medica, sono costituiti dal paternalismo in cui il «bene» per il paziente è interamente delegato al personale medico, o alla responsabilità «familiare», oppure dalla concezione «giuridica» che il paziente non può decidere «indipendentemente» con la propria volontà poiché «il suo stato ed equilibrio psico-fisico risulta alterato dalla patologia in corso»</a:t>
            </a: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19</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2303715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Fine vita e sofferenza</a:t>
            </a:r>
            <a:endParaRPr sz="2800" dirty="0"/>
          </a:p>
        </p:txBody>
      </p:sp>
      <p:sp>
        <p:nvSpPr>
          <p:cNvPr id="101" name="Sottotitolo 2"/>
          <p:cNvSpPr txBox="1">
            <a:spLocks noGrp="1"/>
          </p:cNvSpPr>
          <p:nvPr>
            <p:ph type="subTitle" sz="half" idx="1"/>
          </p:nvPr>
        </p:nvSpPr>
        <p:spPr>
          <a:xfrm>
            <a:off x="6113789" y="1512322"/>
            <a:ext cx="5761972" cy="4641898"/>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500" b="1" i="1" dirty="0">
                <a:solidFill>
                  <a:schemeClr val="tx1"/>
                </a:solidFill>
                <a:sym typeface="Arial"/>
              </a:rPr>
              <a:t>Riferimenti alla sunna</a:t>
            </a:r>
          </a:p>
          <a:p>
            <a:pPr>
              <a:lnSpc>
                <a:spcPct val="110000"/>
              </a:lnSpc>
              <a:buSzPct val="100000"/>
              <a:defRPr sz="1700">
                <a:solidFill>
                  <a:srgbClr val="414764"/>
                </a:solidFill>
                <a:latin typeface="Arial"/>
                <a:ea typeface="Arial"/>
                <a:cs typeface="Arial"/>
                <a:sym typeface="Arial"/>
              </a:defRPr>
            </a:pPr>
            <a:endParaRPr lang="it-IT" sz="1500" b="1" dirty="0">
              <a:solidFill>
                <a:schemeClr val="tx1"/>
              </a:solidFill>
              <a:sym typeface="Arial"/>
            </a:endParaRPr>
          </a:p>
          <a:p>
            <a:pPr algn="just">
              <a:lnSpc>
                <a:spcPct val="100000"/>
              </a:lnSpc>
              <a:buSzPct val="100000"/>
              <a:defRPr sz="1700">
                <a:solidFill>
                  <a:srgbClr val="414764"/>
                </a:solidFill>
                <a:latin typeface="Arial"/>
                <a:ea typeface="Arial"/>
                <a:cs typeface="Arial"/>
                <a:sym typeface="Arial"/>
              </a:defRPr>
            </a:pPr>
            <a:r>
              <a:rPr lang="it-IT" sz="1500" dirty="0">
                <a:solidFill>
                  <a:schemeClr val="tx1"/>
                </a:solidFill>
                <a:sym typeface="Arial"/>
              </a:rPr>
              <a:t>«</a:t>
            </a:r>
            <a:r>
              <a:rPr lang="it-IT" sz="1500" i="1" dirty="0">
                <a:solidFill>
                  <a:schemeClr val="tx1"/>
                </a:solidFill>
                <a:sym typeface="Arial"/>
              </a:rPr>
              <a:t>Si, per ogni sofferenza patita dal musulmano, Dio gli cancella i suoi errori; cadono come le foglie dall’albero</a:t>
            </a:r>
            <a:r>
              <a:rPr lang="it-IT" sz="1500" dirty="0">
                <a:solidFill>
                  <a:schemeClr val="tx1"/>
                </a:solidFill>
                <a:sym typeface="Arial"/>
              </a:rPr>
              <a:t>». </a:t>
            </a:r>
            <a:r>
              <a:rPr lang="it-IT" sz="1500" i="1" dirty="0">
                <a:solidFill>
                  <a:schemeClr val="tx1"/>
                </a:solidFill>
                <a:sym typeface="Arial"/>
              </a:rPr>
              <a:t>Al </a:t>
            </a:r>
            <a:r>
              <a:rPr lang="it-IT" sz="1500" i="1" dirty="0" err="1">
                <a:solidFill>
                  <a:schemeClr val="tx1"/>
                </a:solidFill>
                <a:sym typeface="Arial"/>
              </a:rPr>
              <a:t>Bukhari</a:t>
            </a:r>
            <a:endParaRPr lang="it-IT" sz="1500"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rPr>
              <a:t>«</a:t>
            </a:r>
            <a:r>
              <a:rPr lang="it-IT" sz="1500" i="1" dirty="0">
                <a:solidFill>
                  <a:schemeClr val="tx1"/>
                </a:solidFill>
              </a:rPr>
              <a:t>Assolutamente nessuno di voi desideri la morte in seguito ad un danno che l’ha colpito, E, se non può farne a meno, allora dica: ‘Signore tienimi in vita finché la vita è bene per me, e fammi morire se per sarebbe meglio la morte</a:t>
            </a:r>
            <a:r>
              <a:rPr lang="it-IT" sz="1500" dirty="0">
                <a:solidFill>
                  <a:schemeClr val="tx1"/>
                </a:solidFill>
              </a:rPr>
              <a:t>’» </a:t>
            </a:r>
            <a:r>
              <a:rPr lang="it-IT" sz="1500" i="1" dirty="0">
                <a:solidFill>
                  <a:schemeClr val="tx1"/>
                </a:solidFill>
                <a:sym typeface="Arial"/>
              </a:rPr>
              <a:t>Al </a:t>
            </a:r>
            <a:r>
              <a:rPr lang="it-IT" sz="1500" i="1" dirty="0" err="1">
                <a:solidFill>
                  <a:schemeClr val="tx1"/>
                </a:solidFill>
                <a:sym typeface="Arial"/>
              </a:rPr>
              <a:t>Bukhari</a:t>
            </a:r>
            <a:endParaRPr lang="it-IT" sz="1500" i="1" dirty="0">
              <a:solidFill>
                <a:schemeClr val="tx1"/>
              </a:solidFill>
              <a:sym typeface="Arial"/>
            </a:endParaRPr>
          </a:p>
          <a:p>
            <a:pPr algn="l">
              <a:lnSpc>
                <a:spcPct val="110000"/>
              </a:lnSpc>
              <a:buSzPct val="100000"/>
              <a:defRPr sz="1700">
                <a:solidFill>
                  <a:srgbClr val="414764"/>
                </a:solidFill>
                <a:latin typeface="Arial"/>
                <a:ea typeface="Arial"/>
                <a:cs typeface="Arial"/>
                <a:sym typeface="Arial"/>
              </a:defRPr>
            </a:pPr>
            <a:r>
              <a:rPr lang="it-IT" sz="1500" b="1" i="1" dirty="0">
                <a:solidFill>
                  <a:schemeClr val="tx1"/>
                </a:solidFill>
                <a:sym typeface="Arial"/>
              </a:rPr>
              <a:t>Commento</a:t>
            </a:r>
            <a:endParaRPr lang="it-IT" sz="1500" dirty="0">
              <a:solidFill>
                <a:schemeClr val="tx1"/>
              </a:solidFill>
              <a:sym typeface="Arial"/>
            </a:endParaRP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rPr>
              <a:t>Risulta chiaro dalla tradizione profetica che non ci si deve mai augurare la morte, o auspicarsi malattie o le sofferenza come «purificazione». </a:t>
            </a:r>
            <a:r>
              <a:rPr lang="it-IT" sz="1500" b="1" dirty="0">
                <a:solidFill>
                  <a:schemeClr val="tx1"/>
                </a:solidFill>
              </a:rPr>
              <a:t>L’islam non esalta la sofferenza.</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rPr>
              <a:t>Solo nel caso che siano ineluttabili, dunque per la sola volontà divina, allora si devono accettare e ricercare in esse un significato spirituale.</a:t>
            </a:r>
          </a:p>
          <a:p>
            <a:pPr algn="just">
              <a:lnSpc>
                <a:spcPct val="110000"/>
              </a:lnSpc>
              <a:buSzPct val="100000"/>
              <a:defRPr sz="1700">
                <a:solidFill>
                  <a:srgbClr val="414764"/>
                </a:solidFill>
                <a:latin typeface="Arial"/>
                <a:ea typeface="Arial"/>
                <a:cs typeface="Arial"/>
                <a:sym typeface="Arial"/>
              </a:defRPr>
            </a:pPr>
            <a:r>
              <a:rPr lang="it-IT" sz="1600" dirty="0">
                <a:sym typeface="Arial"/>
              </a:rPr>
              <a:t> </a:t>
            </a:r>
            <a:endParaRPr lang="it-IT" sz="1400" b="1" dirty="0"/>
          </a:p>
          <a:p>
            <a:pPr algn="just">
              <a:lnSpc>
                <a:spcPct val="110000"/>
              </a:lnSpc>
              <a:buSzPct val="100000"/>
              <a:defRPr sz="1700">
                <a:solidFill>
                  <a:srgbClr val="414764"/>
                </a:solidFill>
                <a:latin typeface="Arial"/>
                <a:ea typeface="Arial"/>
                <a:cs typeface="Arial"/>
                <a:sym typeface="Arial"/>
              </a:defRPr>
            </a:pPr>
            <a:endParaRPr lang="it-IT" sz="1600" dirty="0"/>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2</a:t>
            </a:fld>
            <a:endParaRPr dirty="0"/>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
        <p:nvSpPr>
          <p:cNvPr id="2" name="Rettangolo 1"/>
          <p:cNvSpPr/>
          <p:nvPr/>
        </p:nvSpPr>
        <p:spPr>
          <a:xfrm>
            <a:off x="649189" y="1538597"/>
            <a:ext cx="5191680" cy="5404878"/>
          </a:xfrm>
          <a:prstGeom prst="rect">
            <a:avLst/>
          </a:prstGeom>
        </p:spPr>
        <p:txBody>
          <a:bodyPr wrap="square">
            <a:spAutoFit/>
          </a:bodyPr>
          <a:lstStyle/>
          <a:p>
            <a:pPr algn="ctr">
              <a:lnSpc>
                <a:spcPct val="110000"/>
              </a:lnSpc>
              <a:buSzPct val="100000"/>
              <a:defRPr sz="1700">
                <a:solidFill>
                  <a:srgbClr val="414764"/>
                </a:solidFill>
                <a:latin typeface="Arial"/>
                <a:ea typeface="Arial"/>
                <a:cs typeface="Arial"/>
                <a:sym typeface="Arial"/>
              </a:defRPr>
            </a:pPr>
            <a:r>
              <a:rPr lang="it-IT" sz="1500" b="1" i="1" dirty="0">
                <a:solidFill>
                  <a:schemeClr val="tx1"/>
                </a:solidFill>
                <a:sym typeface="Arial"/>
              </a:rPr>
              <a:t>Citazioni coraniche</a:t>
            </a:r>
          </a:p>
          <a:p>
            <a:pPr algn="ctr">
              <a:lnSpc>
                <a:spcPct val="110000"/>
              </a:lnSpc>
              <a:buSzPct val="100000"/>
              <a:defRPr sz="1700">
                <a:solidFill>
                  <a:srgbClr val="414764"/>
                </a:solidFill>
                <a:latin typeface="Arial"/>
                <a:ea typeface="Arial"/>
                <a:cs typeface="Arial"/>
                <a:sym typeface="Arial"/>
              </a:defRPr>
            </a:pPr>
            <a:endParaRPr lang="it-IT" sz="1500" b="1" i="1" dirty="0">
              <a:sym typeface="Arial"/>
            </a:endParaRPr>
          </a:p>
          <a:p>
            <a:pPr algn="just">
              <a:lnSpc>
                <a:spcPct val="110000"/>
              </a:lnSpc>
              <a:buSzPct val="100000"/>
              <a:defRPr sz="1700">
                <a:solidFill>
                  <a:srgbClr val="414764"/>
                </a:solidFill>
                <a:latin typeface="Arial"/>
                <a:ea typeface="Arial"/>
                <a:cs typeface="Arial"/>
                <a:sym typeface="Arial"/>
              </a:defRPr>
            </a:pPr>
            <a:r>
              <a:rPr lang="it-IT" sz="1500" b="1" dirty="0">
                <a:solidFill>
                  <a:schemeClr val="tx1"/>
                </a:solidFill>
                <a:latin typeface="Arial" panose="020B0604020202020204" pitchFamily="34" charset="0"/>
                <a:cs typeface="Arial" panose="020B0604020202020204" pitchFamily="34" charset="0"/>
              </a:rPr>
              <a:t>Corano, LVII, 22</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latin typeface="Arial" panose="020B0604020202020204" pitchFamily="34" charset="0"/>
                <a:cs typeface="Arial" panose="020B0604020202020204" pitchFamily="34" charset="0"/>
              </a:rPr>
              <a:t>«Non vi toccherà disgrazia sulla terra o nelle persone che non sia stata scritta in un Libro prima ancora che Noi la produciamo: facile è questo per Dio»</a:t>
            </a:r>
          </a:p>
          <a:p>
            <a:pPr algn="just">
              <a:lnSpc>
                <a:spcPct val="110000"/>
              </a:lnSpc>
              <a:buSzPct val="100000"/>
              <a:defRPr sz="1700">
                <a:solidFill>
                  <a:srgbClr val="414764"/>
                </a:solidFill>
                <a:latin typeface="Arial"/>
                <a:ea typeface="Arial"/>
                <a:cs typeface="Arial"/>
                <a:sym typeface="Arial"/>
              </a:defRPr>
            </a:pPr>
            <a:r>
              <a:rPr lang="it-IT" sz="1500" b="1" dirty="0">
                <a:solidFill>
                  <a:schemeClr val="tx1"/>
                </a:solidFill>
                <a:latin typeface="Arial" panose="020B0604020202020204" pitchFamily="34" charset="0"/>
                <a:cs typeface="Arial" panose="020B0604020202020204" pitchFamily="34" charset="0"/>
              </a:rPr>
              <a:t>Corano II, 157</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latin typeface="Arial" panose="020B0604020202020204" pitchFamily="34" charset="0"/>
                <a:cs typeface="Arial" panose="020B0604020202020204" pitchFamily="34" charset="0"/>
              </a:rPr>
              <a:t>«In verità noi siamo di Dio e a Lui ritorniamo»</a:t>
            </a:r>
          </a:p>
          <a:p>
            <a:pPr algn="just">
              <a:lnSpc>
                <a:spcPct val="110000"/>
              </a:lnSpc>
              <a:buSzPct val="100000"/>
              <a:defRPr sz="1700">
                <a:solidFill>
                  <a:srgbClr val="414764"/>
                </a:solidFill>
                <a:latin typeface="Arial"/>
                <a:ea typeface="Arial"/>
                <a:cs typeface="Arial"/>
                <a:sym typeface="Arial"/>
              </a:defRPr>
            </a:pPr>
            <a:r>
              <a:rPr lang="it-IT" sz="1500" b="1" dirty="0">
                <a:solidFill>
                  <a:schemeClr val="tx1"/>
                </a:solidFill>
              </a:rPr>
              <a:t>Corano, XXVI, 80</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rPr>
              <a:t>«E quando mi ammalo, è Lui che mi cura»</a:t>
            </a:r>
          </a:p>
          <a:p>
            <a:pPr algn="just">
              <a:lnSpc>
                <a:spcPct val="110000"/>
              </a:lnSpc>
              <a:buSzPct val="100000"/>
              <a:defRPr sz="1700">
                <a:solidFill>
                  <a:srgbClr val="414764"/>
                </a:solidFill>
                <a:latin typeface="Arial"/>
                <a:ea typeface="Arial"/>
                <a:cs typeface="Arial"/>
                <a:sym typeface="Arial"/>
              </a:defRPr>
            </a:pPr>
            <a:endParaRPr lang="it-IT" sz="1500" dirty="0">
              <a:solidFill>
                <a:schemeClr val="tx1"/>
              </a:solidFill>
            </a:endParaRPr>
          </a:p>
          <a:p>
            <a:pPr algn="just">
              <a:lnSpc>
                <a:spcPct val="110000"/>
              </a:lnSpc>
              <a:buSzPct val="100000"/>
              <a:defRPr sz="1700">
                <a:solidFill>
                  <a:srgbClr val="414764"/>
                </a:solidFill>
                <a:latin typeface="Arial"/>
                <a:ea typeface="Arial"/>
                <a:cs typeface="Arial"/>
                <a:sym typeface="Arial"/>
              </a:defRPr>
            </a:pPr>
            <a:r>
              <a:rPr lang="it-IT" sz="1500" b="1" i="1" dirty="0">
                <a:solidFill>
                  <a:schemeClr val="tx1"/>
                </a:solidFill>
              </a:rPr>
              <a:t>Commento</a:t>
            </a:r>
          </a:p>
          <a:p>
            <a:pPr algn="just">
              <a:lnSpc>
                <a:spcPct val="110000"/>
              </a:lnSpc>
              <a:buSzPct val="100000"/>
              <a:defRPr sz="1700">
                <a:solidFill>
                  <a:srgbClr val="414764"/>
                </a:solidFill>
                <a:latin typeface="Arial"/>
                <a:ea typeface="Arial"/>
                <a:cs typeface="Arial"/>
                <a:sym typeface="Arial"/>
              </a:defRPr>
            </a:pPr>
            <a:endParaRPr lang="it-IT" sz="1500" dirty="0">
              <a:solidFill>
                <a:schemeClr val="tx1"/>
              </a:solidFill>
            </a:endParaRP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rPr>
              <a:t>Ciò non costituisce, comunque, un invito alla </a:t>
            </a:r>
            <a:r>
              <a:rPr lang="it-IT" sz="1500" b="1" dirty="0">
                <a:solidFill>
                  <a:schemeClr val="tx1"/>
                </a:solidFill>
              </a:rPr>
              <a:t>passività</a:t>
            </a:r>
            <a:r>
              <a:rPr lang="it-IT" sz="1500" dirty="0">
                <a:solidFill>
                  <a:schemeClr val="tx1"/>
                </a:solidFill>
              </a:rPr>
              <a:t>, o a non ricercare la cura.  </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rPr>
              <a:t>Piuttosto, è </a:t>
            </a:r>
            <a:r>
              <a:rPr lang="it-IT" sz="1500" b="1" dirty="0">
                <a:solidFill>
                  <a:schemeClr val="tx1"/>
                </a:solidFill>
              </a:rPr>
              <a:t>l’accettazione</a:t>
            </a:r>
            <a:r>
              <a:rPr lang="it-IT" sz="1500" dirty="0">
                <a:solidFill>
                  <a:schemeClr val="tx1"/>
                </a:solidFill>
              </a:rPr>
              <a:t> della morte e il riconoscimento che questa vita è effimera e transitoria. </a:t>
            </a:r>
            <a:r>
              <a:rPr lang="it-IT" sz="1500" b="1" dirty="0">
                <a:solidFill>
                  <a:schemeClr val="tx1"/>
                </a:solidFill>
              </a:rPr>
              <a:t>L’insegnamento</a:t>
            </a:r>
            <a:r>
              <a:rPr lang="it-IT" sz="1500" dirty="0">
                <a:solidFill>
                  <a:schemeClr val="tx1"/>
                </a:solidFill>
              </a:rPr>
              <a:t> è quello di </a:t>
            </a:r>
            <a:r>
              <a:rPr lang="it-IT" sz="1500" b="1" dirty="0">
                <a:solidFill>
                  <a:schemeClr val="tx1"/>
                </a:solidFill>
              </a:rPr>
              <a:t>prepararsi all’Altra Vita</a:t>
            </a:r>
            <a:r>
              <a:rPr lang="it-IT" sz="1500" dirty="0">
                <a:solidFill>
                  <a:schemeClr val="tx1"/>
                </a:solidFill>
              </a:rPr>
              <a:t>, conseguente alla nostra </a:t>
            </a:r>
            <a:r>
              <a:rPr lang="it-IT" sz="1500" b="1" dirty="0">
                <a:solidFill>
                  <a:schemeClr val="tx1"/>
                </a:solidFill>
              </a:rPr>
              <a:t>escatologia personale</a:t>
            </a:r>
            <a:r>
              <a:rPr lang="it-IT" sz="1500" dirty="0">
                <a:solidFill>
                  <a:schemeClr val="tx1"/>
                </a:solidFill>
              </a:rPr>
              <a:t>.</a:t>
            </a:r>
          </a:p>
          <a:p>
            <a:pPr algn="just">
              <a:lnSpc>
                <a:spcPct val="110000"/>
              </a:lnSpc>
              <a:buSzPct val="100000"/>
              <a:defRPr sz="1700">
                <a:solidFill>
                  <a:srgbClr val="414764"/>
                </a:solidFill>
                <a:latin typeface="Arial"/>
                <a:ea typeface="Arial"/>
                <a:cs typeface="Arial"/>
                <a:sym typeface="Arial"/>
              </a:defRPr>
            </a:pPr>
            <a:endParaRPr lang="it-IT" sz="1500" dirty="0">
              <a:solidFill>
                <a:schemeClr val="tx1"/>
              </a:solidFill>
            </a:endParaRPr>
          </a:p>
          <a:p>
            <a:pPr algn="just">
              <a:lnSpc>
                <a:spcPct val="110000"/>
              </a:lnSpc>
              <a:buSzPct val="100000"/>
              <a:defRPr sz="1700">
                <a:solidFill>
                  <a:srgbClr val="414764"/>
                </a:solidFill>
                <a:latin typeface="Arial"/>
                <a:ea typeface="Arial"/>
                <a:cs typeface="Arial"/>
                <a:sym typeface="Arial"/>
              </a:defRPr>
            </a:pPr>
            <a:endParaRPr lang="it-IT" sz="1500" b="1" dirty="0">
              <a:solidFill>
                <a:schemeClr val="tx1"/>
              </a:solidFill>
            </a:endParaRPr>
          </a:p>
        </p:txBody>
      </p:sp>
    </p:spTree>
    <p:extLst>
      <p:ext uri="{BB962C8B-B14F-4D97-AF65-F5344CB8AC3E}">
        <p14:creationId xmlns:p14="http://schemas.microsoft.com/office/powerpoint/2010/main" val="863265881"/>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Eutanasia e libertà personale</a:t>
            </a:r>
            <a:endParaRPr sz="2800" dirty="0"/>
          </a:p>
        </p:txBody>
      </p:sp>
      <p:sp>
        <p:nvSpPr>
          <p:cNvPr id="101" name="Sottotitolo 2"/>
          <p:cNvSpPr txBox="1">
            <a:spLocks noGrp="1"/>
          </p:cNvSpPr>
          <p:nvPr>
            <p:ph type="subTitle" sz="half" idx="1"/>
          </p:nvPr>
        </p:nvSpPr>
        <p:spPr>
          <a:xfrm>
            <a:off x="639047" y="1642167"/>
            <a:ext cx="10995817" cy="3821357"/>
          </a:xfrm>
          <a:prstGeom prst="rect">
            <a:avLst/>
          </a:prstGeom>
        </p:spPr>
        <p:txBody>
          <a:bodyPr>
            <a:normAutofit/>
          </a:bodyPr>
          <a:lstStyle/>
          <a:p>
            <a:pPr algn="just"/>
            <a:endParaRPr lang="it-IT" sz="2000" dirty="0"/>
          </a:p>
          <a:p>
            <a:pPr algn="just">
              <a:lnSpc>
                <a:spcPct val="110000"/>
              </a:lnSpc>
              <a:buSzPct val="100000"/>
              <a:defRPr sz="1700">
                <a:solidFill>
                  <a:srgbClr val="414764"/>
                </a:solidFill>
                <a:latin typeface="Arial"/>
                <a:ea typeface="Arial"/>
                <a:cs typeface="Arial"/>
                <a:sym typeface="Arial"/>
              </a:defRPr>
            </a:pPr>
            <a:endParaRPr lang="it-IT" sz="2000" b="1" i="1" dirty="0">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20</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
        <p:nvSpPr>
          <p:cNvPr id="2" name="Rettangolo 1"/>
          <p:cNvSpPr/>
          <p:nvPr/>
        </p:nvSpPr>
        <p:spPr>
          <a:xfrm>
            <a:off x="1281926" y="1642167"/>
            <a:ext cx="9710057" cy="5136791"/>
          </a:xfrm>
          <a:prstGeom prst="rect">
            <a:avLst/>
          </a:prstGeom>
        </p:spPr>
        <p:txBody>
          <a:bodyPr wrap="square">
            <a:spAutoFit/>
          </a:bodyPr>
          <a:lstStyle/>
          <a:p>
            <a:pPr algn="ctr">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Principi generali di riferimento: la vita non è proprietà dell’individuo, ma Dio non impone pesi maggiori a ciò che l’anima possa sopportare</a:t>
            </a:r>
          </a:p>
          <a:p>
            <a:pPr algn="ctr">
              <a:lnSpc>
                <a:spcPct val="110000"/>
              </a:lnSpc>
              <a:buSzPct val="100000"/>
              <a:defRPr sz="1700">
                <a:solidFill>
                  <a:srgbClr val="414764"/>
                </a:solidFill>
                <a:latin typeface="Arial"/>
                <a:ea typeface="Arial"/>
                <a:cs typeface="Arial"/>
                <a:sym typeface="Arial"/>
              </a:defRPr>
            </a:pPr>
            <a:endParaRPr lang="it-IT" sz="1500" b="1" dirty="0">
              <a:solidFill>
                <a:schemeClr val="tx1"/>
              </a:solidFill>
              <a:sym typeface="Arial"/>
            </a:endParaRPr>
          </a:p>
          <a:p>
            <a:pPr>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Corano III, 145</a:t>
            </a:r>
          </a:p>
          <a:p>
            <a:pPr>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a:t>
            </a:r>
            <a:r>
              <a:rPr lang="it-IT" sz="1500" i="1" dirty="0">
                <a:solidFill>
                  <a:schemeClr val="tx1"/>
                </a:solidFill>
                <a:sym typeface="Arial"/>
              </a:rPr>
              <a:t>Non è possibile che nessuno muoia altro che con il permesso di Dio stabilito e scritto a termine fisso</a:t>
            </a:r>
            <a:r>
              <a:rPr lang="it-IT" sz="1500" dirty="0">
                <a:solidFill>
                  <a:schemeClr val="tx1"/>
                </a:solidFill>
                <a:sym typeface="Arial"/>
              </a:rPr>
              <a:t>»</a:t>
            </a:r>
          </a:p>
          <a:p>
            <a:pPr>
              <a:lnSpc>
                <a:spcPct val="110000"/>
              </a:lnSpc>
              <a:buSzPct val="100000"/>
              <a:defRPr sz="1700">
                <a:solidFill>
                  <a:srgbClr val="414764"/>
                </a:solidFill>
                <a:latin typeface="Arial"/>
                <a:ea typeface="Arial"/>
                <a:cs typeface="Arial"/>
                <a:sym typeface="Arial"/>
              </a:defRPr>
            </a:pPr>
            <a:endParaRPr lang="it-IT" sz="1500" dirty="0">
              <a:solidFill>
                <a:schemeClr val="tx1"/>
              </a:solidFill>
              <a:sym typeface="Arial"/>
            </a:endParaRPr>
          </a:p>
          <a:p>
            <a:pPr>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Corano III, 156</a:t>
            </a:r>
          </a:p>
          <a:p>
            <a:pPr>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a:t>
            </a:r>
            <a:r>
              <a:rPr lang="it-IT" sz="1500" i="1" dirty="0">
                <a:solidFill>
                  <a:schemeClr val="tx1"/>
                </a:solidFill>
                <a:sym typeface="Arial"/>
              </a:rPr>
              <a:t>E’ Dio che fa vivere e uccide, è Dio che osserva tutto ciò che fate!</a:t>
            </a:r>
            <a:r>
              <a:rPr lang="it-IT" sz="1500" dirty="0">
                <a:solidFill>
                  <a:schemeClr val="tx1"/>
                </a:solidFill>
                <a:sym typeface="Arial"/>
              </a:rPr>
              <a:t>»</a:t>
            </a:r>
          </a:p>
          <a:p>
            <a:pPr>
              <a:lnSpc>
                <a:spcPct val="110000"/>
              </a:lnSpc>
              <a:buSzPct val="100000"/>
              <a:defRPr sz="1700">
                <a:solidFill>
                  <a:srgbClr val="414764"/>
                </a:solidFill>
                <a:latin typeface="Arial"/>
                <a:ea typeface="Arial"/>
                <a:cs typeface="Arial"/>
                <a:sym typeface="Arial"/>
              </a:defRPr>
            </a:pPr>
            <a:endParaRPr lang="it-IT" sz="1500" dirty="0">
              <a:solidFill>
                <a:schemeClr val="tx1"/>
              </a:solidFill>
              <a:sym typeface="Arial"/>
            </a:endParaRPr>
          </a:p>
          <a:p>
            <a:pPr algn="ctr">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Qual è la volontà di Dio, nei casi di chiara prognosi mortale?</a:t>
            </a:r>
          </a:p>
          <a:p>
            <a:pPr>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Corano II, 286</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a:t>
            </a:r>
            <a:r>
              <a:rPr lang="it-IT" sz="1500" i="1" dirty="0">
                <a:solidFill>
                  <a:schemeClr val="tx1"/>
                </a:solidFill>
                <a:sym typeface="Arial"/>
              </a:rPr>
              <a:t>Iddio non imporrà a nessun’anima pesi più gravi di quel che possa portare»… «Signore! Non ci caricare di quel che non abbiamo la forza di sopportare</a:t>
            </a:r>
            <a:r>
              <a:rPr lang="it-IT" sz="1500" dirty="0">
                <a:solidFill>
                  <a:schemeClr val="tx1"/>
                </a:solidFill>
                <a:sym typeface="Arial"/>
              </a:rPr>
              <a:t>»</a:t>
            </a:r>
          </a:p>
          <a:p>
            <a:pPr>
              <a:lnSpc>
                <a:spcPct val="110000"/>
              </a:lnSpc>
              <a:buSzPct val="100000"/>
              <a:defRPr sz="1700">
                <a:solidFill>
                  <a:srgbClr val="414764"/>
                </a:solidFill>
                <a:latin typeface="Arial"/>
                <a:ea typeface="Arial"/>
                <a:cs typeface="Arial"/>
                <a:sym typeface="Arial"/>
              </a:defRPr>
            </a:pPr>
            <a:endParaRPr lang="it-IT" sz="1500" dirty="0">
              <a:solidFill>
                <a:schemeClr val="tx1"/>
              </a:solidFill>
              <a:sym typeface="Arial"/>
            </a:endParaRPr>
          </a:p>
          <a:p>
            <a:pPr>
              <a:lnSpc>
                <a:spcPct val="110000"/>
              </a:lnSpc>
              <a:buSzPct val="100000"/>
              <a:defRPr sz="1700">
                <a:solidFill>
                  <a:srgbClr val="414764"/>
                </a:solidFill>
                <a:latin typeface="Arial"/>
                <a:ea typeface="Arial"/>
                <a:cs typeface="Arial"/>
                <a:sym typeface="Arial"/>
              </a:defRPr>
            </a:pPr>
            <a:r>
              <a:rPr lang="it-IT" sz="1500" b="1" dirty="0" err="1">
                <a:solidFill>
                  <a:schemeClr val="tx1"/>
                </a:solidFill>
                <a:sym typeface="Arial"/>
              </a:rPr>
              <a:t>Hadith</a:t>
            </a:r>
            <a:r>
              <a:rPr lang="it-IT" sz="1500" b="1" dirty="0">
                <a:solidFill>
                  <a:schemeClr val="tx1"/>
                </a:solidFill>
                <a:sym typeface="Arial"/>
              </a:rPr>
              <a:t> (citato all’inizio)</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rPr>
              <a:t>«</a:t>
            </a:r>
            <a:r>
              <a:rPr lang="it-IT" sz="1500" i="1" dirty="0">
                <a:solidFill>
                  <a:schemeClr val="tx1"/>
                </a:solidFill>
              </a:rPr>
              <a:t>Assolutamente nessuno di voi desideri la morte in seguito ad un danno che l’ha colpito, E, se non può farne a meno, allora dica: ‘Signore tienimi in vita finché la vita è bene per me, e fammi morire se per sarebbe meglio la morte</a:t>
            </a:r>
            <a:r>
              <a:rPr lang="it-IT" sz="1500" dirty="0">
                <a:solidFill>
                  <a:schemeClr val="tx1"/>
                </a:solidFill>
              </a:rPr>
              <a:t>’» </a:t>
            </a:r>
            <a:r>
              <a:rPr lang="it-IT" sz="1500" i="1" dirty="0">
                <a:solidFill>
                  <a:schemeClr val="tx1"/>
                </a:solidFill>
                <a:sym typeface="Arial"/>
              </a:rPr>
              <a:t>Al </a:t>
            </a:r>
            <a:r>
              <a:rPr lang="it-IT" sz="1500" i="1" dirty="0" err="1">
                <a:solidFill>
                  <a:schemeClr val="tx1"/>
                </a:solidFill>
                <a:sym typeface="Arial"/>
              </a:rPr>
              <a:t>Bukhari</a:t>
            </a:r>
            <a:endParaRPr lang="it-IT" sz="1500" i="1" dirty="0">
              <a:solidFill>
                <a:schemeClr val="tx1"/>
              </a:solidFill>
              <a:sym typeface="Arial"/>
            </a:endParaRPr>
          </a:p>
          <a:p>
            <a:pPr>
              <a:lnSpc>
                <a:spcPct val="110000"/>
              </a:lnSpc>
              <a:buSzPct val="100000"/>
              <a:defRPr sz="1700">
                <a:solidFill>
                  <a:srgbClr val="414764"/>
                </a:solidFill>
                <a:latin typeface="Arial"/>
                <a:ea typeface="Arial"/>
                <a:cs typeface="Arial"/>
                <a:sym typeface="Arial"/>
              </a:defRPr>
            </a:pPr>
            <a:endParaRPr lang="it-IT" sz="1400" b="1" dirty="0">
              <a:solidFill>
                <a:schemeClr val="tx1"/>
              </a:solidFill>
              <a:sym typeface="Arial"/>
            </a:endParaRPr>
          </a:p>
          <a:p>
            <a:pPr>
              <a:lnSpc>
                <a:spcPct val="110000"/>
              </a:lnSpc>
              <a:buSzPct val="100000"/>
              <a:defRPr sz="1700">
                <a:solidFill>
                  <a:srgbClr val="414764"/>
                </a:solidFill>
                <a:latin typeface="Arial"/>
                <a:ea typeface="Arial"/>
                <a:cs typeface="Arial"/>
                <a:sym typeface="Arial"/>
              </a:defRPr>
            </a:pPr>
            <a:endParaRPr lang="it-IT" sz="1400" dirty="0">
              <a:solidFill>
                <a:schemeClr val="tx1"/>
              </a:solidFill>
              <a:sym typeface="Arial"/>
            </a:endParaRPr>
          </a:p>
        </p:txBody>
      </p:sp>
    </p:spTree>
    <p:extLst>
      <p:ext uri="{BB962C8B-B14F-4D97-AF65-F5344CB8AC3E}">
        <p14:creationId xmlns:p14="http://schemas.microsoft.com/office/powerpoint/2010/main" val="214333951"/>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Eutanasia: Stati</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gn="just"/>
            <a:r>
              <a:rPr lang="it-IT" sz="1500" b="1" dirty="0">
                <a:latin typeface="Arial" panose="020B0604020202020204" pitchFamily="34" charset="0"/>
                <a:cs typeface="Arial" panose="020B0604020202020204" pitchFamily="34" charset="0"/>
              </a:rPr>
              <a:t>Arabia Saudita: </a:t>
            </a:r>
            <a:r>
              <a:rPr lang="it-IT" sz="1500" dirty="0">
                <a:latin typeface="Arial" panose="020B0604020202020204" pitchFamily="34" charset="0"/>
                <a:cs typeface="Arial" panose="020B0604020202020204" pitchFamily="34" charset="0"/>
              </a:rPr>
              <a:t>«Il medico non deve in nessuna circostanza porre fine alla vita del paziente, anche se viene richiesto dallo stesso o dai suoi familiari» (Risoluzione Ministeriale 1990, n . 288/17/L</a:t>
            </a:r>
          </a:p>
          <a:p>
            <a:pPr algn="just"/>
            <a:r>
              <a:rPr lang="it-IT" sz="1500" b="1" dirty="0">
                <a:latin typeface="Arial" panose="020B0604020202020204" pitchFamily="34" charset="0"/>
                <a:cs typeface="Arial" panose="020B0604020202020204" pitchFamily="34" charset="0"/>
              </a:rPr>
              <a:t>Libia: </a:t>
            </a:r>
            <a:r>
              <a:rPr lang="it-IT" sz="1500" dirty="0">
                <a:latin typeface="Arial" panose="020B0604020202020204" pitchFamily="34" charset="0"/>
                <a:cs typeface="Arial" panose="020B0604020202020204" pitchFamily="34" charset="0"/>
              </a:rPr>
              <a:t>«A nessun paziente può essere tolta la vita neanche dietro sua richiesta, anche bei casi di malattia incurabile o terminale, dolore acuto o se la vita di pende da strumenti di supporto»(1986 Legge 17</a:t>
            </a:r>
          </a:p>
          <a:p>
            <a:pPr algn="just"/>
            <a:r>
              <a:rPr lang="it-IT" sz="1500" b="1" dirty="0">
                <a:latin typeface="Arial" panose="020B0604020202020204" pitchFamily="34" charset="0"/>
                <a:cs typeface="Arial" panose="020B0604020202020204" pitchFamily="34" charset="0"/>
              </a:rPr>
              <a:t>Libano: </a:t>
            </a:r>
            <a:r>
              <a:rPr lang="it-IT" sz="1500" dirty="0">
                <a:latin typeface="Arial" panose="020B0604020202020204" pitchFamily="34" charset="0"/>
                <a:cs typeface="Arial" panose="020B0604020202020204" pitchFamily="34" charset="0"/>
              </a:rPr>
              <a:t>«Se il malato è affetti da un male incurabile, il medico deve limitarsi ad alleviare le sofferenze psico-fisiche con trattamenti compatibili con il trattamento della vita (se possibile).Il medico non ha il diritto di provocare volontariamente la morte ma, non è auspicabile ricorrere a mezzi eccessivi che allunghino l’agonia» (1994 Art. 27 del Codice di Deontologia Medica)</a:t>
            </a:r>
          </a:p>
          <a:p>
            <a:pPr algn="just"/>
            <a:r>
              <a:rPr lang="it-IT" sz="1500" b="1" dirty="0" err="1">
                <a:latin typeface="Arial" panose="020B0604020202020204" pitchFamily="34" charset="0"/>
                <a:cs typeface="Arial" panose="020B0604020202020204" pitchFamily="34" charset="0"/>
              </a:rPr>
              <a:t>Malaysia</a:t>
            </a:r>
            <a:r>
              <a:rPr lang="it-IT" sz="1500" b="1" dirty="0">
                <a:latin typeface="Arial" panose="020B0604020202020204" pitchFamily="34" charset="0"/>
                <a:cs typeface="Arial" panose="020B0604020202020204" pitchFamily="34" charset="0"/>
              </a:rPr>
              <a:t>: </a:t>
            </a:r>
            <a:r>
              <a:rPr lang="it-IT" sz="1500" dirty="0">
                <a:latin typeface="Arial" panose="020B0604020202020204" pitchFamily="34" charset="0"/>
                <a:cs typeface="Arial" panose="020B0604020202020204" pitchFamily="34" charset="0"/>
              </a:rPr>
              <a:t>«L’eutanasia non viene praticata per motivo religiosi, culturali ed etici» «Nutrizione e idratazione non sono considerati trattamenti medici ma strumenti naturali per conservare la vita» (2005, Art. 574 Codice Penale) Fonte </a:t>
            </a:r>
            <a:r>
              <a:rPr lang="it-IT" sz="1500" dirty="0" err="1">
                <a:latin typeface="Arial" panose="020B0604020202020204" pitchFamily="34" charset="0"/>
                <a:cs typeface="Arial" panose="020B0604020202020204" pitchFamily="34" charset="0"/>
              </a:rPr>
              <a:t>Talib</a:t>
            </a:r>
            <a:r>
              <a:rPr lang="it-IT" sz="1500" dirty="0">
                <a:latin typeface="Arial" panose="020B0604020202020204" pitchFamily="34" charset="0"/>
                <a:cs typeface="Arial" panose="020B0604020202020204" pitchFamily="34" charset="0"/>
              </a:rPr>
              <a:t> N., </a:t>
            </a:r>
            <a:r>
              <a:rPr lang="it-IT" sz="1500" i="1" dirty="0" err="1">
                <a:latin typeface="Arial" panose="020B0604020202020204" pitchFamily="34" charset="0"/>
                <a:cs typeface="Arial" panose="020B0604020202020204" pitchFamily="34" charset="0"/>
              </a:rPr>
              <a:t>Dilemmas</a:t>
            </a:r>
            <a:r>
              <a:rPr lang="it-IT" sz="1500" i="1" dirty="0">
                <a:latin typeface="Arial" panose="020B0604020202020204" pitchFamily="34" charset="0"/>
                <a:cs typeface="Arial" panose="020B0604020202020204" pitchFamily="34" charset="0"/>
              </a:rPr>
              <a:t> </a:t>
            </a:r>
            <a:r>
              <a:rPr lang="it-IT" sz="1500" i="1" dirty="0" err="1">
                <a:latin typeface="Arial" panose="020B0604020202020204" pitchFamily="34" charset="0"/>
                <a:cs typeface="Arial" panose="020B0604020202020204" pitchFamily="34" charset="0"/>
              </a:rPr>
              <a:t>surrounding</a:t>
            </a:r>
            <a:r>
              <a:rPr lang="it-IT" sz="1500" i="1" dirty="0">
                <a:latin typeface="Arial" panose="020B0604020202020204" pitchFamily="34" charset="0"/>
                <a:cs typeface="Arial" panose="020B0604020202020204" pitchFamily="34" charset="0"/>
              </a:rPr>
              <a:t> Passive </a:t>
            </a:r>
            <a:r>
              <a:rPr lang="it-IT" sz="1500" i="1" dirty="0" err="1">
                <a:latin typeface="Arial" panose="020B0604020202020204" pitchFamily="34" charset="0"/>
                <a:cs typeface="Arial" panose="020B0604020202020204" pitchFamily="34" charset="0"/>
              </a:rPr>
              <a:t>euthanasia</a:t>
            </a:r>
            <a:r>
              <a:rPr lang="it-IT" sz="1500" i="1" dirty="0">
                <a:latin typeface="Arial" panose="020B0604020202020204" pitchFamily="34" charset="0"/>
                <a:cs typeface="Arial" panose="020B0604020202020204" pitchFamily="34" charset="0"/>
              </a:rPr>
              <a:t>-A </a:t>
            </a:r>
            <a:r>
              <a:rPr lang="it-IT" sz="1500" i="1" dirty="0" err="1">
                <a:latin typeface="Arial" panose="020B0604020202020204" pitchFamily="34" charset="0"/>
                <a:cs typeface="Arial" panose="020B0604020202020204" pitchFamily="34" charset="0"/>
              </a:rPr>
              <a:t>Malaysian</a:t>
            </a:r>
            <a:r>
              <a:rPr lang="it-IT" sz="1500" i="1" dirty="0">
                <a:latin typeface="Arial" panose="020B0604020202020204" pitchFamily="34" charset="0"/>
                <a:cs typeface="Arial" panose="020B0604020202020204" pitchFamily="34" charset="0"/>
              </a:rPr>
              <a:t> </a:t>
            </a:r>
            <a:r>
              <a:rPr lang="it-IT" sz="1500" i="1" dirty="0" err="1">
                <a:latin typeface="Arial" panose="020B0604020202020204" pitchFamily="34" charset="0"/>
                <a:cs typeface="Arial" panose="020B0604020202020204" pitchFamily="34" charset="0"/>
              </a:rPr>
              <a:t>Perspective</a:t>
            </a:r>
            <a:endParaRPr lang="it-IT" sz="1500" i="1" dirty="0">
              <a:latin typeface="Arial" panose="020B0604020202020204" pitchFamily="34" charset="0"/>
              <a:cs typeface="Arial" panose="020B0604020202020204" pitchFamily="34" charset="0"/>
            </a:endParaRPr>
          </a:p>
          <a:p>
            <a:pPr algn="just"/>
            <a:r>
              <a:rPr lang="it-IT" sz="1500" b="1" dirty="0">
                <a:latin typeface="Arial" panose="020B0604020202020204" pitchFamily="34" charset="0"/>
                <a:cs typeface="Arial" panose="020B0604020202020204" pitchFamily="34" charset="0"/>
              </a:rPr>
              <a:t>Iran: </a:t>
            </a:r>
            <a:r>
              <a:rPr lang="it-IT" sz="1500" dirty="0">
                <a:latin typeface="Arial" panose="020B0604020202020204" pitchFamily="34" charset="0"/>
                <a:cs typeface="Arial" panose="020B0604020202020204" pitchFamily="34" charset="0"/>
              </a:rPr>
              <a:t>«L’uccisione di un essere umano è assolutamente vietata…anche a scopo di ridurne la sofferenza» (Posizione prevalente dell’Ayatollah </a:t>
            </a:r>
            <a:r>
              <a:rPr lang="it-IT" sz="1500" dirty="0" err="1">
                <a:latin typeface="Arial" panose="020B0604020202020204" pitchFamily="34" charset="0"/>
                <a:cs typeface="Arial" panose="020B0604020202020204" pitchFamily="34" charset="0"/>
              </a:rPr>
              <a:t>Shirazy</a:t>
            </a:r>
            <a:r>
              <a:rPr lang="it-IT" sz="1500" dirty="0">
                <a:latin typeface="Arial" panose="020B0604020202020204" pitchFamily="34" charset="0"/>
                <a:cs typeface="Arial" panose="020B0604020202020204" pitchFamily="34" charset="0"/>
              </a:rPr>
              <a:t>)</a:t>
            </a:r>
          </a:p>
          <a:p>
            <a:pPr algn="just"/>
            <a:r>
              <a:rPr lang="it-IT" sz="1500" b="1" dirty="0">
                <a:latin typeface="Arial" panose="020B0604020202020204" pitchFamily="34" charset="0"/>
                <a:cs typeface="Arial" panose="020B0604020202020204" pitchFamily="34" charset="0"/>
              </a:rPr>
              <a:t>Sudan: </a:t>
            </a:r>
            <a:r>
              <a:rPr lang="it-IT" sz="1500" dirty="0">
                <a:latin typeface="Arial" panose="020B0604020202020204" pitchFamily="34" charset="0"/>
                <a:cs typeface="Arial" panose="020B0604020202020204" pitchFamily="34" charset="0"/>
              </a:rPr>
              <a:t>«Eutanasia e suicidio assistito sono illegali». Il dibattito tra medici e giuristi è ancora ad uno stadio acerbo. </a:t>
            </a:r>
            <a:r>
              <a:rPr lang="it-IT" sz="1400" dirty="0"/>
              <a:t>Fonte </a:t>
            </a:r>
            <a:r>
              <a:rPr lang="it-IT" sz="1400" dirty="0" err="1"/>
              <a:t>Dariusch</a:t>
            </a:r>
            <a:r>
              <a:rPr lang="it-IT" sz="1400" dirty="0"/>
              <a:t> </a:t>
            </a:r>
            <a:r>
              <a:rPr lang="it-IT" sz="1400" dirty="0" err="1"/>
              <a:t>Atighetchi</a:t>
            </a:r>
            <a:r>
              <a:rPr lang="it-IT" sz="1400" dirty="0"/>
              <a:t>, </a:t>
            </a:r>
            <a:r>
              <a:rPr lang="it-IT" sz="1400" i="1" dirty="0"/>
              <a:t>Islam e Bioetica</a:t>
            </a:r>
            <a:r>
              <a:rPr lang="it-IT" sz="1400" dirty="0"/>
              <a:t>, Armando Editore, Roma, 2009, </a:t>
            </a:r>
            <a:r>
              <a:rPr lang="it-IT" sz="1400" dirty="0" err="1"/>
              <a:t>pag</a:t>
            </a:r>
            <a:r>
              <a:rPr lang="it-IT" sz="1400" dirty="0"/>
              <a:t> 257.</a:t>
            </a:r>
          </a:p>
          <a:p>
            <a:pPr algn="just"/>
            <a:endParaRPr lang="it-IT" sz="1600" dirty="0"/>
          </a:p>
          <a:p>
            <a:pPr algn="just">
              <a:lnSpc>
                <a:spcPct val="110000"/>
              </a:lnSpc>
              <a:buSzPct val="100000"/>
              <a:defRPr sz="1700">
                <a:solidFill>
                  <a:srgbClr val="414764"/>
                </a:solidFill>
                <a:latin typeface="Arial"/>
                <a:ea typeface="Arial"/>
                <a:cs typeface="Arial"/>
                <a:sym typeface="Arial"/>
              </a:defRPr>
            </a:pPr>
            <a:endParaRPr lang="it-IT" sz="1600" dirty="0"/>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21</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149580706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fontScale="90000"/>
          </a:bodyPr>
          <a:lstStyle>
            <a:lvl1pPr algn="l">
              <a:defRPr sz="3000" b="1">
                <a:latin typeface="Georgia"/>
                <a:ea typeface="Georgia"/>
                <a:cs typeface="Georgia"/>
                <a:sym typeface="Georgia"/>
              </a:defRPr>
            </a:lvl1pPr>
          </a:lstStyle>
          <a:p>
            <a:pPr algn="ctr"/>
            <a:br>
              <a:rPr lang="it-IT" sz="2800" dirty="0"/>
            </a:br>
            <a:r>
              <a:rPr lang="it-IT" sz="2800" dirty="0"/>
              <a:t>Il continuum tra questa vita, la morte, l’Altra vita</a:t>
            </a:r>
            <a:endParaRPr sz="2800" dirty="0"/>
          </a:p>
        </p:txBody>
      </p:sp>
      <p:sp>
        <p:nvSpPr>
          <p:cNvPr id="101" name="Sottotitolo 2"/>
          <p:cNvSpPr txBox="1">
            <a:spLocks noGrp="1"/>
          </p:cNvSpPr>
          <p:nvPr>
            <p:ph type="subTitle" sz="half" idx="1"/>
          </p:nvPr>
        </p:nvSpPr>
        <p:spPr>
          <a:xfrm>
            <a:off x="6017995" y="1512322"/>
            <a:ext cx="5761972" cy="4641898"/>
          </a:xfrm>
          <a:prstGeom prst="rect">
            <a:avLst/>
          </a:prstGeom>
        </p:spPr>
        <p:txBody>
          <a:bodyPr>
            <a:noAutofit/>
          </a:bodyPr>
          <a:lstStyle/>
          <a:p>
            <a:pPr algn="l">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Riflessioni sulla vita e sulla morte</a:t>
            </a:r>
          </a:p>
          <a:p>
            <a:pPr algn="l">
              <a:lnSpc>
                <a:spcPct val="110000"/>
              </a:lnSpc>
              <a:buSzPct val="100000"/>
              <a:defRPr sz="1700">
                <a:solidFill>
                  <a:srgbClr val="414764"/>
                </a:solidFill>
                <a:latin typeface="Arial"/>
                <a:ea typeface="Arial"/>
                <a:cs typeface="Arial"/>
                <a:sym typeface="Arial"/>
              </a:defRPr>
            </a:pPr>
            <a:r>
              <a:rPr lang="it-IT" sz="1500" b="1" dirty="0" err="1">
                <a:solidFill>
                  <a:schemeClr val="tx1"/>
                </a:solidFill>
                <a:sym typeface="Arial"/>
              </a:rPr>
              <a:t>Hadith</a:t>
            </a:r>
            <a:endParaRPr lang="it-IT" sz="1500" b="1" dirty="0">
              <a:solidFill>
                <a:schemeClr val="tx1"/>
              </a:solidFill>
              <a:sym typeface="Arial"/>
            </a:endParaRPr>
          </a:p>
          <a:p>
            <a:pPr algn="l">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Il califfo </a:t>
            </a:r>
            <a:r>
              <a:rPr lang="it-IT" sz="1500" dirty="0" err="1">
                <a:solidFill>
                  <a:schemeClr val="tx1"/>
                </a:solidFill>
                <a:sym typeface="Arial"/>
              </a:rPr>
              <a:t>Alī</a:t>
            </a:r>
            <a:r>
              <a:rPr lang="it-IT" sz="1500" dirty="0">
                <a:solidFill>
                  <a:schemeClr val="tx1"/>
                </a:solidFill>
                <a:sym typeface="Arial"/>
              </a:rPr>
              <a:t> ha detto a proposito della preparazione alla morte:</a:t>
            </a:r>
          </a:p>
          <a:p>
            <a:pPr algn="just">
              <a:lnSpc>
                <a:spcPct val="100000"/>
              </a:lnSpc>
              <a:buSzPct val="100000"/>
              <a:defRPr sz="1700">
                <a:solidFill>
                  <a:srgbClr val="414764"/>
                </a:solidFill>
                <a:latin typeface="Arial"/>
                <a:ea typeface="Arial"/>
                <a:cs typeface="Arial"/>
                <a:sym typeface="Arial"/>
              </a:defRPr>
            </a:pPr>
            <a:r>
              <a:rPr lang="it-IT" sz="1500" dirty="0">
                <a:solidFill>
                  <a:schemeClr val="tx1"/>
                </a:solidFill>
                <a:sym typeface="Arial"/>
              </a:rPr>
              <a:t>«</a:t>
            </a:r>
            <a:r>
              <a:rPr lang="it-IT" sz="1500" i="1" dirty="0">
                <a:solidFill>
                  <a:schemeClr val="tx1"/>
                </a:solidFill>
                <a:sym typeface="Arial"/>
              </a:rPr>
              <a:t>Il mondo sta voltando le spalle e se ne va. L’Aldilà, invece, mostra il suo volto e s’avvicina. Ognuno di loro ha i propri figli. Sii fra quelli dell’Aldilà, non tra i figli di questo mondo. Oggi è il tempo di agire, non della resa dei conti. Domani, ci sarà la resa dei conti e non sarà più possibile agire</a:t>
            </a:r>
            <a:r>
              <a:rPr lang="it-IT" sz="1500" dirty="0">
                <a:solidFill>
                  <a:schemeClr val="tx1"/>
                </a:solidFill>
              </a:rPr>
              <a:t>» Riportato da </a:t>
            </a:r>
            <a:r>
              <a:rPr lang="it-IT" sz="1500" i="1" dirty="0">
                <a:solidFill>
                  <a:schemeClr val="tx1"/>
                </a:solidFill>
                <a:sym typeface="Arial"/>
              </a:rPr>
              <a:t>Al </a:t>
            </a:r>
            <a:r>
              <a:rPr lang="it-IT" sz="1500" i="1" dirty="0" err="1">
                <a:solidFill>
                  <a:schemeClr val="tx1"/>
                </a:solidFill>
                <a:sym typeface="Arial"/>
              </a:rPr>
              <a:t>Bukhari</a:t>
            </a:r>
            <a:endParaRPr lang="it-IT" sz="1500" i="1"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rPr>
              <a:t>Per questo il Corano, XXIII, 37, raccomanda di non essere come coloro che vivono in questo mondo sostenendo: «Non esiste altro che questa vita: viviamo, moriamo e non saremo risuscitati»</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Corano LXVII, 2, 10</a:t>
            </a:r>
            <a:endParaRPr lang="it-IT" sz="1500" b="1" dirty="0">
              <a:solidFill>
                <a:schemeClr val="tx1"/>
              </a:solidFill>
            </a:endParaRP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«Colui che ha creato la morte e la vita, per mettere alla prova chi di voi meglio opera»… «E diranno ancora: ‘Oh se avessimo udito e capito.....’»</a:t>
            </a:r>
            <a:endParaRPr lang="it-IT" sz="1500" b="1" dirty="0">
              <a:solidFill>
                <a:schemeClr val="tx1"/>
              </a:solidFil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3</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
        <p:nvSpPr>
          <p:cNvPr id="3" name="Rettangolo 2"/>
          <p:cNvSpPr/>
          <p:nvPr/>
        </p:nvSpPr>
        <p:spPr>
          <a:xfrm>
            <a:off x="495515" y="1543868"/>
            <a:ext cx="5276871" cy="3770263"/>
          </a:xfrm>
          <a:prstGeom prst="rect">
            <a:avLst/>
          </a:prstGeom>
        </p:spPr>
        <p:txBody>
          <a:bodyPr wrap="square">
            <a:spAutoFit/>
          </a:bodyPr>
          <a:lstStyle/>
          <a:p>
            <a:pPr algn="just">
              <a:buSzPct val="100000"/>
              <a:defRPr sz="1700">
                <a:solidFill>
                  <a:srgbClr val="414764"/>
                </a:solidFill>
                <a:latin typeface="Arial"/>
                <a:ea typeface="Arial"/>
                <a:cs typeface="Arial"/>
                <a:sym typeface="Arial"/>
              </a:defRPr>
            </a:pPr>
            <a:r>
              <a:rPr lang="it-IT" sz="1500" b="1" dirty="0">
                <a:solidFill>
                  <a:schemeClr val="tx1"/>
                </a:solidFill>
                <a:sym typeface="Arial"/>
              </a:rPr>
              <a:t>L’Altra vita è quella duratura ed eterna</a:t>
            </a:r>
          </a:p>
          <a:p>
            <a:pPr algn="just">
              <a:buSzPct val="100000"/>
              <a:defRPr sz="1700">
                <a:solidFill>
                  <a:srgbClr val="414764"/>
                </a:solidFill>
                <a:latin typeface="Arial"/>
                <a:ea typeface="Arial"/>
                <a:cs typeface="Arial"/>
                <a:sym typeface="Arial"/>
              </a:defRPr>
            </a:pPr>
            <a:endParaRPr lang="it-IT" sz="1500" b="1" dirty="0">
              <a:solidFill>
                <a:schemeClr val="tx1"/>
              </a:solidFill>
              <a:sym typeface="Arial"/>
            </a:endParaRPr>
          </a:p>
          <a:p>
            <a:pPr algn="just">
              <a:buSzPct val="100000"/>
              <a:defRPr sz="1700">
                <a:solidFill>
                  <a:srgbClr val="414764"/>
                </a:solidFill>
                <a:latin typeface="Arial"/>
                <a:ea typeface="Arial"/>
                <a:cs typeface="Arial"/>
                <a:sym typeface="Arial"/>
              </a:defRPr>
            </a:pPr>
            <a:r>
              <a:rPr lang="it-IT" sz="1500" b="1" dirty="0">
                <a:solidFill>
                  <a:schemeClr val="tx1"/>
                </a:solidFill>
                <a:sym typeface="Arial"/>
              </a:rPr>
              <a:t>Corano, XLI, 30-32</a:t>
            </a:r>
          </a:p>
          <a:p>
            <a:pPr algn="just">
              <a:buSzPct val="100000"/>
              <a:defRPr sz="1700">
                <a:solidFill>
                  <a:srgbClr val="414764"/>
                </a:solidFill>
                <a:latin typeface="Arial"/>
                <a:ea typeface="Arial"/>
                <a:cs typeface="Arial"/>
                <a:sym typeface="Arial"/>
              </a:defRPr>
            </a:pPr>
            <a:endParaRPr lang="it-IT" sz="1500" b="1" dirty="0">
              <a:solidFill>
                <a:schemeClr val="tx1"/>
              </a:solidFill>
              <a:sym typeface="Arial"/>
            </a:endParaRPr>
          </a:p>
          <a:p>
            <a:pPr algn="just">
              <a:buSzPct val="100000"/>
              <a:defRPr sz="1700">
                <a:solidFill>
                  <a:srgbClr val="414764"/>
                </a:solidFill>
                <a:latin typeface="Arial"/>
                <a:ea typeface="Arial"/>
                <a:cs typeface="Arial"/>
                <a:sym typeface="Arial"/>
              </a:defRPr>
            </a:pPr>
            <a:r>
              <a:rPr lang="it-IT" sz="1500" dirty="0">
                <a:solidFill>
                  <a:schemeClr val="tx1"/>
                </a:solidFill>
                <a:sym typeface="Arial"/>
              </a:rPr>
              <a:t>«</a:t>
            </a:r>
            <a:r>
              <a:rPr lang="it-IT" sz="1500" i="1" dirty="0">
                <a:solidFill>
                  <a:schemeClr val="tx1"/>
                </a:solidFill>
                <a:sym typeface="Arial"/>
              </a:rPr>
              <a:t>Gli angeli scendono su coloro che dicono: ‘Il nostro signore è Allah e che perseverano (sulla Retta Via). (Dicono loro:) ‘Non abbiate paura e non affliggetevi; gioite per il Giardino che vi è stato promesso. Noi siamo vostri alleati in questa vita e nell’altra, e in quella avrete ciò che le vostre anime desidereranno e quel che chiederanno. Questa è l’ospitalità del Perdonatore, del Misericordioso</a:t>
            </a:r>
            <a:r>
              <a:rPr lang="it-IT" sz="1500" dirty="0">
                <a:solidFill>
                  <a:schemeClr val="tx1"/>
                </a:solidFill>
                <a:sym typeface="Arial"/>
              </a:rPr>
              <a:t>». </a:t>
            </a:r>
          </a:p>
          <a:p>
            <a:pPr algn="just">
              <a:buSzPct val="100000"/>
              <a:defRPr sz="1700">
                <a:solidFill>
                  <a:srgbClr val="414764"/>
                </a:solidFill>
                <a:latin typeface="Arial"/>
                <a:ea typeface="Arial"/>
                <a:cs typeface="Arial"/>
                <a:sym typeface="Arial"/>
              </a:defRPr>
            </a:pPr>
            <a:endParaRPr lang="it-IT" sz="1500" dirty="0">
              <a:solidFill>
                <a:schemeClr val="tx1"/>
              </a:solidFill>
              <a:sym typeface="Arial"/>
            </a:endParaRPr>
          </a:p>
          <a:p>
            <a:pPr algn="just">
              <a:buSzPct val="100000"/>
              <a:defRPr sz="1700">
                <a:solidFill>
                  <a:srgbClr val="414764"/>
                </a:solidFill>
                <a:latin typeface="Arial"/>
                <a:ea typeface="Arial"/>
                <a:cs typeface="Arial"/>
                <a:sym typeface="Arial"/>
              </a:defRPr>
            </a:pPr>
            <a:r>
              <a:rPr lang="it-IT" sz="1500" dirty="0">
                <a:solidFill>
                  <a:schemeClr val="tx1"/>
                </a:solidFill>
                <a:sym typeface="Arial"/>
              </a:rPr>
              <a:t>La finalità della vita in questo mondo per l’uomo e la donna è il ricordo e la conoscenza di Dio: «</a:t>
            </a:r>
            <a:r>
              <a:rPr lang="it-IT" sz="1500" i="1" dirty="0">
                <a:solidFill>
                  <a:schemeClr val="tx1"/>
                </a:solidFill>
                <a:sym typeface="Arial"/>
              </a:rPr>
              <a:t>Ero un tesoro nascosto ho amato di essere conosciuto ed ho creato il mondo</a:t>
            </a:r>
            <a:r>
              <a:rPr lang="it-IT" sz="1500" dirty="0">
                <a:solidFill>
                  <a:schemeClr val="tx1"/>
                </a:solidFill>
                <a:sym typeface="Arial"/>
              </a:rPr>
              <a:t>» </a:t>
            </a:r>
            <a:r>
              <a:rPr lang="it-IT" sz="1400" dirty="0" err="1">
                <a:solidFill>
                  <a:schemeClr val="tx1"/>
                </a:solidFill>
                <a:sym typeface="Arial"/>
              </a:rPr>
              <a:t>Hadith</a:t>
            </a:r>
            <a:r>
              <a:rPr lang="it-IT" sz="1400" dirty="0">
                <a:solidFill>
                  <a:schemeClr val="tx1"/>
                </a:solidFill>
                <a:sym typeface="Arial"/>
              </a:rPr>
              <a:t> </a:t>
            </a:r>
            <a:r>
              <a:rPr lang="it-IT" sz="1400" dirty="0" err="1">
                <a:solidFill>
                  <a:schemeClr val="tx1"/>
                </a:solidFill>
                <a:sym typeface="Arial"/>
              </a:rPr>
              <a:t>qudsi</a:t>
            </a:r>
            <a:endParaRPr lang="it-IT" sz="1400" dirty="0">
              <a:solidFill>
                <a:schemeClr val="tx1"/>
              </a:solidFill>
              <a:sym typeface="Arial"/>
            </a:endParaRPr>
          </a:p>
        </p:txBody>
      </p:sp>
    </p:spTree>
    <p:extLst>
      <p:ext uri="{BB962C8B-B14F-4D97-AF65-F5344CB8AC3E}">
        <p14:creationId xmlns:p14="http://schemas.microsoft.com/office/powerpoint/2010/main" val="237647042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Il medico e il malato terminale</a:t>
            </a:r>
            <a:endParaRPr sz="2800" dirty="0"/>
          </a:p>
        </p:txBody>
      </p:sp>
      <p:sp>
        <p:nvSpPr>
          <p:cNvPr id="101" name="Sottotitolo 2"/>
          <p:cNvSpPr txBox="1">
            <a:spLocks noGrp="1"/>
          </p:cNvSpPr>
          <p:nvPr>
            <p:ph type="subTitle" sz="half" idx="1"/>
          </p:nvPr>
        </p:nvSpPr>
        <p:spPr>
          <a:xfrm>
            <a:off x="6161450" y="1283110"/>
            <a:ext cx="5450248" cy="5152524"/>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Di fronte al malato terminale</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Nell’islam il medico, dopo aver compiuto tutto il possibile per salvare la vita e curare la malattia, ha il dovere con il malato terminale  di fornirgli tutto il supporto possibile, per alleviare la sua sofferenza fisica e psicologica.</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Tutti i tentativi per salvare una vita devono, assolutamente, essere intrapresi, ma se è accertato che la persona non potrà continuare a vivere, è inutile l’accanimento terapeutico e il volerla caparbiamente tenere in vita in stato vegetativo con procedimenti artificiali di rianimazione. </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«Si tratta, come responsabilità bioetica, di curare, o di allungare la vita, non di prolungare l’agonia e la morte»</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Tuttavia, secondo il </a:t>
            </a:r>
            <a:r>
              <a:rPr lang="it-IT" sz="1500" b="1" dirty="0">
                <a:solidFill>
                  <a:schemeClr val="tx1"/>
                </a:solidFill>
                <a:sym typeface="Arial"/>
              </a:rPr>
              <a:t>Comitato Etico dell’Associazione Medica Islamica del Nord-America</a:t>
            </a:r>
            <a:r>
              <a:rPr lang="it-IT" sz="1500" dirty="0">
                <a:solidFill>
                  <a:schemeClr val="tx1"/>
                </a:solidFill>
                <a:sym typeface="Arial"/>
              </a:rPr>
              <a:t>, «resta comunque il dovere mantenere l’idratazione, la nutrizione, la cura e la limitazione del dolore, senza mai interrompere ‘volontariamente’ la vita del malato»</a:t>
            </a: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4</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
        <p:nvSpPr>
          <p:cNvPr id="2" name="Rettangolo 1"/>
          <p:cNvSpPr/>
          <p:nvPr/>
        </p:nvSpPr>
        <p:spPr>
          <a:xfrm>
            <a:off x="615881" y="1283110"/>
            <a:ext cx="5191680" cy="3373552"/>
          </a:xfrm>
          <a:prstGeom prst="rect">
            <a:avLst/>
          </a:prstGeom>
        </p:spPr>
        <p:txBody>
          <a:bodyPr wrap="square">
            <a:spAutoFit/>
          </a:bodyPr>
          <a:lstStyle/>
          <a:p>
            <a:pPr algn="ctr">
              <a:lnSpc>
                <a:spcPct val="110000"/>
              </a:lnSpc>
              <a:buSzPct val="100000"/>
              <a:defRPr sz="1700">
                <a:solidFill>
                  <a:srgbClr val="414764"/>
                </a:solidFill>
                <a:latin typeface="Arial"/>
                <a:ea typeface="Arial"/>
                <a:cs typeface="Arial"/>
                <a:sym typeface="Arial"/>
              </a:defRPr>
            </a:pPr>
            <a:r>
              <a:rPr lang="it-IT" sz="1500" b="1" dirty="0">
                <a:solidFill>
                  <a:schemeClr val="tx1"/>
                </a:solidFill>
              </a:rPr>
              <a:t>La prassi nelle famiglie islamiche</a:t>
            </a:r>
          </a:p>
          <a:p>
            <a:pPr algn="just">
              <a:lnSpc>
                <a:spcPct val="110000"/>
              </a:lnSpc>
              <a:buSzPct val="100000"/>
              <a:defRPr sz="1700">
                <a:solidFill>
                  <a:srgbClr val="414764"/>
                </a:solidFill>
                <a:latin typeface="Arial"/>
                <a:ea typeface="Arial"/>
                <a:cs typeface="Arial"/>
                <a:sym typeface="Arial"/>
              </a:defRPr>
            </a:pPr>
            <a:endParaRPr lang="it-IT" sz="1500" b="1" dirty="0"/>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rPr>
              <a:t>Nei Paesi islamici la prassi è che, generalmente,  il malato incurabile venga ricondotto presso la sua famiglia e la sua casa, in modo da garantire che la morte possa avvenire vicino a parenti che aiutino il moribondo ad affrontare meglio le sofferenze della dipartita.</a:t>
            </a:r>
          </a:p>
          <a:p>
            <a:pPr algn="just">
              <a:lnSpc>
                <a:spcPct val="110000"/>
              </a:lnSpc>
              <a:buSzPct val="100000"/>
              <a:defRPr sz="1700">
                <a:solidFill>
                  <a:srgbClr val="414764"/>
                </a:solidFill>
                <a:latin typeface="Arial"/>
                <a:ea typeface="Arial"/>
                <a:cs typeface="Arial"/>
                <a:sym typeface="Arial"/>
              </a:defRPr>
            </a:pPr>
            <a:endParaRPr lang="it-IT" sz="1500" dirty="0">
              <a:solidFill>
                <a:schemeClr val="tx1"/>
              </a:solidFill>
            </a:endParaRP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rPr>
              <a:t>A </a:t>
            </a:r>
            <a:r>
              <a:rPr lang="it-IT" sz="1500" b="1" dirty="0">
                <a:solidFill>
                  <a:schemeClr val="tx1"/>
                </a:solidFill>
              </a:rPr>
              <a:t>Tunisi</a:t>
            </a:r>
            <a:r>
              <a:rPr lang="it-IT" sz="1500" dirty="0">
                <a:solidFill>
                  <a:schemeClr val="tx1"/>
                </a:solidFill>
              </a:rPr>
              <a:t>, il </a:t>
            </a:r>
            <a:r>
              <a:rPr lang="it-IT" sz="1500" b="1" dirty="0">
                <a:solidFill>
                  <a:schemeClr val="tx1"/>
                </a:solidFill>
              </a:rPr>
              <a:t>Decreto</a:t>
            </a:r>
            <a:r>
              <a:rPr lang="it-IT" sz="1500" dirty="0">
                <a:solidFill>
                  <a:schemeClr val="tx1"/>
                </a:solidFill>
              </a:rPr>
              <a:t> </a:t>
            </a:r>
            <a:r>
              <a:rPr lang="it-IT" sz="1500" b="1" dirty="0">
                <a:solidFill>
                  <a:schemeClr val="tx1"/>
                </a:solidFill>
              </a:rPr>
              <a:t>1634</a:t>
            </a:r>
            <a:r>
              <a:rPr lang="it-IT" sz="1500" dirty="0">
                <a:solidFill>
                  <a:schemeClr val="tx1"/>
                </a:solidFill>
              </a:rPr>
              <a:t> (</a:t>
            </a:r>
            <a:r>
              <a:rPr lang="it-IT" sz="1500" b="1" dirty="0">
                <a:solidFill>
                  <a:schemeClr val="tx1"/>
                </a:solidFill>
              </a:rPr>
              <a:t>1981</a:t>
            </a:r>
            <a:r>
              <a:rPr lang="it-IT" sz="1500" dirty="0">
                <a:solidFill>
                  <a:schemeClr val="tx1"/>
                </a:solidFill>
              </a:rPr>
              <a:t>), all’art. </a:t>
            </a:r>
            <a:r>
              <a:rPr lang="it-IT" sz="1500" b="1" dirty="0">
                <a:solidFill>
                  <a:schemeClr val="tx1"/>
                </a:solidFill>
              </a:rPr>
              <a:t>24</a:t>
            </a:r>
            <a:r>
              <a:rPr lang="it-IT" sz="1500" dirty="0">
                <a:solidFill>
                  <a:schemeClr val="tx1"/>
                </a:solidFill>
              </a:rPr>
              <a:t>, «enfatizza» il trasferimento a casa propria di un malato in pericolo di vita se viene richiesto dallo stesso o da suoi parenti.</a:t>
            </a:r>
          </a:p>
          <a:p>
            <a:pPr algn="just">
              <a:lnSpc>
                <a:spcPct val="110000"/>
              </a:lnSpc>
              <a:buSzPct val="100000"/>
              <a:defRPr sz="1700">
                <a:solidFill>
                  <a:srgbClr val="414764"/>
                </a:solidFill>
                <a:latin typeface="Arial"/>
                <a:ea typeface="Arial"/>
                <a:cs typeface="Arial"/>
                <a:sym typeface="Arial"/>
              </a:defRPr>
            </a:pPr>
            <a:endParaRPr lang="it-IT" sz="1500" b="1" dirty="0">
              <a:solidFill>
                <a:schemeClr val="tx1"/>
              </a:solidFill>
            </a:endParaRPr>
          </a:p>
          <a:p>
            <a:pPr algn="just">
              <a:lnSpc>
                <a:spcPct val="110000"/>
              </a:lnSpc>
              <a:buSzPct val="100000"/>
              <a:defRPr sz="1700">
                <a:solidFill>
                  <a:srgbClr val="414764"/>
                </a:solidFill>
                <a:latin typeface="Arial"/>
                <a:ea typeface="Arial"/>
                <a:cs typeface="Arial"/>
                <a:sym typeface="Arial"/>
              </a:defRPr>
            </a:pPr>
            <a:endParaRPr lang="it-IT" sz="1500" dirty="0"/>
          </a:p>
        </p:txBody>
      </p:sp>
    </p:spTree>
    <p:extLst>
      <p:ext uri="{BB962C8B-B14F-4D97-AF65-F5344CB8AC3E}">
        <p14:creationId xmlns:p14="http://schemas.microsoft.com/office/powerpoint/2010/main" val="36026413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12315"/>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Do </a:t>
            </a:r>
            <a:r>
              <a:rPr lang="it-IT" sz="2800" dirty="0" err="1"/>
              <a:t>not</a:t>
            </a:r>
            <a:r>
              <a:rPr lang="it-IT" sz="2800" dirty="0"/>
              <a:t> resuscitate</a:t>
            </a:r>
            <a:endParaRPr sz="2800" dirty="0"/>
          </a:p>
        </p:txBody>
      </p:sp>
      <p:sp>
        <p:nvSpPr>
          <p:cNvPr id="101" name="Sottotitolo 2"/>
          <p:cNvSpPr txBox="1">
            <a:spLocks noGrp="1"/>
          </p:cNvSpPr>
          <p:nvPr>
            <p:ph type="subTitle" sz="half" idx="1"/>
          </p:nvPr>
        </p:nvSpPr>
        <p:spPr>
          <a:xfrm>
            <a:off x="1928595" y="1498792"/>
            <a:ext cx="8370387" cy="4362005"/>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500" b="1" dirty="0">
                <a:solidFill>
                  <a:schemeClr val="tx1"/>
                </a:solidFill>
              </a:rPr>
              <a:t>La situazione nel mondo islamico di fronte  alle cure estreme</a:t>
            </a:r>
          </a:p>
          <a:p>
            <a:pPr marL="342900" indent="-342900" algn="just">
              <a:lnSpc>
                <a:spcPct val="110000"/>
              </a:lnSpc>
              <a:buSzPct val="100000"/>
              <a:buAutoNum type="alphaLcParenR"/>
              <a:defRPr sz="1700">
                <a:solidFill>
                  <a:srgbClr val="414764"/>
                </a:solidFill>
                <a:latin typeface="Arial"/>
                <a:ea typeface="Arial"/>
                <a:cs typeface="Arial"/>
                <a:sym typeface="Arial"/>
              </a:defRPr>
            </a:pPr>
            <a:r>
              <a:rPr lang="it-IT" sz="1500" dirty="0">
                <a:solidFill>
                  <a:schemeClr val="tx1"/>
                </a:solidFill>
              </a:rPr>
              <a:t>I parenti sono soliti richiedere cure estreme per salvare il morente;</a:t>
            </a:r>
          </a:p>
          <a:p>
            <a:pPr marL="342900" indent="-342900" algn="just">
              <a:lnSpc>
                <a:spcPct val="110000"/>
              </a:lnSpc>
              <a:buSzPct val="100000"/>
              <a:buAutoNum type="alphaLcParenR"/>
              <a:defRPr sz="1700">
                <a:solidFill>
                  <a:srgbClr val="414764"/>
                </a:solidFill>
                <a:latin typeface="Arial"/>
                <a:ea typeface="Arial"/>
                <a:cs typeface="Arial"/>
                <a:sym typeface="Arial"/>
              </a:defRPr>
            </a:pPr>
            <a:r>
              <a:rPr lang="it-IT" sz="1500" dirty="0">
                <a:solidFill>
                  <a:schemeClr val="tx1"/>
                </a:solidFill>
              </a:rPr>
              <a:t>Gli «ulema» ritengono che ogni sforzo debba essere intrapreso per permettere al paziente terminale di sopravvivere;</a:t>
            </a:r>
          </a:p>
          <a:p>
            <a:pPr marL="342900" indent="-342900" algn="just">
              <a:lnSpc>
                <a:spcPct val="110000"/>
              </a:lnSpc>
              <a:buSzPct val="100000"/>
              <a:buAutoNum type="alphaLcParenR"/>
              <a:defRPr sz="1700">
                <a:solidFill>
                  <a:srgbClr val="414764"/>
                </a:solidFill>
                <a:latin typeface="Arial"/>
                <a:ea typeface="Arial"/>
                <a:cs typeface="Arial"/>
                <a:sym typeface="Arial"/>
              </a:defRPr>
            </a:pPr>
            <a:r>
              <a:rPr lang="it-IT" sz="1500" dirty="0">
                <a:solidFill>
                  <a:schemeClr val="tx1"/>
                </a:solidFill>
              </a:rPr>
              <a:t>Altri «ulema» e comitati di esperti di </a:t>
            </a:r>
            <a:r>
              <a:rPr lang="it-IT" sz="1500" dirty="0" err="1">
                <a:solidFill>
                  <a:schemeClr val="tx1"/>
                </a:solidFill>
              </a:rPr>
              <a:t>shari’a</a:t>
            </a:r>
            <a:r>
              <a:rPr lang="it-IT" sz="1500" dirty="0">
                <a:solidFill>
                  <a:schemeClr val="tx1"/>
                </a:solidFill>
              </a:rPr>
              <a:t> hanno inserito la categorie delle «misure non necessarie» o «superflue» o «</a:t>
            </a:r>
            <a:r>
              <a:rPr lang="it-IT" sz="1500" b="1" dirty="0">
                <a:solidFill>
                  <a:schemeClr val="tx1"/>
                </a:solidFill>
              </a:rPr>
              <a:t>non appropriate</a:t>
            </a:r>
            <a:r>
              <a:rPr lang="it-IT" sz="1500" dirty="0">
                <a:solidFill>
                  <a:schemeClr val="tx1"/>
                </a:solidFill>
              </a:rPr>
              <a:t>» quando il malato si trova nelle fasi terminali della vita (evitare, dunque, interventi invasivi, dolorosi e comunque inefficaci);</a:t>
            </a:r>
          </a:p>
          <a:p>
            <a:pPr marL="342900" indent="-342900" algn="just">
              <a:lnSpc>
                <a:spcPct val="110000"/>
              </a:lnSpc>
              <a:buSzPct val="100000"/>
              <a:buAutoNum type="alphaLcParenR"/>
              <a:defRPr sz="1700">
                <a:solidFill>
                  <a:srgbClr val="414764"/>
                </a:solidFill>
                <a:latin typeface="Arial"/>
                <a:ea typeface="Arial"/>
                <a:cs typeface="Arial"/>
                <a:sym typeface="Arial"/>
              </a:defRPr>
            </a:pPr>
            <a:r>
              <a:rPr lang="it-IT" sz="1500" dirty="0">
                <a:solidFill>
                  <a:schemeClr val="tx1"/>
                </a:solidFill>
              </a:rPr>
              <a:t>Al King </a:t>
            </a:r>
            <a:r>
              <a:rPr lang="it-IT" sz="1500" dirty="0" err="1">
                <a:solidFill>
                  <a:schemeClr val="tx1"/>
                </a:solidFill>
              </a:rPr>
              <a:t>Faisal</a:t>
            </a:r>
            <a:r>
              <a:rPr lang="it-IT" sz="1500" dirty="0">
                <a:solidFill>
                  <a:schemeClr val="tx1"/>
                </a:solidFill>
              </a:rPr>
              <a:t> </a:t>
            </a:r>
            <a:r>
              <a:rPr lang="it-IT" sz="1500" dirty="0" err="1">
                <a:solidFill>
                  <a:schemeClr val="tx1"/>
                </a:solidFill>
              </a:rPr>
              <a:t>Specialist</a:t>
            </a:r>
            <a:r>
              <a:rPr lang="it-IT" sz="1500" dirty="0">
                <a:solidFill>
                  <a:schemeClr val="tx1"/>
                </a:solidFill>
              </a:rPr>
              <a:t> Hospital di Riyadh ci si riferisce ad un protocollo simile a quanto avviene nel contesto occidentale con il «Do </a:t>
            </a:r>
            <a:r>
              <a:rPr lang="it-IT" sz="1500" dirty="0" err="1">
                <a:solidFill>
                  <a:schemeClr val="tx1"/>
                </a:solidFill>
              </a:rPr>
              <a:t>Not</a:t>
            </a:r>
            <a:r>
              <a:rPr lang="it-IT" sz="1500" dirty="0">
                <a:solidFill>
                  <a:schemeClr val="tx1"/>
                </a:solidFill>
              </a:rPr>
              <a:t> Resuscitate» con cui si cerca di evitare nei pazienti terminali o in agonia, pratiche di rianimazione forzate per sottrarli  ad un’inutile sofferenza.</a:t>
            </a:r>
          </a:p>
          <a:p>
            <a:pPr marL="342900" indent="-342900" algn="just">
              <a:lnSpc>
                <a:spcPct val="110000"/>
              </a:lnSpc>
              <a:buSzPct val="100000"/>
              <a:buAutoNum type="alphaLcParenR"/>
              <a:defRPr sz="1700">
                <a:solidFill>
                  <a:srgbClr val="414764"/>
                </a:solidFill>
                <a:latin typeface="Arial"/>
                <a:ea typeface="Arial"/>
                <a:cs typeface="Arial"/>
                <a:sym typeface="Arial"/>
              </a:defRPr>
            </a:pPr>
            <a:r>
              <a:rPr lang="it-IT" sz="1500" dirty="0">
                <a:solidFill>
                  <a:schemeClr val="tx1"/>
                </a:solidFill>
              </a:rPr>
              <a:t>Non tutti gli ospedali sauditi sono provvisti di questi protocolli.</a:t>
            </a: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5</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323733784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Cure palliative</a:t>
            </a:r>
          </a:p>
        </p:txBody>
      </p:sp>
      <p:sp>
        <p:nvSpPr>
          <p:cNvPr id="101" name="Sottotitolo 2"/>
          <p:cNvSpPr txBox="1">
            <a:spLocks noGrp="1"/>
          </p:cNvSpPr>
          <p:nvPr>
            <p:ph type="subTitle" sz="half" idx="1"/>
          </p:nvPr>
        </p:nvSpPr>
        <p:spPr>
          <a:xfrm>
            <a:off x="1767841" y="1681239"/>
            <a:ext cx="8813074" cy="3821357"/>
          </a:xfrm>
          <a:prstGeom prst="rect">
            <a:avLst/>
          </a:prstGeom>
        </p:spPr>
        <p:txBody>
          <a:bodyPr>
            <a:normAutofit/>
          </a:bodyPr>
          <a:lstStyle/>
          <a:p>
            <a:pPr algn="just"/>
            <a:r>
              <a:rPr lang="it-IT" sz="2000" dirty="0">
                <a:latin typeface="Arial" panose="020B0604020202020204" pitchFamily="34" charset="0"/>
                <a:cs typeface="Arial" panose="020B0604020202020204" pitchFamily="34" charset="0"/>
              </a:rPr>
              <a:t>Assistenza al terminale, implica il concetto di «</a:t>
            </a:r>
            <a:r>
              <a:rPr lang="it-IT" sz="2000" b="1" dirty="0">
                <a:latin typeface="Arial" panose="020B0604020202020204" pitchFamily="34" charset="0"/>
                <a:cs typeface="Arial" panose="020B0604020202020204" pitchFamily="34" charset="0"/>
              </a:rPr>
              <a:t>cure palliative</a:t>
            </a:r>
            <a:r>
              <a:rPr lang="it-IT" sz="2000" dirty="0">
                <a:latin typeface="Arial" panose="020B0604020202020204" pitchFamily="34" charset="0"/>
                <a:cs typeface="Arial" panose="020B0604020202020204" pitchFamily="34" charset="0"/>
              </a:rPr>
              <a:t>», ossia cosa fare quando non si può più fare nulla dal punto di vista della cura.</a:t>
            </a:r>
          </a:p>
          <a:p>
            <a:pPr algn="just"/>
            <a:r>
              <a:rPr lang="it-IT" sz="2000" dirty="0">
                <a:solidFill>
                  <a:schemeClr val="tx1"/>
                </a:solidFill>
                <a:latin typeface="Arial" panose="020B0604020202020204" pitchFamily="34" charset="0"/>
                <a:cs typeface="Arial" panose="020B0604020202020204" pitchFamily="34" charset="0"/>
                <a:sym typeface="Arial"/>
              </a:rPr>
              <a:t>Il ricorso agli </a:t>
            </a:r>
            <a:r>
              <a:rPr lang="it-IT" sz="2000" b="1" i="1" dirty="0" err="1">
                <a:solidFill>
                  <a:schemeClr val="tx1"/>
                </a:solidFill>
                <a:latin typeface="Arial" panose="020B0604020202020204" pitchFamily="34" charset="0"/>
                <a:cs typeface="Arial" panose="020B0604020202020204" pitchFamily="34" charset="0"/>
                <a:sym typeface="Arial"/>
              </a:rPr>
              <a:t>hospice</a:t>
            </a:r>
            <a:r>
              <a:rPr lang="it-IT" sz="2000" i="1" dirty="0">
                <a:solidFill>
                  <a:schemeClr val="tx1"/>
                </a:solidFill>
                <a:latin typeface="Arial" panose="020B0604020202020204" pitchFamily="34" charset="0"/>
                <a:cs typeface="Arial" panose="020B0604020202020204" pitchFamily="34" charset="0"/>
                <a:sym typeface="Arial"/>
              </a:rPr>
              <a:t> </a:t>
            </a:r>
            <a:r>
              <a:rPr lang="it-IT" sz="2000" dirty="0">
                <a:solidFill>
                  <a:schemeClr val="tx1"/>
                </a:solidFill>
                <a:latin typeface="Arial" panose="020B0604020202020204" pitchFamily="34" charset="0"/>
                <a:cs typeface="Arial" panose="020B0604020202020204" pitchFamily="34" charset="0"/>
                <a:sym typeface="Arial"/>
              </a:rPr>
              <a:t>(strutture d’accoglienza per cure palliative riservati a malati terminali oncologici e non) nel contesto islamico, ad esempio in Medio Oriente e Nord Africa</a:t>
            </a:r>
            <a:r>
              <a:rPr lang="it-IT" sz="2000" b="1" dirty="0">
                <a:solidFill>
                  <a:schemeClr val="tx1"/>
                </a:solidFill>
                <a:latin typeface="Arial" panose="020B0604020202020204" pitchFamily="34" charset="0"/>
                <a:cs typeface="Arial" panose="020B0604020202020204" pitchFamily="34" charset="0"/>
                <a:sym typeface="Arial"/>
              </a:rPr>
              <a:t>, è ostacolato </a:t>
            </a:r>
            <a:r>
              <a:rPr lang="it-IT" sz="2000" dirty="0">
                <a:solidFill>
                  <a:schemeClr val="tx1"/>
                </a:solidFill>
                <a:latin typeface="Arial" panose="020B0604020202020204" pitchFamily="34" charset="0"/>
                <a:cs typeface="Arial" panose="020B0604020202020204" pitchFamily="34" charset="0"/>
                <a:sym typeface="Arial"/>
              </a:rPr>
              <a:t>da diversi fattori:</a:t>
            </a:r>
          </a:p>
          <a:p>
            <a:pPr marL="342900" indent="-342900" algn="just">
              <a:buFont typeface="Arial" panose="020B0604020202020204" pitchFamily="34" charset="0"/>
              <a:buChar char="•"/>
            </a:pPr>
            <a:r>
              <a:rPr lang="it-IT" sz="2000" dirty="0">
                <a:solidFill>
                  <a:schemeClr val="tx1"/>
                </a:solidFill>
                <a:latin typeface="Arial" panose="020B0604020202020204" pitchFamily="34" charset="0"/>
                <a:cs typeface="Arial" panose="020B0604020202020204" pitchFamily="34" charset="0"/>
                <a:sym typeface="Arial"/>
              </a:rPr>
              <a:t>di ordine economico sociale (richiedono strutture complesse e costose);</a:t>
            </a:r>
          </a:p>
          <a:p>
            <a:pPr marL="342900" indent="-342900" algn="just">
              <a:buFont typeface="Arial" panose="020B0604020202020204" pitchFamily="34" charset="0"/>
              <a:buChar char="•"/>
            </a:pPr>
            <a:r>
              <a:rPr lang="it-IT" sz="2000" dirty="0">
                <a:solidFill>
                  <a:schemeClr val="tx1"/>
                </a:solidFill>
                <a:latin typeface="Arial" panose="020B0604020202020204" pitchFamily="34" charset="0"/>
                <a:cs typeface="Arial" panose="020B0604020202020204" pitchFamily="34" charset="0"/>
                <a:sym typeface="Arial"/>
              </a:rPr>
              <a:t>inefficienza infermieristica, poca qualificazione di operatori sanitari e scarsa retribuzione degli stessi;</a:t>
            </a:r>
          </a:p>
          <a:p>
            <a:pPr marL="342900" indent="-342900" algn="just">
              <a:buFont typeface="Arial" panose="020B0604020202020204" pitchFamily="34" charset="0"/>
              <a:buChar char="•"/>
            </a:pPr>
            <a:r>
              <a:rPr lang="it-IT" sz="2000" dirty="0">
                <a:solidFill>
                  <a:schemeClr val="tx1"/>
                </a:solidFill>
                <a:latin typeface="Arial" panose="020B0604020202020204" pitchFamily="34" charset="0"/>
                <a:cs typeface="Arial" panose="020B0604020202020204" pitchFamily="34" charset="0"/>
                <a:sym typeface="Arial"/>
              </a:rPr>
              <a:t>preferenza all’assistenza domiciliare.</a:t>
            </a:r>
          </a:p>
          <a:p>
            <a:pPr marL="342900" indent="-342900" algn="just">
              <a:buFont typeface="Arial" panose="020B0604020202020204" pitchFamily="34" charset="0"/>
              <a:buChar char="•"/>
            </a:pPr>
            <a:endParaRPr lang="it-IT" sz="2000" dirty="0">
              <a:solidFill>
                <a:schemeClr val="tx1"/>
              </a:solidFill>
              <a:sym typeface="Arial"/>
            </a:endParaRPr>
          </a:p>
          <a:p>
            <a:pPr algn="just"/>
            <a:endParaRPr lang="it-IT" sz="2000" dirty="0">
              <a:solidFill>
                <a:schemeClr val="tx1"/>
              </a:solidFill>
              <a:sym typeface="Arial"/>
            </a:endParaRPr>
          </a:p>
          <a:p>
            <a:pPr algn="just"/>
            <a:endParaRPr lang="it-IT" sz="2000" dirty="0">
              <a:solidFill>
                <a:schemeClr val="tx1"/>
              </a:solidFill>
              <a:sym typeface="Arial"/>
            </a:endParaRPr>
          </a:p>
          <a:p>
            <a:pPr lvl="0" algn="just"/>
            <a:endParaRPr lang="it-IT" sz="2000" dirty="0"/>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6</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354761255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Ostacoli alle cure palliative</a:t>
            </a:r>
          </a:p>
        </p:txBody>
      </p:sp>
      <p:sp>
        <p:nvSpPr>
          <p:cNvPr id="101" name="Sottotitolo 2"/>
          <p:cNvSpPr txBox="1">
            <a:spLocks noGrp="1"/>
          </p:cNvSpPr>
          <p:nvPr>
            <p:ph type="subTitle" sz="half" idx="1"/>
          </p:nvPr>
        </p:nvSpPr>
        <p:spPr>
          <a:xfrm>
            <a:off x="621629" y="1530850"/>
            <a:ext cx="10995817" cy="4924478"/>
          </a:xfrm>
          <a:prstGeom prst="rect">
            <a:avLst/>
          </a:prstGeom>
        </p:spPr>
        <p:txBody>
          <a:bodyPr>
            <a:noAutofit/>
          </a:bodyPr>
          <a:lstStyle/>
          <a:p>
            <a:pPr algn="just">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Dal 1989, sempre al </a:t>
            </a:r>
            <a:r>
              <a:rPr lang="it-IT" sz="1500" b="1" dirty="0">
                <a:solidFill>
                  <a:schemeClr val="tx1"/>
                </a:solidFill>
              </a:rPr>
              <a:t>King </a:t>
            </a:r>
            <a:r>
              <a:rPr lang="it-IT" sz="1500" b="1" dirty="0" err="1">
                <a:solidFill>
                  <a:schemeClr val="tx1"/>
                </a:solidFill>
              </a:rPr>
              <a:t>Faisal</a:t>
            </a:r>
            <a:r>
              <a:rPr lang="it-IT" sz="1500" b="1" dirty="0">
                <a:solidFill>
                  <a:schemeClr val="tx1"/>
                </a:solidFill>
              </a:rPr>
              <a:t> </a:t>
            </a:r>
            <a:r>
              <a:rPr lang="it-IT" sz="1500" b="1" dirty="0" err="1">
                <a:solidFill>
                  <a:schemeClr val="tx1"/>
                </a:solidFill>
              </a:rPr>
              <a:t>Specialist</a:t>
            </a:r>
            <a:r>
              <a:rPr lang="it-IT" sz="1500" b="1" dirty="0">
                <a:solidFill>
                  <a:schemeClr val="tx1"/>
                </a:solidFill>
              </a:rPr>
              <a:t> Hospital di Riyadh</a:t>
            </a:r>
            <a:r>
              <a:rPr lang="it-IT" sz="1500" dirty="0">
                <a:solidFill>
                  <a:schemeClr val="tx1"/>
                </a:solidFill>
              </a:rPr>
              <a:t>, è attivo un </a:t>
            </a:r>
            <a:r>
              <a:rPr lang="it-IT" sz="1500" b="1" dirty="0">
                <a:solidFill>
                  <a:schemeClr val="tx1"/>
                </a:solidFill>
              </a:rPr>
              <a:t>servizio di cure palliative</a:t>
            </a:r>
            <a:r>
              <a:rPr lang="it-IT" sz="1500" b="1" dirty="0">
                <a:solidFill>
                  <a:schemeClr val="tx1"/>
                </a:solidFill>
                <a:sym typeface="Arial"/>
              </a:rPr>
              <a:t> </a:t>
            </a:r>
            <a:r>
              <a:rPr lang="it-IT" sz="1500" dirty="0">
                <a:solidFill>
                  <a:schemeClr val="tx1"/>
                </a:solidFill>
                <a:sym typeface="Arial"/>
              </a:rPr>
              <a:t>al malato terminale, per assistenza fisica, psicologica e sociale, sia a domicilio che presso l’ospedale da parte di un’équipe interdisciplinare di professionisti esperti.</a:t>
            </a:r>
          </a:p>
          <a:p>
            <a:pPr algn="just">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I generale, tuttavia, </a:t>
            </a:r>
            <a:r>
              <a:rPr lang="it-IT" sz="1500" dirty="0">
                <a:solidFill>
                  <a:schemeClr val="tx1"/>
                </a:solidFill>
                <a:sym typeface="Arial"/>
              </a:rPr>
              <a:t>il contesto di forte unità familiare e religioso del Regno Saudita, vede i malati terminali consumare i momenti finali nelle proprie abitazioni.</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Oltre</a:t>
            </a:r>
            <a:r>
              <a:rPr lang="it-IT" sz="1500" b="1" dirty="0">
                <a:solidFill>
                  <a:schemeClr val="tx1"/>
                </a:solidFill>
                <a:sym typeface="Arial"/>
              </a:rPr>
              <a:t> ai limitati  </a:t>
            </a:r>
            <a:r>
              <a:rPr lang="it-IT" sz="1500" dirty="0">
                <a:solidFill>
                  <a:schemeClr val="tx1"/>
                </a:solidFill>
                <a:sym typeface="Arial"/>
              </a:rPr>
              <a:t>programmi</a:t>
            </a:r>
            <a:r>
              <a:rPr lang="it-IT" sz="1500" b="1" dirty="0">
                <a:solidFill>
                  <a:schemeClr val="tx1"/>
                </a:solidFill>
                <a:sym typeface="Arial"/>
              </a:rPr>
              <a:t> </a:t>
            </a:r>
            <a:r>
              <a:rPr lang="it-IT" sz="1500" dirty="0">
                <a:solidFill>
                  <a:schemeClr val="tx1"/>
                </a:solidFill>
                <a:sym typeface="Arial"/>
              </a:rPr>
              <a:t>per cure palliative</a:t>
            </a:r>
            <a:r>
              <a:rPr lang="it-IT" sz="1500" b="1" dirty="0">
                <a:solidFill>
                  <a:schemeClr val="tx1"/>
                </a:solidFill>
                <a:sym typeface="Arial"/>
              </a:rPr>
              <a:t>, altri ostacoli </a:t>
            </a:r>
            <a:r>
              <a:rPr lang="it-IT" sz="1500" dirty="0">
                <a:solidFill>
                  <a:schemeClr val="tx1"/>
                </a:solidFill>
                <a:sym typeface="Arial"/>
              </a:rPr>
              <a:t>al loro impiego, come anche</a:t>
            </a:r>
            <a:r>
              <a:rPr lang="it-IT" sz="1500" b="1" dirty="0">
                <a:solidFill>
                  <a:schemeClr val="tx1"/>
                </a:solidFill>
                <a:sym typeface="Arial"/>
              </a:rPr>
              <a:t> nel mondo Medio-orientale e Nord-africano, </a:t>
            </a:r>
            <a:r>
              <a:rPr lang="it-IT" sz="1500" dirty="0">
                <a:solidFill>
                  <a:schemeClr val="tx1"/>
                </a:solidFill>
                <a:sym typeface="Arial"/>
              </a:rPr>
              <a:t>sono determinati da retaggi socio-culturali:</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Mancanza di conoscenza dei moderni sistemi farmacologici per il controllo del dolore;</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Irragionevole timore di creare un’inevitabile dipendenza nell’impego della morfina;</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Equiparazione dell’uso della morfina e di altre cure palliative ad una forma di eutanasia, in quanto possono accorciare la vita;</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Enfasi sulla cura;</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Scarsa comunicazione al paziente di diagnosi con prognosi infauste;</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dirty="0">
                <a:solidFill>
                  <a:schemeClr val="tx1"/>
                </a:solidFill>
                <a:sym typeface="Arial"/>
              </a:rPr>
              <a:t>La generale credenza che gli oppioidi siano contrari ai principi della </a:t>
            </a:r>
            <a:r>
              <a:rPr lang="it-IT" sz="1500" dirty="0" err="1">
                <a:solidFill>
                  <a:schemeClr val="tx1"/>
                </a:solidFill>
                <a:sym typeface="Arial"/>
              </a:rPr>
              <a:t>shari’a</a:t>
            </a:r>
            <a:endParaRPr lang="it-IT" sz="1500" dirty="0">
              <a:solidFill>
                <a:schemeClr val="tx1"/>
              </a:solidFill>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7</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61508892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Terapia del dolore</a:t>
            </a:r>
          </a:p>
        </p:txBody>
      </p:sp>
      <p:sp>
        <p:nvSpPr>
          <p:cNvPr id="101" name="Sottotitolo 2"/>
          <p:cNvSpPr txBox="1">
            <a:spLocks noGrp="1"/>
          </p:cNvSpPr>
          <p:nvPr>
            <p:ph type="subTitle" sz="half" idx="1"/>
          </p:nvPr>
        </p:nvSpPr>
        <p:spPr>
          <a:xfrm>
            <a:off x="621629" y="1530850"/>
            <a:ext cx="10995817" cy="3821357"/>
          </a:xfrm>
          <a:prstGeom prst="rect">
            <a:avLst/>
          </a:prstGeom>
        </p:spPr>
        <p:txBody>
          <a:bodyPr>
            <a:normAutofit lnSpcReduction="10000"/>
          </a:bodyPr>
          <a:lstStyle/>
          <a:p>
            <a:pPr>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Egitto e i progetti pilota di terapia del dolore</a:t>
            </a:r>
          </a:p>
          <a:p>
            <a:pPr algn="just">
              <a:lnSpc>
                <a:spcPct val="110000"/>
              </a:lnSpc>
              <a:buSzPct val="100000"/>
              <a:defRPr sz="1700">
                <a:solidFill>
                  <a:srgbClr val="414764"/>
                </a:solidFill>
                <a:latin typeface="Arial"/>
                <a:ea typeface="Arial"/>
                <a:cs typeface="Arial"/>
                <a:sym typeface="Arial"/>
              </a:defRPr>
            </a:pPr>
            <a:endParaRPr lang="it-IT" sz="1500" b="1" dirty="0">
              <a:solidFill>
                <a:schemeClr val="tx1"/>
              </a:solidFill>
              <a:sym typeface="Arial"/>
            </a:endParaRP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b="1" dirty="0">
                <a:solidFill>
                  <a:schemeClr val="tx1"/>
                </a:solidFill>
                <a:sym typeface="Arial"/>
              </a:rPr>
              <a:t>1980 </a:t>
            </a:r>
            <a:r>
              <a:rPr lang="it-IT" sz="1500" b="1" dirty="0" err="1">
                <a:solidFill>
                  <a:schemeClr val="tx1"/>
                </a:solidFill>
                <a:sym typeface="Arial"/>
              </a:rPr>
              <a:t>Egyptian</a:t>
            </a:r>
            <a:r>
              <a:rPr lang="it-IT" sz="1500" b="1" dirty="0">
                <a:solidFill>
                  <a:schemeClr val="tx1"/>
                </a:solidFill>
                <a:sym typeface="Arial"/>
              </a:rPr>
              <a:t> society for Management of </a:t>
            </a:r>
            <a:r>
              <a:rPr lang="it-IT" sz="1500" b="1" dirty="0" err="1">
                <a:solidFill>
                  <a:schemeClr val="tx1"/>
                </a:solidFill>
                <a:sym typeface="Arial"/>
              </a:rPr>
              <a:t>Pain</a:t>
            </a:r>
            <a:endParaRPr lang="it-IT" sz="1500" b="1" dirty="0">
              <a:solidFill>
                <a:schemeClr val="tx1"/>
              </a:solidFill>
              <a:sym typeface="Arial"/>
            </a:endParaRP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500" b="1" dirty="0">
                <a:solidFill>
                  <a:schemeClr val="tx1"/>
                </a:solidFill>
                <a:sym typeface="Arial"/>
              </a:rPr>
              <a:t>1983 </a:t>
            </a:r>
            <a:r>
              <a:rPr lang="it-IT" sz="1500" b="1" dirty="0" err="1">
                <a:solidFill>
                  <a:schemeClr val="tx1"/>
                </a:solidFill>
                <a:sym typeface="Arial"/>
              </a:rPr>
              <a:t>Pain</a:t>
            </a:r>
            <a:r>
              <a:rPr lang="it-IT" sz="1500" b="1" dirty="0">
                <a:solidFill>
                  <a:schemeClr val="tx1"/>
                </a:solidFill>
                <a:sym typeface="Arial"/>
              </a:rPr>
              <a:t> Clinic </a:t>
            </a:r>
            <a:r>
              <a:rPr lang="it-IT" sz="1500" dirty="0">
                <a:solidFill>
                  <a:schemeClr val="tx1"/>
                </a:solidFill>
                <a:sym typeface="Arial"/>
              </a:rPr>
              <a:t>(presso il National </a:t>
            </a:r>
            <a:r>
              <a:rPr lang="it-IT" sz="1500" dirty="0" err="1">
                <a:solidFill>
                  <a:schemeClr val="tx1"/>
                </a:solidFill>
                <a:sym typeface="Arial"/>
              </a:rPr>
              <a:t>Cancer</a:t>
            </a:r>
            <a:r>
              <a:rPr lang="it-IT" sz="1500" dirty="0">
                <a:solidFill>
                  <a:schemeClr val="tx1"/>
                </a:solidFill>
                <a:sym typeface="Arial"/>
              </a:rPr>
              <a:t> </a:t>
            </a:r>
            <a:r>
              <a:rPr lang="it-IT" sz="1500" dirty="0" err="1">
                <a:solidFill>
                  <a:schemeClr val="tx1"/>
                </a:solidFill>
                <a:sym typeface="Arial"/>
              </a:rPr>
              <a:t>Institute</a:t>
            </a:r>
            <a:r>
              <a:rPr lang="it-IT" sz="1500" dirty="0">
                <a:solidFill>
                  <a:schemeClr val="tx1"/>
                </a:solidFill>
                <a:sym typeface="Arial"/>
              </a:rPr>
              <a:t> del Cairo)</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Fino all’inizio degli anni 90, non esistevano protocolli definiti per la gestione del dolore. L’eccezione era un programma presso il National </a:t>
            </a:r>
            <a:r>
              <a:rPr lang="it-IT" sz="1500" dirty="0" err="1">
                <a:solidFill>
                  <a:schemeClr val="tx1"/>
                </a:solidFill>
                <a:sym typeface="Arial"/>
              </a:rPr>
              <a:t>Cancer</a:t>
            </a:r>
            <a:r>
              <a:rPr lang="it-IT" sz="1500" dirty="0">
                <a:solidFill>
                  <a:schemeClr val="tx1"/>
                </a:solidFill>
                <a:sym typeface="Arial"/>
              </a:rPr>
              <a:t> </a:t>
            </a:r>
            <a:r>
              <a:rPr lang="it-IT" sz="1500" dirty="0" err="1">
                <a:solidFill>
                  <a:schemeClr val="tx1"/>
                </a:solidFill>
                <a:sym typeface="Arial"/>
              </a:rPr>
              <a:t>Institute</a:t>
            </a:r>
            <a:r>
              <a:rPr lang="it-IT" sz="1500" dirty="0">
                <a:solidFill>
                  <a:schemeClr val="tx1"/>
                </a:solidFill>
                <a:sym typeface="Arial"/>
              </a:rPr>
              <a:t>. Si prevedeva ad esempio l’uso domiciliare di compresse di morfina a lungo effetto, previa autorizzazione del Ministero della Sanità e  controllo medico settimanale. I NCI ha dunque avviato un progetto che utilizza gli stretti legami familiari e mira a formare un parente scelto del malato terminale (oppure un volontario) che viene istruito su bisogni del paziente (trattamento del dolore, effetti collaterali, cura dei sintomi, mobilità, sonno, nutrizione).</a:t>
            </a:r>
          </a:p>
          <a:p>
            <a:pPr algn="just">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In realtà:</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Aziende farmaceutiche e farmacie, preferiscono non trattare morfina per timore di responsabilità. La sola possibilità di assunzione è in compresse.</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endParaRPr lang="it-IT" sz="1400" dirty="0">
              <a:solidFill>
                <a:schemeClr val="tx1"/>
              </a:solidFill>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8</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77757325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Informazione e comunicazione al malato grave</a:t>
            </a:r>
            <a:endParaRPr sz="2800" dirty="0"/>
          </a:p>
        </p:txBody>
      </p:sp>
      <p:sp>
        <p:nvSpPr>
          <p:cNvPr id="101" name="Sottotitolo 2"/>
          <p:cNvSpPr txBox="1">
            <a:spLocks noGrp="1"/>
          </p:cNvSpPr>
          <p:nvPr>
            <p:ph type="subTitle" sz="half" idx="1"/>
          </p:nvPr>
        </p:nvSpPr>
        <p:spPr>
          <a:xfrm>
            <a:off x="987815" y="1433578"/>
            <a:ext cx="9172503" cy="4359563"/>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Le problematiche della comunicazione al malato grave</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La tendenza, nei Paesi Islamici, è quella di </a:t>
            </a:r>
            <a:r>
              <a:rPr lang="it-IT" sz="1500" b="1" dirty="0">
                <a:solidFill>
                  <a:schemeClr val="tx1"/>
                </a:solidFill>
                <a:sym typeface="Arial"/>
              </a:rPr>
              <a:t>non comunicare la gravità </a:t>
            </a:r>
            <a:r>
              <a:rPr lang="it-IT" sz="1500" dirty="0">
                <a:solidFill>
                  <a:schemeClr val="tx1"/>
                </a:solidFill>
                <a:sym typeface="Arial"/>
              </a:rPr>
              <a:t>della situazione. Ciò mostra una certa differenza da quanto avviene nei Paesi occidentali, dove vi è «un’enfasi» sul diritto del paziente a conoscere la verità e sulla sua «autonomia».</a:t>
            </a: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Nel mondo islamico vi è un </a:t>
            </a:r>
            <a:r>
              <a:rPr lang="it-IT" sz="1500" b="1" i="1" dirty="0">
                <a:solidFill>
                  <a:schemeClr val="tx1"/>
                </a:solidFill>
                <a:sym typeface="Arial"/>
              </a:rPr>
              <a:t>gap</a:t>
            </a:r>
            <a:r>
              <a:rPr lang="it-IT" sz="1500" dirty="0">
                <a:solidFill>
                  <a:schemeClr val="tx1"/>
                </a:solidFill>
                <a:sym typeface="Arial"/>
              </a:rPr>
              <a:t> tra </a:t>
            </a:r>
            <a:r>
              <a:rPr lang="it-IT" sz="1500" b="1" dirty="0">
                <a:solidFill>
                  <a:schemeClr val="tx1"/>
                </a:solidFill>
                <a:sym typeface="Arial"/>
              </a:rPr>
              <a:t>situazione teorica</a:t>
            </a:r>
            <a:r>
              <a:rPr lang="it-IT" sz="1500" dirty="0">
                <a:solidFill>
                  <a:schemeClr val="tx1"/>
                </a:solidFill>
                <a:sym typeface="Arial"/>
              </a:rPr>
              <a:t>, legislativa o normativa, sul rapporto medico-paziente (trasparenza e diritto a conoscere la verità), o gli stessi </a:t>
            </a:r>
            <a:r>
              <a:rPr lang="it-IT" sz="1500" b="1" dirty="0">
                <a:solidFill>
                  <a:schemeClr val="tx1"/>
                </a:solidFill>
                <a:sym typeface="Arial"/>
              </a:rPr>
              <a:t>principi dell’etica islamica </a:t>
            </a:r>
            <a:r>
              <a:rPr lang="it-IT" sz="1500" dirty="0">
                <a:solidFill>
                  <a:schemeClr val="tx1"/>
                </a:solidFill>
                <a:sym typeface="Arial"/>
              </a:rPr>
              <a:t>(che sottolineano l’unità della persona, della comunità e della reale comunicazione)  (</a:t>
            </a:r>
            <a:r>
              <a:rPr lang="it-IT" sz="1500" i="1" dirty="0">
                <a:solidFill>
                  <a:schemeClr val="tx1"/>
                </a:solidFill>
                <a:sym typeface="Arial"/>
              </a:rPr>
              <a:t> </a:t>
            </a:r>
            <a:r>
              <a:rPr lang="it-IT" sz="1500" dirty="0">
                <a:solidFill>
                  <a:schemeClr val="tx1"/>
                </a:solidFill>
                <a:sym typeface="Arial"/>
              </a:rPr>
              <a:t>«Se un organo soffre, tutti gli altri condividono la sua sofferenza….</a:t>
            </a:r>
            <a:r>
              <a:rPr lang="it-IT" sz="1500" i="1" dirty="0">
                <a:solidFill>
                  <a:schemeClr val="tx1"/>
                </a:solidFill>
                <a:sym typeface="Arial"/>
              </a:rPr>
              <a:t> </a:t>
            </a:r>
            <a:r>
              <a:rPr lang="it-IT" sz="1500" dirty="0">
                <a:solidFill>
                  <a:schemeClr val="tx1"/>
                </a:solidFill>
                <a:sym typeface="Arial"/>
              </a:rPr>
              <a:t>(</a:t>
            </a:r>
            <a:r>
              <a:rPr lang="it-IT" sz="1500" i="1" dirty="0" err="1">
                <a:solidFill>
                  <a:schemeClr val="tx1"/>
                </a:solidFill>
                <a:sym typeface="Arial"/>
              </a:rPr>
              <a:t>hadith</a:t>
            </a:r>
            <a:r>
              <a:rPr lang="it-IT" sz="1500" dirty="0">
                <a:solidFill>
                  <a:schemeClr val="tx1"/>
                </a:solidFill>
                <a:sym typeface="Arial"/>
              </a:rPr>
              <a:t>):  </a:t>
            </a:r>
            <a:r>
              <a:rPr lang="it-IT" sz="1500" b="1" dirty="0">
                <a:solidFill>
                  <a:schemeClr val="tx1"/>
                </a:solidFill>
                <a:sym typeface="Arial"/>
              </a:rPr>
              <a:t>e la realtà concreta collettiva, culturale</a:t>
            </a:r>
            <a:r>
              <a:rPr lang="it-IT" sz="1500" dirty="0">
                <a:solidFill>
                  <a:schemeClr val="tx1"/>
                </a:solidFill>
                <a:sym typeface="Arial"/>
              </a:rPr>
              <a:t>, rispecchiante il mondo dei malati e le loro istituzioni rappresentative.</a:t>
            </a:r>
          </a:p>
          <a:p>
            <a:pPr algn="just">
              <a:lnSpc>
                <a:spcPct val="110000"/>
              </a:lnSpc>
              <a:buSzPct val="100000"/>
              <a:defRPr sz="1700">
                <a:solidFill>
                  <a:srgbClr val="414764"/>
                </a:solidFill>
                <a:latin typeface="Arial"/>
                <a:ea typeface="Arial"/>
                <a:cs typeface="Arial"/>
                <a:sym typeface="Arial"/>
              </a:defRPr>
            </a:pPr>
            <a:r>
              <a:rPr lang="it-IT" sz="1500" b="1" dirty="0">
                <a:solidFill>
                  <a:schemeClr val="tx1"/>
                </a:solidFill>
                <a:sym typeface="Arial"/>
              </a:rPr>
              <a:t>Situazione giuridica e </a:t>
            </a:r>
            <a:r>
              <a:rPr lang="it-IT" sz="1500" b="1" dirty="0" err="1">
                <a:solidFill>
                  <a:schemeClr val="tx1"/>
                </a:solidFill>
                <a:sym typeface="Arial"/>
              </a:rPr>
              <a:t>shari’a</a:t>
            </a:r>
            <a:endParaRPr lang="it-IT" sz="1500" b="1"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r>
              <a:rPr lang="it-IT" sz="1500" dirty="0">
                <a:solidFill>
                  <a:schemeClr val="tx1"/>
                </a:solidFill>
                <a:sym typeface="Arial"/>
              </a:rPr>
              <a:t>Il soggetto </a:t>
            </a:r>
            <a:r>
              <a:rPr lang="it-IT" sz="1500" i="1" dirty="0" err="1">
                <a:solidFill>
                  <a:schemeClr val="tx1"/>
                </a:solidFill>
                <a:sym typeface="Arial"/>
              </a:rPr>
              <a:t>optimo</a:t>
            </a:r>
            <a:r>
              <a:rPr lang="it-IT" sz="1500" dirty="0">
                <a:solidFill>
                  <a:schemeClr val="tx1"/>
                </a:solidFill>
                <a:sym typeface="Arial"/>
              </a:rPr>
              <a:t> </a:t>
            </a:r>
            <a:r>
              <a:rPr lang="it-IT" sz="1500" i="1" dirty="0">
                <a:solidFill>
                  <a:schemeClr val="tx1"/>
                </a:solidFill>
                <a:sym typeface="Arial"/>
              </a:rPr>
              <a:t>iure</a:t>
            </a:r>
            <a:r>
              <a:rPr lang="it-IT" sz="1500" dirty="0">
                <a:solidFill>
                  <a:schemeClr val="tx1"/>
                </a:solidFill>
                <a:sym typeface="Arial"/>
              </a:rPr>
              <a:t> dei diritti e dei doveri, viene inteso soprattutto come sano di «corpo e di mente» la mancanza ad esempio, di piena salute, malattia, condizioni patologiche (fisiche o mentali o psicologiche) costituiscono una diminuzione alla capacità di disposizione (</a:t>
            </a:r>
            <a:r>
              <a:rPr lang="it-IT" sz="1500" i="1" dirty="0" err="1">
                <a:solidFill>
                  <a:schemeClr val="tx1"/>
                </a:solidFill>
                <a:sym typeface="Arial"/>
              </a:rPr>
              <a:t>tasarruf</a:t>
            </a:r>
            <a:r>
              <a:rPr lang="it-IT" sz="1500" dirty="0">
                <a:solidFill>
                  <a:schemeClr val="tx1"/>
                </a:solidFill>
                <a:sym typeface="Arial"/>
              </a:rPr>
              <a:t>), e pertanto della capacità giuridica.</a:t>
            </a:r>
          </a:p>
          <a:p>
            <a:pPr algn="just">
              <a:lnSpc>
                <a:spcPct val="110000"/>
              </a:lnSpc>
              <a:buSzPct val="100000"/>
              <a:defRPr sz="1700">
                <a:solidFill>
                  <a:srgbClr val="414764"/>
                </a:solidFill>
                <a:latin typeface="Arial"/>
                <a:ea typeface="Arial"/>
                <a:cs typeface="Arial"/>
                <a:sym typeface="Arial"/>
              </a:defRPr>
            </a:pPr>
            <a:endParaRPr lang="it-IT" sz="1600" dirty="0">
              <a:solidFill>
                <a:schemeClr val="tx1"/>
              </a:solidFill>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9</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3114880"/>
      </p:ext>
    </p:extLst>
  </p:cSld>
  <p:clrMapOvr>
    <a:masterClrMapping/>
  </p:clrMapOvr>
  <p:transition spd="med"/>
</p:sld>
</file>

<file path=ppt/theme/theme1.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Calibri"/>
        <a:ea typeface="Calibri"/>
        <a:cs typeface="Calibri"/>
      </a:majorFont>
      <a:minorFont>
        <a:latin typeface="Helvetica"/>
        <a:ea typeface="Helvetica"/>
        <a:cs typeface="Helvetica"/>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Calibri"/>
        <a:ea typeface="Calibri"/>
        <a:cs typeface="Calibri"/>
      </a:majorFont>
      <a:minorFont>
        <a:latin typeface="Helvetica"/>
        <a:ea typeface="Helvetica"/>
        <a:cs typeface="Helvetica"/>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6555</TotalTime>
  <Words>4297</Words>
  <Application>Microsoft Office PowerPoint</Application>
  <PresentationFormat>Widescreen</PresentationFormat>
  <Paragraphs>213</Paragraphs>
  <Slides>21</Slides>
  <Notes>12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21</vt:i4>
      </vt:variant>
    </vt:vector>
  </HeadingPairs>
  <TitlesOfParts>
    <vt:vector size="27" baseType="lpstr">
      <vt:lpstr>Arial</vt:lpstr>
      <vt:lpstr>Calibri</vt:lpstr>
      <vt:lpstr>Calibri Light</vt:lpstr>
      <vt:lpstr>Georgia</vt:lpstr>
      <vt:lpstr>Helvetica</vt:lpstr>
      <vt:lpstr>Tema di Office</vt:lpstr>
      <vt:lpstr>Presentazione standard di PowerPoint</vt:lpstr>
      <vt:lpstr>Fine vita e sofferenza</vt:lpstr>
      <vt:lpstr> Il continuum tra questa vita, la morte, l’Altra vita</vt:lpstr>
      <vt:lpstr>Il medico e il malato terminale</vt:lpstr>
      <vt:lpstr>Do not resuscitate</vt:lpstr>
      <vt:lpstr>Cure palliative</vt:lpstr>
      <vt:lpstr>Ostacoli alle cure palliative</vt:lpstr>
      <vt:lpstr>Terapia del dolore</vt:lpstr>
      <vt:lpstr>Informazione e comunicazione al malato grave</vt:lpstr>
      <vt:lpstr>Condizione giuridica e (sociale) del malato terminale</vt:lpstr>
      <vt:lpstr>Qualche esempio nei Paesi islamici</vt:lpstr>
      <vt:lpstr>Testamento</vt:lpstr>
      <vt:lpstr>Testamento biologico</vt:lpstr>
      <vt:lpstr>Testamento biologiche differenze</vt:lpstr>
      <vt:lpstr>Eutanasia</vt:lpstr>
      <vt:lpstr>Eutanasia: fatwa</vt:lpstr>
      <vt:lpstr>Eutanasia e posizioni specifiche</vt:lpstr>
      <vt:lpstr>Eutanasia i criterio di non- maleficence</vt:lpstr>
      <vt:lpstr>Eutanasia: le zone «grigie»</vt:lpstr>
      <vt:lpstr>Eutanasia e libertà personale</vt:lpstr>
      <vt:lpstr>Eutanasia: Stati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Gianenrico Turrini</dc:creator>
  <cp:lastModifiedBy>Gianenrico Turrini</cp:lastModifiedBy>
  <cp:revision>350</cp:revision>
  <dcterms:modified xsi:type="dcterms:W3CDTF">2022-11-26T11:00:00Z</dcterms:modified>
</cp:coreProperties>
</file>