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drawings/drawing1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dfd453708dcc4576" Type="http://schemas.microsoft.com/office/2007/relationships/ui/extensibility" Target="customUI/customUI14.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 id="2147483679" r:id="rId5"/>
    <p:sldMasterId id="2147483708" r:id="rId6"/>
  </p:sldMasterIdLst>
  <p:notesMasterIdLst>
    <p:notesMasterId r:id="rId37"/>
  </p:notesMasterIdLst>
  <p:sldIdLst>
    <p:sldId id="264" r:id="rId7"/>
    <p:sldId id="266" r:id="rId8"/>
    <p:sldId id="313" r:id="rId9"/>
    <p:sldId id="314" r:id="rId10"/>
    <p:sldId id="315" r:id="rId11"/>
    <p:sldId id="297" r:id="rId12"/>
    <p:sldId id="298" r:id="rId13"/>
    <p:sldId id="322" r:id="rId14"/>
    <p:sldId id="316" r:id="rId15"/>
    <p:sldId id="317" r:id="rId16"/>
    <p:sldId id="318" r:id="rId17"/>
    <p:sldId id="319" r:id="rId18"/>
    <p:sldId id="286" r:id="rId19"/>
    <p:sldId id="323" r:id="rId20"/>
    <p:sldId id="301" r:id="rId21"/>
    <p:sldId id="320" r:id="rId22"/>
    <p:sldId id="321" r:id="rId23"/>
    <p:sldId id="324" r:id="rId24"/>
    <p:sldId id="278" r:id="rId25"/>
    <p:sldId id="279" r:id="rId26"/>
    <p:sldId id="289" r:id="rId27"/>
    <p:sldId id="304" r:id="rId28"/>
    <p:sldId id="305" r:id="rId29"/>
    <p:sldId id="306" r:id="rId30"/>
    <p:sldId id="307" r:id="rId31"/>
    <p:sldId id="325" r:id="rId32"/>
    <p:sldId id="309" r:id="rId33"/>
    <p:sldId id="310" r:id="rId34"/>
    <p:sldId id="312" r:id="rId35"/>
    <p:sldId id="272" r:id="rId36"/>
  </p:sldIdLst>
  <p:sldSz cx="9144000" cy="6858000" type="screen4x3"/>
  <p:notesSz cx="7099300"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A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20085A-6D73-417F-9ACB-B85E35BBE5A3}">
  <a:tblStyle styleId="{B320085A-6D73-417F-9ACB-B85E35BBE5A3}" styleName="Custom DC Studi e Ricerche">
    <a:wholeTbl>
      <a:tcTxStyle>
        <a:fontRef idx="minor">
          <a:scrgbClr r="0" g="0" b="0"/>
        </a:fontRef>
        <a:schemeClr val="accent5"/>
      </a:tcTxStyle>
      <a:tcStyle>
        <a:tcBdr>
          <a:left>
            <a:ln>
              <a:noFill/>
            </a:ln>
          </a:left>
          <a:right>
            <a:ln>
              <a:noFill/>
            </a:ln>
          </a:right>
          <a:top>
            <a:ln w="25000" cmpd="sng">
              <a:solidFill>
                <a:srgbClr val="406B9B"/>
              </a:solidFill>
            </a:ln>
          </a:top>
          <a:bottom>
            <a:ln w="25000" cmpd="sng">
              <a:solidFill>
                <a:srgbClr val="406B9B"/>
              </a:solidFill>
            </a:ln>
          </a:bottom>
          <a:insideH>
            <a:ln>
              <a:noFill/>
            </a:ln>
          </a:insideH>
          <a:insideV>
            <a:ln>
              <a:noFill/>
            </a:ln>
          </a:insideV>
        </a:tcBdr>
        <a:fill>
          <a:solidFill>
            <a:schemeClr val="lt1"/>
          </a:solidFill>
        </a:fill>
      </a:tcStyle>
    </a:wholeTbl>
    <a:lastCol>
      <a:tcTxStyle b="on">
        <a:fontRef idx="minor">
          <a:scrgbClr r="0" g="0" b="0"/>
        </a:fontRef>
        <a:schemeClr val="lt1"/>
      </a:tcTxStyle>
      <a:tcStyle>
        <a:tcBdr/>
        <a:fill>
          <a:solidFill>
            <a:schemeClr val="accent1"/>
          </a:solidFill>
        </a:fill>
      </a:tcStyle>
    </a:lastCol>
    <a:firstCol>
      <a:tcTxStyle b="off">
        <a:fontRef idx="minor">
          <a:scrgbClr r="0" g="0" b="0"/>
        </a:fontRef>
      </a:tcTxStyle>
      <a:tcStyle>
        <a:tcBdr/>
        <a:fill>
          <a:solidFill>
            <a:schemeClr val="accent6"/>
          </a:solidFill>
        </a:fill>
      </a:tcStyle>
    </a:firstCol>
    <a:lastRow>
      <a:tcTxStyle b="on"/>
      <a:tcStyle>
        <a:tcBdr>
          <a:top>
            <a:ln w="25000" cmpd="sng">
              <a:solidFill>
                <a:schemeClr val="accent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prstClr val="black"/>
        </a:fontRef>
        <a:schemeClr val="lt1"/>
      </a:tcTxStyle>
      <a:tcStyle>
        <a:tcBdr>
          <a:bottom>
            <a:ln w="38100" cmpd="sng">
              <a:solidFill>
                <a:schemeClr val="lt1"/>
              </a:solidFill>
            </a:ln>
          </a:bottom>
        </a:tcBdr>
        <a:fill>
          <a:solidFill>
            <a:srgbClr val="406B9B"/>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6135" autoAdjust="0"/>
  </p:normalViewPr>
  <p:slideViewPr>
    <p:cSldViewPr snapToGrid="0" showGuides="1">
      <p:cViewPr varScale="1">
        <p:scale>
          <a:sx n="131" d="100"/>
          <a:sy n="131" d="100"/>
        </p:scale>
        <p:origin x="1656" y="184"/>
      </p:cViewPr>
      <p:guideLst>
        <p:guide orient="horz" pos="2183"/>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C:\DatiAziendali\u097093\disco%20n\Finanza%20islamica\2021\WB%20di%20Remittancedatainflows%20nov%202020.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0.xml"/><Relationship Id="rId4" Type="http://schemas.openxmlformats.org/officeDocument/2006/relationships/oleObject" Target="file:///C:\DatiAziendali\u097093\disco%20n\Finanza%20islamica\2021\mobile%20penetration%20WB.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11.xml"/><Relationship Id="rId4" Type="http://schemas.openxmlformats.org/officeDocument/2006/relationships/oleObject" Target="file:///C:\DatiAziendali\u097093\disco%20n\Finanza%20islamica\2021\liquidity%20TA%20islam%20FMI.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file:///C:\DatiAziendali\u097093\disco%20n\Finanza%20islamica\2021\quota%20TA%20isl%20fra%20paesi%202019.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oleObject" Target="file:///C:\DatiAziendali\u097093\disco%20n\Finanza%20islamica\2021\quota%20TA%20isl%20fra%20paesi%202019.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oleObject" Target="file:///C:\DatiAziendali\u097093\disco%20n\Finanza%20islamica\2021\quota%20TA%20isl%20fra%20paesi%202019.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oleObject" Target="file:///C:\DatiAziendali\u097093\disco%20n\Universti&#224;%20Cattolica%20Laboratorio\MonitoringDataset_report2019%20(1).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6.xml"/><Relationship Id="rId4" Type="http://schemas.openxmlformats.org/officeDocument/2006/relationships/oleObject" Target="file:///C:\DatiAziendali\u097093\disco%20n\Finanza%20islamica\2021\ripart%20per%20segmento%20Banks%20sukuk%20funds%20takaful.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7.xml"/><Relationship Id="rId4" Type="http://schemas.openxmlformats.org/officeDocument/2006/relationships/oleObject" Target="file:///C:\DatiAziendali\u097093\disco%20n\Finanza%20islamica\2021\WB%20Global%20Findex%20database_ISL%20FIN.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8.xml"/><Relationship Id="rId4" Type="http://schemas.openxmlformats.org/officeDocument/2006/relationships/oleObject" Target="file:///C:\DatiAziendali\u097093\disco%20n\Finanza%20islamica\2021\WB%20Global%20Findex%20database_ISL%20FIN.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9.xml"/><Relationship Id="rId4" Type="http://schemas.openxmlformats.org/officeDocument/2006/relationships/oleObject" Target="file:///C:\DatiAziendali\u097093\disco%20n\Desk%20Emergenti\EM%20M%20economia%20varie\2018%20inclusione%20finanziaria\no%20account%20di%20Data_Extract_From_Global_Financial_Inclus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ISLAM!$F$2</c:f>
              <c:strCache>
                <c:ptCount val="1"/>
                <c:pt idx="0">
                  <c:v>Inflows</c:v>
                </c:pt>
              </c:strCache>
            </c:strRef>
          </c:tx>
          <c:spPr>
            <a:solidFill>
              <a:schemeClr val="accent1"/>
            </a:solidFill>
            <a:ln>
              <a:noFill/>
            </a:ln>
            <a:effectLst/>
          </c:spPr>
          <c:invertIfNegative val="0"/>
          <c:cat>
            <c:strRef>
              <c:f>ISLAM!$B$5:$B$18</c:f>
              <c:strCache>
                <c:ptCount val="14"/>
                <c:pt idx="0">
                  <c:v>EG</c:v>
                </c:pt>
                <c:pt idx="1">
                  <c:v>IND</c:v>
                </c:pt>
                <c:pt idx="2">
                  <c:v>IR </c:v>
                </c:pt>
                <c:pt idx="3">
                  <c:v>KW</c:v>
                </c:pt>
                <c:pt idx="4">
                  <c:v>MY</c:v>
                </c:pt>
                <c:pt idx="5">
                  <c:v>BD</c:v>
                </c:pt>
                <c:pt idx="6">
                  <c:v>BH</c:v>
                </c:pt>
                <c:pt idx="7">
                  <c:v>OM</c:v>
                </c:pt>
                <c:pt idx="8">
                  <c:v>PK</c:v>
                </c:pt>
                <c:pt idx="9">
                  <c:v>PH</c:v>
                </c:pt>
                <c:pt idx="10">
                  <c:v>QA</c:v>
                </c:pt>
                <c:pt idx="11">
                  <c:v>SA</c:v>
                </c:pt>
                <c:pt idx="12">
                  <c:v>TY</c:v>
                </c:pt>
                <c:pt idx="13">
                  <c:v>UAE</c:v>
                </c:pt>
              </c:strCache>
            </c:strRef>
          </c:cat>
          <c:val>
            <c:numRef>
              <c:f>ISLAM!$F$5:$F$18</c:f>
              <c:numCache>
                <c:formatCode>#,#00</c:formatCode>
                <c:ptCount val="14"/>
                <c:pt idx="0">
                  <c:v>8.7962229398080982</c:v>
                </c:pt>
                <c:pt idx="1">
                  <c:v>1.0608112640307814</c:v>
                </c:pt>
                <c:pt idx="2">
                  <c:v>0.2820414071042095</c:v>
                </c:pt>
                <c:pt idx="3">
                  <c:v>2.1571759185646654E-2</c:v>
                </c:pt>
                <c:pt idx="4">
                  <c:v>0.46084664954545085</c:v>
                </c:pt>
                <c:pt idx="5">
                  <c:v>5.50966477209397</c:v>
                </c:pt>
                <c:pt idx="6">
                  <c:v>10.469221874547769</c:v>
                </c:pt>
                <c:pt idx="7">
                  <c:v>5.094441918369981E-2</c:v>
                </c:pt>
                <c:pt idx="8">
                  <c:v>7.878930288845007</c:v>
                </c:pt>
                <c:pt idx="9">
                  <c:v>9.8324582451214226</c:v>
                </c:pt>
                <c:pt idx="10">
                  <c:v>0.25010305931745425</c:v>
                </c:pt>
                <c:pt idx="11">
                  <c:v>4.6814416753537952E-2</c:v>
                </c:pt>
                <c:pt idx="12">
                  <c:v>0.12248890953037012</c:v>
                </c:pt>
                <c:pt idx="13">
                  <c:v>1.0098562536807764E-3</c:v>
                </c:pt>
              </c:numCache>
            </c:numRef>
          </c:val>
          <c:extLst>
            <c:ext xmlns:c16="http://schemas.microsoft.com/office/drawing/2014/chart" uri="{C3380CC4-5D6E-409C-BE32-E72D297353CC}">
              <c16:uniqueId val="{00000000-F9F6-4EDC-B905-62A23A7F0ECA}"/>
            </c:ext>
          </c:extLst>
        </c:ser>
        <c:ser>
          <c:idx val="1"/>
          <c:order val="1"/>
          <c:tx>
            <c:strRef>
              <c:f>ISLAM!$J$4</c:f>
              <c:strCache>
                <c:ptCount val="1"/>
                <c:pt idx="0">
                  <c:v>Outflows</c:v>
                </c:pt>
              </c:strCache>
            </c:strRef>
          </c:tx>
          <c:spPr>
            <a:solidFill>
              <a:srgbClr val="EC6400"/>
            </a:solidFill>
            <a:ln>
              <a:noFill/>
            </a:ln>
            <a:effectLst/>
          </c:spPr>
          <c:invertIfNegative val="0"/>
          <c:cat>
            <c:strRef>
              <c:f>ISLAM!$B$5:$B$18</c:f>
              <c:strCache>
                <c:ptCount val="14"/>
                <c:pt idx="0">
                  <c:v>EG</c:v>
                </c:pt>
                <c:pt idx="1">
                  <c:v>IND</c:v>
                </c:pt>
                <c:pt idx="2">
                  <c:v>IR </c:v>
                </c:pt>
                <c:pt idx="3">
                  <c:v>KW</c:v>
                </c:pt>
                <c:pt idx="4">
                  <c:v>MY</c:v>
                </c:pt>
                <c:pt idx="5">
                  <c:v>BD</c:v>
                </c:pt>
                <c:pt idx="6">
                  <c:v>BH</c:v>
                </c:pt>
                <c:pt idx="7">
                  <c:v>OM</c:v>
                </c:pt>
                <c:pt idx="8">
                  <c:v>PK</c:v>
                </c:pt>
                <c:pt idx="9">
                  <c:v>PH</c:v>
                </c:pt>
                <c:pt idx="10">
                  <c:v>QA</c:v>
                </c:pt>
                <c:pt idx="11">
                  <c:v>SA</c:v>
                </c:pt>
                <c:pt idx="12">
                  <c:v>TY</c:v>
                </c:pt>
                <c:pt idx="13">
                  <c:v>UAE</c:v>
                </c:pt>
              </c:strCache>
            </c:strRef>
          </c:cat>
          <c:val>
            <c:numRef>
              <c:f>ISLAM!$J$5:$J$18</c:f>
              <c:numCache>
                <c:formatCode>0.00</c:formatCode>
                <c:ptCount val="14"/>
                <c:pt idx="0">
                  <c:v>0.15565262450643211</c:v>
                </c:pt>
                <c:pt idx="1">
                  <c:v>0.453084083989163</c:v>
                </c:pt>
                <c:pt idx="3">
                  <c:v>10.969059244414812</c:v>
                </c:pt>
                <c:pt idx="4">
                  <c:v>3.1195763340717839</c:v>
                </c:pt>
                <c:pt idx="5">
                  <c:v>2.7848396014385126E-2</c:v>
                </c:pt>
                <c:pt idx="6">
                  <c:v>0.42092524053515334</c:v>
                </c:pt>
                <c:pt idx="7">
                  <c:v>11.864864083226861</c:v>
                </c:pt>
                <c:pt idx="8">
                  <c:v>4.4568741712999585E-2</c:v>
                </c:pt>
                <c:pt idx="9">
                  <c:v>5.9906012048483011E-2</c:v>
                </c:pt>
                <c:pt idx="10">
                  <c:v>6.5209484165128311</c:v>
                </c:pt>
                <c:pt idx="11">
                  <c:v>3.9342187508144519</c:v>
                </c:pt>
                <c:pt idx="12">
                  <c:v>0.2199064516099101</c:v>
                </c:pt>
                <c:pt idx="13">
                  <c:v>10.675510963509369</c:v>
                </c:pt>
              </c:numCache>
            </c:numRef>
          </c:val>
          <c:extLst>
            <c:ext xmlns:c16="http://schemas.microsoft.com/office/drawing/2014/chart" uri="{C3380CC4-5D6E-409C-BE32-E72D297353CC}">
              <c16:uniqueId val="{00000001-F9F6-4EDC-B905-62A23A7F0ECA}"/>
            </c:ext>
          </c:extLst>
        </c:ser>
        <c:dLbls>
          <c:showLegendKey val="0"/>
          <c:showVal val="0"/>
          <c:showCatName val="0"/>
          <c:showSerName val="0"/>
          <c:showPercent val="0"/>
          <c:showBubbleSize val="0"/>
        </c:dLbls>
        <c:gapWidth val="150"/>
        <c:axId val="1010571096"/>
        <c:axId val="1010574704"/>
      </c:barChart>
      <c:catAx>
        <c:axId val="101057109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010574704"/>
        <c:crosses val="autoZero"/>
        <c:auto val="1"/>
        <c:lblAlgn val="ctr"/>
        <c:lblOffset val="100"/>
        <c:noMultiLvlLbl val="0"/>
      </c:catAx>
      <c:valAx>
        <c:axId val="1010574704"/>
        <c:scaling>
          <c:orientation val="minMax"/>
        </c:scaling>
        <c:delete val="0"/>
        <c:axPos val="l"/>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010571096"/>
        <c:crosses val="autoZero"/>
        <c:crossBetween val="between"/>
      </c:valAx>
      <c:spPr>
        <a:noFill/>
        <a:ln>
          <a:noFill/>
        </a:ln>
        <a:effectLst/>
      </c:spPr>
    </c:plotArea>
    <c:legend>
      <c:legendPos val="b"/>
      <c:overlay val="0"/>
      <c:spPr>
        <a:noFill/>
        <a:ln w="25400">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legend>
    <c:plotVisOnly val="1"/>
    <c:dispBlanksAs val="gap"/>
    <c:showDLblsOverMax val="0"/>
    <c:extLst/>
  </c:chart>
  <c:spPr>
    <a:noFill/>
    <a:ln w="25400" cap="flat" cmpd="sng" algn="ctr">
      <a:noFill/>
      <a:round/>
    </a:ln>
    <a:effectLst/>
  </c:spPr>
  <c:txPr>
    <a:bodyPr/>
    <a:lstStyle/>
    <a:p>
      <a:pPr>
        <a:defRPr sz="1200">
          <a:solidFill>
            <a:schemeClr val="tx1"/>
          </a:solidFill>
        </a:defRPr>
      </a:pPr>
      <a:endParaRPr lang="it-IT"/>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clustered"/>
        <c:varyColors val="0"/>
        <c:ser>
          <c:idx val="0"/>
          <c:order val="0"/>
          <c:spPr>
            <a:solidFill>
              <a:schemeClr val="accent1"/>
            </a:solidFill>
            <a:ln>
              <a:noFill/>
            </a:ln>
            <a:effectLst/>
          </c:spPr>
          <c:invertIfNegative val="0"/>
          <c:cat>
            <c:strRef>
              <c:f>Foglio1!$A$4:$A$10</c:f>
              <c:strCache>
                <c:ptCount val="7"/>
                <c:pt idx="0">
                  <c:v>Indonesia</c:v>
                </c:pt>
                <c:pt idx="1">
                  <c:v>Malesia</c:v>
                </c:pt>
                <c:pt idx="2">
                  <c:v>Pakistan</c:v>
                </c:pt>
                <c:pt idx="3">
                  <c:v>Bangladesh</c:v>
                </c:pt>
                <c:pt idx="4">
                  <c:v>Nigeria</c:v>
                </c:pt>
                <c:pt idx="5">
                  <c:v>Iran </c:v>
                </c:pt>
                <c:pt idx="6">
                  <c:v>Egitto</c:v>
                </c:pt>
              </c:strCache>
            </c:strRef>
          </c:cat>
          <c:val>
            <c:numRef>
              <c:f>Foglio1!$B$4:$B$10</c:f>
              <c:numCache>
                <c:formatCode>0.00%</c:formatCode>
                <c:ptCount val="7"/>
                <c:pt idx="0" formatCode="0%">
                  <c:v>0.66</c:v>
                </c:pt>
                <c:pt idx="1">
                  <c:v>0.57499999999999996</c:v>
                </c:pt>
                <c:pt idx="2" formatCode="0%">
                  <c:v>0.43</c:v>
                </c:pt>
                <c:pt idx="3">
                  <c:v>0.379</c:v>
                </c:pt>
                <c:pt idx="4" formatCode="0%">
                  <c:v>0.37</c:v>
                </c:pt>
                <c:pt idx="5">
                  <c:v>0.35099999999999998</c:v>
                </c:pt>
                <c:pt idx="6" formatCode="0%">
                  <c:v>0.28000000000000003</c:v>
                </c:pt>
              </c:numCache>
            </c:numRef>
          </c:val>
          <c:extLst>
            <c:ext xmlns:c16="http://schemas.microsoft.com/office/drawing/2014/chart" uri="{C3380CC4-5D6E-409C-BE32-E72D297353CC}">
              <c16:uniqueId val="{00000000-D152-45D7-A430-18B330B6A7D7}"/>
            </c:ext>
          </c:extLst>
        </c:ser>
        <c:dLbls>
          <c:showLegendKey val="0"/>
          <c:showVal val="0"/>
          <c:showCatName val="0"/>
          <c:showSerName val="0"/>
          <c:showPercent val="0"/>
          <c:showBubbleSize val="0"/>
        </c:dLbls>
        <c:gapWidth val="219"/>
        <c:axId val="481801688"/>
        <c:axId val="481803656"/>
      </c:barChart>
      <c:catAx>
        <c:axId val="481801688"/>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481803656"/>
        <c:crosses val="autoZero"/>
        <c:auto val="1"/>
        <c:lblAlgn val="ctr"/>
        <c:lblOffset val="100"/>
        <c:noMultiLvlLbl val="0"/>
      </c:catAx>
      <c:valAx>
        <c:axId val="481803656"/>
        <c:scaling>
          <c:orientation val="minMax"/>
        </c:scaling>
        <c:delete val="0"/>
        <c:axPos val="b"/>
        <c:majorGridlines>
          <c:spPr>
            <a:ln w="9525" cap="flat" cmpd="sng" algn="ctr">
              <a:noFill/>
              <a:round/>
            </a:ln>
            <a:effectLst/>
          </c:spPr>
        </c:majorGridlines>
        <c:numFmt formatCode="0%"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481801688"/>
        <c:crosses val="autoZero"/>
        <c:crossBetween val="between"/>
      </c:valAx>
      <c:spPr>
        <a:noFill/>
        <a:ln>
          <a:noFill/>
        </a:ln>
        <a:effectLst/>
      </c:spPr>
    </c:plotArea>
    <c:plotVisOnly val="1"/>
    <c:dispBlanksAs val="gap"/>
    <c:showDLblsOverMax val="0"/>
  </c:chart>
  <c:spPr>
    <a:noFill/>
    <a:ln w="25400" cap="flat" cmpd="sng" algn="ctr">
      <a:noFill/>
      <a:round/>
    </a:ln>
    <a:effectLst/>
  </c:spPr>
  <c:txPr>
    <a:bodyPr/>
    <a:lstStyle/>
    <a:p>
      <a:pPr>
        <a:defRPr sz="1200">
          <a:solidFill>
            <a:schemeClr val="tx1"/>
          </a:solidFill>
        </a:defRPr>
      </a:pPr>
      <a:endParaRPr lang="it-IT"/>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2.7192474347089577E-2"/>
          <c:y val="7.7611111111111117E-2"/>
          <c:w val="0.95295292870598636"/>
          <c:h val="0.6638411111111111"/>
        </c:manualLayout>
      </c:layout>
      <c:barChart>
        <c:barDir val="bar"/>
        <c:grouping val="clustered"/>
        <c:varyColors val="0"/>
        <c:ser>
          <c:idx val="0"/>
          <c:order val="0"/>
          <c:tx>
            <c:strRef>
              <c:f>'TA fonte moodys'!$B$2</c:f>
              <c:strCache>
                <c:ptCount val="1"/>
                <c:pt idx="0">
                  <c:v>Fin. Islamica</c:v>
                </c:pt>
              </c:strCache>
            </c:strRef>
          </c:tx>
          <c:spPr>
            <a:solidFill>
              <a:schemeClr val="accent1"/>
            </a:solidFill>
            <a:ln>
              <a:noFill/>
            </a:ln>
            <a:effectLst/>
          </c:spPr>
          <c:invertIfNegative val="0"/>
          <c:cat>
            <c:strRef>
              <c:f>'TA fonte moodys'!$A$3:$A$10</c:f>
              <c:strCache>
                <c:ptCount val="8"/>
                <c:pt idx="0">
                  <c:v>Arabia S.</c:v>
                </c:pt>
                <c:pt idx="1">
                  <c:v>Qatar</c:v>
                </c:pt>
                <c:pt idx="2">
                  <c:v>Kuwait</c:v>
                </c:pt>
                <c:pt idx="3">
                  <c:v>Malesia</c:v>
                </c:pt>
                <c:pt idx="4">
                  <c:v>Indonesia</c:v>
                </c:pt>
                <c:pt idx="5">
                  <c:v>Bangladesh</c:v>
                </c:pt>
                <c:pt idx="6">
                  <c:v>Oman</c:v>
                </c:pt>
                <c:pt idx="7">
                  <c:v>Turchia</c:v>
                </c:pt>
              </c:strCache>
            </c:strRef>
          </c:cat>
          <c:val>
            <c:numRef>
              <c:f>'TA fonte moodys'!$B$3:$B$10</c:f>
              <c:numCache>
                <c:formatCode>General</c:formatCode>
                <c:ptCount val="8"/>
                <c:pt idx="0">
                  <c:v>6</c:v>
                </c:pt>
                <c:pt idx="1">
                  <c:v>7</c:v>
                </c:pt>
                <c:pt idx="2">
                  <c:v>8.5</c:v>
                </c:pt>
                <c:pt idx="3">
                  <c:v>11.5</c:v>
                </c:pt>
                <c:pt idx="4">
                  <c:v>13</c:v>
                </c:pt>
                <c:pt idx="5">
                  <c:v>16</c:v>
                </c:pt>
                <c:pt idx="6">
                  <c:v>20</c:v>
                </c:pt>
                <c:pt idx="7">
                  <c:v>26.5</c:v>
                </c:pt>
              </c:numCache>
            </c:numRef>
          </c:val>
          <c:extLst>
            <c:ext xmlns:c16="http://schemas.microsoft.com/office/drawing/2014/chart" uri="{C3380CC4-5D6E-409C-BE32-E72D297353CC}">
              <c16:uniqueId val="{00000000-8915-4EBA-B1E7-B74463D87EC4}"/>
            </c:ext>
          </c:extLst>
        </c:ser>
        <c:ser>
          <c:idx val="1"/>
          <c:order val="1"/>
          <c:tx>
            <c:strRef>
              <c:f>'TA fonte moodys'!$C$2</c:f>
              <c:strCache>
                <c:ptCount val="1"/>
                <c:pt idx="0">
                  <c:v>Banche Conv.</c:v>
                </c:pt>
              </c:strCache>
            </c:strRef>
          </c:tx>
          <c:spPr>
            <a:solidFill>
              <a:schemeClr val="accent2"/>
            </a:solidFill>
            <a:ln>
              <a:noFill/>
            </a:ln>
            <a:effectLst/>
          </c:spPr>
          <c:invertIfNegative val="0"/>
          <c:cat>
            <c:strRef>
              <c:f>'TA fonte moodys'!$A$3:$A$10</c:f>
              <c:strCache>
                <c:ptCount val="8"/>
                <c:pt idx="0">
                  <c:v>Arabia S.</c:v>
                </c:pt>
                <c:pt idx="1">
                  <c:v>Qatar</c:v>
                </c:pt>
                <c:pt idx="2">
                  <c:v>Kuwait</c:v>
                </c:pt>
                <c:pt idx="3">
                  <c:v>Malesia</c:v>
                </c:pt>
                <c:pt idx="4">
                  <c:v>Indonesia</c:v>
                </c:pt>
                <c:pt idx="5">
                  <c:v>Bangladesh</c:v>
                </c:pt>
                <c:pt idx="6">
                  <c:v>Oman</c:v>
                </c:pt>
                <c:pt idx="7">
                  <c:v>Turchia</c:v>
                </c:pt>
              </c:strCache>
            </c:strRef>
          </c:cat>
          <c:val>
            <c:numRef>
              <c:f>'TA fonte moodys'!$C$3:$C$10</c:f>
              <c:numCache>
                <c:formatCode>General</c:formatCode>
                <c:ptCount val="8"/>
                <c:pt idx="0">
                  <c:v>-1</c:v>
                </c:pt>
                <c:pt idx="1">
                  <c:v>10</c:v>
                </c:pt>
                <c:pt idx="2">
                  <c:v>6</c:v>
                </c:pt>
                <c:pt idx="3">
                  <c:v>2</c:v>
                </c:pt>
                <c:pt idx="4">
                  <c:v>6.5</c:v>
                </c:pt>
                <c:pt idx="5">
                  <c:v>13.5</c:v>
                </c:pt>
                <c:pt idx="6">
                  <c:v>4.2</c:v>
                </c:pt>
                <c:pt idx="7">
                  <c:v>18.5</c:v>
                </c:pt>
              </c:numCache>
            </c:numRef>
          </c:val>
          <c:extLst>
            <c:ext xmlns:c16="http://schemas.microsoft.com/office/drawing/2014/chart" uri="{C3380CC4-5D6E-409C-BE32-E72D297353CC}">
              <c16:uniqueId val="{00000001-8915-4EBA-B1E7-B74463D87EC4}"/>
            </c:ext>
          </c:extLst>
        </c:ser>
        <c:dLbls>
          <c:showLegendKey val="0"/>
          <c:showVal val="0"/>
          <c:showCatName val="0"/>
          <c:showSerName val="0"/>
          <c:showPercent val="0"/>
          <c:showBubbleSize val="0"/>
        </c:dLbls>
        <c:gapWidth val="219"/>
        <c:axId val="481801688"/>
        <c:axId val="481803656"/>
      </c:barChart>
      <c:catAx>
        <c:axId val="481801688"/>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481803656"/>
        <c:crosses val="autoZero"/>
        <c:auto val="1"/>
        <c:lblAlgn val="ctr"/>
        <c:lblOffset val="100"/>
        <c:noMultiLvlLbl val="0"/>
      </c:catAx>
      <c:valAx>
        <c:axId val="481803656"/>
        <c:scaling>
          <c:orientation val="minMax"/>
        </c:scaling>
        <c:delete val="0"/>
        <c:axPos val="b"/>
        <c:majorGridlines>
          <c:spPr>
            <a:ln w="9525" cap="flat" cmpd="sng" algn="ctr">
              <a:noFill/>
              <a:round/>
            </a:ln>
            <a:effectLst/>
          </c:spPr>
        </c:majorGridlines>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481801688"/>
        <c:crosses val="autoZero"/>
        <c:crossBetween val="between"/>
      </c:valAx>
      <c:spPr>
        <a:noFill/>
        <a:ln>
          <a:noFill/>
        </a:ln>
        <a:effectLst/>
      </c:spPr>
    </c:plotArea>
    <c:legend>
      <c:legendPos val="b"/>
      <c:overlay val="0"/>
      <c:spPr>
        <a:noFill/>
        <a:ln w="25400">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legend>
    <c:plotVisOnly val="1"/>
    <c:dispBlanksAs val="gap"/>
    <c:showDLblsOverMax val="0"/>
  </c:chart>
  <c:spPr>
    <a:noFill/>
    <a:ln w="25400" cap="flat" cmpd="sng" algn="ctr">
      <a:noFill/>
      <a:round/>
    </a:ln>
    <a:effectLst/>
  </c:spPr>
  <c:txPr>
    <a:bodyPr/>
    <a:lstStyle/>
    <a:p>
      <a:pPr>
        <a:defRPr sz="1200">
          <a:solidFill>
            <a:schemeClr val="tx1"/>
          </a:solidFill>
        </a:defRPr>
      </a:pPr>
      <a:endParaRPr lang="it-IT"/>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3401243556300733"/>
          <c:y val="0.16833030460901061"/>
          <c:w val="0.58226958306632837"/>
          <c:h val="0.72605373681208663"/>
        </c:manualLayout>
      </c:layout>
      <c:pieChart>
        <c:varyColors val="1"/>
        <c:ser>
          <c:idx val="0"/>
          <c:order val="0"/>
          <c:spPr>
            <a:solidFill>
              <a:srgbClr val="003A79"/>
            </a:solidFill>
          </c:spPr>
          <c:dPt>
            <c:idx val="0"/>
            <c:bubble3D val="0"/>
            <c:spPr>
              <a:solidFill>
                <a:srgbClr val="003A79"/>
              </a:solidFill>
              <a:ln>
                <a:noFill/>
              </a:ln>
              <a:effectLst/>
            </c:spPr>
            <c:extLst>
              <c:ext xmlns:c16="http://schemas.microsoft.com/office/drawing/2014/chart" uri="{C3380CC4-5D6E-409C-BE32-E72D297353CC}">
                <c16:uniqueId val="{00000001-3AA6-4690-8BA3-A7470C98EF26}"/>
              </c:ext>
            </c:extLst>
          </c:dPt>
          <c:dPt>
            <c:idx val="1"/>
            <c:bubble3D val="0"/>
            <c:spPr>
              <a:solidFill>
                <a:srgbClr val="EC6400"/>
              </a:solidFill>
              <a:ln>
                <a:noFill/>
              </a:ln>
              <a:effectLst/>
            </c:spPr>
            <c:extLst>
              <c:ext xmlns:c16="http://schemas.microsoft.com/office/drawing/2014/chart" uri="{C3380CC4-5D6E-409C-BE32-E72D297353CC}">
                <c16:uniqueId val="{00000003-3AA6-4690-8BA3-A7470C98EF26}"/>
              </c:ext>
            </c:extLst>
          </c:dPt>
          <c:dPt>
            <c:idx val="2"/>
            <c:bubble3D val="0"/>
            <c:spPr>
              <a:solidFill>
                <a:srgbClr val="40915B"/>
              </a:solidFill>
              <a:ln>
                <a:noFill/>
              </a:ln>
              <a:effectLst/>
            </c:spPr>
            <c:extLst>
              <c:ext xmlns:c16="http://schemas.microsoft.com/office/drawing/2014/chart" uri="{C3380CC4-5D6E-409C-BE32-E72D297353CC}">
                <c16:uniqueId val="{00000005-3AA6-4690-8BA3-A7470C98EF26}"/>
              </c:ext>
            </c:extLst>
          </c:dPt>
          <c:dPt>
            <c:idx val="3"/>
            <c:bubble3D val="0"/>
            <c:spPr>
              <a:solidFill>
                <a:srgbClr val="ECBD00"/>
              </a:solidFill>
              <a:ln>
                <a:noFill/>
              </a:ln>
              <a:effectLst/>
            </c:spPr>
            <c:extLst>
              <c:ext xmlns:c16="http://schemas.microsoft.com/office/drawing/2014/chart" uri="{C3380CC4-5D6E-409C-BE32-E72D297353CC}">
                <c16:uniqueId val="{00000007-3AA6-4690-8BA3-A7470C98EF26}"/>
              </c:ext>
            </c:extLst>
          </c:dPt>
          <c:dPt>
            <c:idx val="4"/>
            <c:bubble3D val="0"/>
            <c:spPr>
              <a:solidFill>
                <a:srgbClr val="0A0000"/>
              </a:solidFill>
              <a:ln>
                <a:noFill/>
              </a:ln>
              <a:effectLst/>
            </c:spPr>
            <c:extLst>
              <c:ext xmlns:c16="http://schemas.microsoft.com/office/drawing/2014/chart" uri="{C3380CC4-5D6E-409C-BE32-E72D297353CC}">
                <c16:uniqueId val="{00000009-3AA6-4690-8BA3-A7470C98EF26}"/>
              </c:ext>
            </c:extLst>
          </c:dPt>
          <c:dPt>
            <c:idx val="5"/>
            <c:bubble3D val="0"/>
            <c:spPr>
              <a:solidFill>
                <a:srgbClr val="003A79"/>
              </a:solidFill>
              <a:ln>
                <a:noFill/>
              </a:ln>
              <a:effectLst/>
            </c:spPr>
            <c:extLst>
              <c:ext xmlns:c16="http://schemas.microsoft.com/office/drawing/2014/chart" uri="{C3380CC4-5D6E-409C-BE32-E72D297353CC}">
                <c16:uniqueId val="{0000000B-3AA6-4690-8BA3-A7470C98EF26}"/>
              </c:ext>
            </c:extLst>
          </c:dPt>
          <c:dPt>
            <c:idx val="6"/>
            <c:bubble3D val="0"/>
            <c:spPr>
              <a:solidFill>
                <a:srgbClr val="003A79"/>
              </a:solidFill>
              <a:ln>
                <a:noFill/>
              </a:ln>
              <a:effectLst/>
            </c:spPr>
            <c:extLst>
              <c:ext xmlns:c16="http://schemas.microsoft.com/office/drawing/2014/chart" uri="{C3380CC4-5D6E-409C-BE32-E72D297353CC}">
                <c16:uniqueId val="{0000000D-3AA6-4690-8BA3-A7470C98EF26}"/>
              </c:ext>
            </c:extLst>
          </c:dPt>
          <c:dPt>
            <c:idx val="7"/>
            <c:bubble3D val="0"/>
            <c:spPr>
              <a:solidFill>
                <a:srgbClr val="003A79"/>
              </a:solidFill>
              <a:ln>
                <a:noFill/>
              </a:ln>
              <a:effectLst/>
            </c:spPr>
            <c:extLst>
              <c:ext xmlns:c16="http://schemas.microsoft.com/office/drawing/2014/chart" uri="{C3380CC4-5D6E-409C-BE32-E72D297353CC}">
                <c16:uniqueId val="{0000000F-3AA6-4690-8BA3-A7470C98EF26}"/>
              </c:ext>
            </c:extLst>
          </c:dPt>
          <c:dLbls>
            <c:dLbl>
              <c:idx val="0"/>
              <c:layout>
                <c:manualLayout>
                  <c:x val="4.2120261437908493E-2"/>
                  <c:y val="-8.3805000000000032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3AA6-4690-8BA3-A7470C98EF26}"/>
                </c:ext>
              </c:extLst>
            </c:dLbl>
            <c:dLbl>
              <c:idx val="1"/>
              <c:layout>
                <c:manualLayout>
                  <c:x val="-8.7036764705882355E-2"/>
                  <c:y val="-4.1423333333333333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3AA6-4690-8BA3-A7470C98EF26}"/>
                </c:ext>
              </c:extLst>
            </c:dLbl>
            <c:dLbl>
              <c:idx val="2"/>
              <c:layout>
                <c:manualLayout>
                  <c:x val="-6.3772058823529418E-2"/>
                  <c:y val="8.4513888888888888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3AA6-4690-8BA3-A7470C98EF26}"/>
                </c:ext>
              </c:extLst>
            </c:dLbl>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'aree geogr e paesi'!$A$4:$A$8</c:f>
              <c:strCache>
                <c:ptCount val="5"/>
                <c:pt idx="0">
                  <c:v>Paesi del Golfo</c:v>
                </c:pt>
                <c:pt idx="1">
                  <c:v>MESA*</c:v>
                </c:pt>
                <c:pt idx="2">
                  <c:v>Sud Asia</c:v>
                </c:pt>
                <c:pt idx="3">
                  <c:v>Africa</c:v>
                </c:pt>
                <c:pt idx="4">
                  <c:v>altri </c:v>
                </c:pt>
              </c:strCache>
            </c:strRef>
          </c:cat>
          <c:val>
            <c:numRef>
              <c:f>'aree geogr e paesi'!$B$4:$B$8</c:f>
              <c:numCache>
                <c:formatCode>General</c:formatCode>
                <c:ptCount val="5"/>
                <c:pt idx="0">
                  <c:v>45.4</c:v>
                </c:pt>
                <c:pt idx="1">
                  <c:v>25.9</c:v>
                </c:pt>
                <c:pt idx="2">
                  <c:v>23.5</c:v>
                </c:pt>
                <c:pt idx="3">
                  <c:v>1.6</c:v>
                </c:pt>
                <c:pt idx="4">
                  <c:v>3.6000000000000085</c:v>
                </c:pt>
              </c:numCache>
            </c:numRef>
          </c:val>
          <c:extLst>
            <c:ext xmlns:c16="http://schemas.microsoft.com/office/drawing/2014/chart" uri="{C3380CC4-5D6E-409C-BE32-E72D297353CC}">
              <c16:uniqueId val="{00000010-3AA6-4690-8BA3-A7470C98EF2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25400" cap="flat" cmpd="sng" algn="ctr">
      <a:noFill/>
      <a:round/>
    </a:ln>
    <a:effectLst/>
  </c:spPr>
  <c:txPr>
    <a:bodyPr/>
    <a:lstStyle/>
    <a:p>
      <a:pPr>
        <a:defRPr sz="900"/>
      </a:pPr>
      <a:endParaRPr lang="it-IT"/>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359357202991136"/>
          <c:y val="0.1800892444896558"/>
          <c:w val="0.57306442826722126"/>
          <c:h val="0.71429479693144138"/>
        </c:manualLayout>
      </c:layout>
      <c:pieChart>
        <c:varyColors val="1"/>
        <c:ser>
          <c:idx val="0"/>
          <c:order val="0"/>
          <c:spPr>
            <a:solidFill>
              <a:srgbClr val="003A79"/>
            </a:solidFill>
          </c:spPr>
          <c:dPt>
            <c:idx val="0"/>
            <c:bubble3D val="0"/>
            <c:spPr>
              <a:solidFill>
                <a:srgbClr val="003A79"/>
              </a:solidFill>
              <a:ln>
                <a:noFill/>
              </a:ln>
              <a:effectLst/>
            </c:spPr>
            <c:extLst>
              <c:ext xmlns:c16="http://schemas.microsoft.com/office/drawing/2014/chart" uri="{C3380CC4-5D6E-409C-BE32-E72D297353CC}">
                <c16:uniqueId val="{00000001-5295-4ED1-82AD-EE0D2CD81E5C}"/>
              </c:ext>
            </c:extLst>
          </c:dPt>
          <c:dPt>
            <c:idx val="1"/>
            <c:bubble3D val="0"/>
            <c:spPr>
              <a:solidFill>
                <a:srgbClr val="EC6400"/>
              </a:solidFill>
              <a:ln>
                <a:noFill/>
              </a:ln>
              <a:effectLst/>
            </c:spPr>
            <c:extLst>
              <c:ext xmlns:c16="http://schemas.microsoft.com/office/drawing/2014/chart" uri="{C3380CC4-5D6E-409C-BE32-E72D297353CC}">
                <c16:uniqueId val="{00000003-5295-4ED1-82AD-EE0D2CD81E5C}"/>
              </c:ext>
            </c:extLst>
          </c:dPt>
          <c:dPt>
            <c:idx val="2"/>
            <c:bubble3D val="0"/>
            <c:spPr>
              <a:solidFill>
                <a:srgbClr val="40915B"/>
              </a:solidFill>
              <a:ln>
                <a:noFill/>
              </a:ln>
              <a:effectLst/>
            </c:spPr>
            <c:extLst>
              <c:ext xmlns:c16="http://schemas.microsoft.com/office/drawing/2014/chart" uri="{C3380CC4-5D6E-409C-BE32-E72D297353CC}">
                <c16:uniqueId val="{00000005-5295-4ED1-82AD-EE0D2CD81E5C}"/>
              </c:ext>
            </c:extLst>
          </c:dPt>
          <c:dPt>
            <c:idx val="3"/>
            <c:bubble3D val="0"/>
            <c:spPr>
              <a:solidFill>
                <a:srgbClr val="ECBD00"/>
              </a:solidFill>
              <a:ln>
                <a:noFill/>
              </a:ln>
              <a:effectLst/>
            </c:spPr>
            <c:extLst>
              <c:ext xmlns:c16="http://schemas.microsoft.com/office/drawing/2014/chart" uri="{C3380CC4-5D6E-409C-BE32-E72D297353CC}">
                <c16:uniqueId val="{00000007-5295-4ED1-82AD-EE0D2CD81E5C}"/>
              </c:ext>
            </c:extLst>
          </c:dPt>
          <c:dPt>
            <c:idx val="4"/>
            <c:bubble3D val="0"/>
            <c:spPr>
              <a:solidFill>
                <a:srgbClr val="0A0000"/>
              </a:solidFill>
              <a:ln>
                <a:noFill/>
              </a:ln>
              <a:effectLst/>
            </c:spPr>
            <c:extLst>
              <c:ext xmlns:c16="http://schemas.microsoft.com/office/drawing/2014/chart" uri="{C3380CC4-5D6E-409C-BE32-E72D297353CC}">
                <c16:uniqueId val="{00000009-5295-4ED1-82AD-EE0D2CD81E5C}"/>
              </c:ext>
            </c:extLst>
          </c:dPt>
          <c:dPt>
            <c:idx val="5"/>
            <c:bubble3D val="0"/>
            <c:spPr>
              <a:solidFill>
                <a:srgbClr val="DBE5F1"/>
              </a:solidFill>
              <a:ln>
                <a:noFill/>
              </a:ln>
              <a:effectLst/>
            </c:spPr>
            <c:extLst>
              <c:ext xmlns:c16="http://schemas.microsoft.com/office/drawing/2014/chart" uri="{C3380CC4-5D6E-409C-BE32-E72D297353CC}">
                <c16:uniqueId val="{0000000B-5295-4ED1-82AD-EE0D2CD81E5C}"/>
              </c:ext>
            </c:extLst>
          </c:dPt>
          <c:dPt>
            <c:idx val="6"/>
            <c:bubble3D val="0"/>
            <c:spPr>
              <a:solidFill>
                <a:srgbClr val="8C8C8C"/>
              </a:solidFill>
              <a:ln>
                <a:noFill/>
              </a:ln>
              <a:effectLst/>
            </c:spPr>
            <c:extLst>
              <c:ext xmlns:c16="http://schemas.microsoft.com/office/drawing/2014/chart" uri="{C3380CC4-5D6E-409C-BE32-E72D297353CC}">
                <c16:uniqueId val="{0000000D-5295-4ED1-82AD-EE0D2CD81E5C}"/>
              </c:ext>
            </c:extLst>
          </c:dPt>
          <c:dPt>
            <c:idx val="7"/>
            <c:bubble3D val="0"/>
            <c:spPr>
              <a:solidFill>
                <a:srgbClr val="DCA900"/>
              </a:solidFill>
              <a:ln>
                <a:noFill/>
              </a:ln>
              <a:effectLst/>
            </c:spPr>
            <c:extLst>
              <c:ext xmlns:c16="http://schemas.microsoft.com/office/drawing/2014/chart" uri="{C3380CC4-5D6E-409C-BE32-E72D297353CC}">
                <c16:uniqueId val="{0000000F-5295-4ED1-82AD-EE0D2CD81E5C}"/>
              </c:ext>
            </c:extLst>
          </c:dPt>
          <c:dPt>
            <c:idx val="8"/>
            <c:bubble3D val="0"/>
            <c:spPr>
              <a:solidFill>
                <a:srgbClr val="003A79"/>
              </a:solidFill>
              <a:ln>
                <a:noFill/>
              </a:ln>
              <a:effectLst/>
            </c:spPr>
            <c:extLst>
              <c:ext xmlns:c16="http://schemas.microsoft.com/office/drawing/2014/chart" uri="{C3380CC4-5D6E-409C-BE32-E72D297353CC}">
                <c16:uniqueId val="{00000011-5295-4ED1-82AD-EE0D2CD81E5C}"/>
              </c:ext>
            </c:extLst>
          </c:dPt>
          <c:dPt>
            <c:idx val="9"/>
            <c:bubble3D val="0"/>
            <c:spPr>
              <a:solidFill>
                <a:srgbClr val="003A79"/>
              </a:solidFill>
              <a:ln>
                <a:noFill/>
              </a:ln>
              <a:effectLst/>
            </c:spPr>
            <c:extLst>
              <c:ext xmlns:c16="http://schemas.microsoft.com/office/drawing/2014/chart" uri="{C3380CC4-5D6E-409C-BE32-E72D297353CC}">
                <c16:uniqueId val="{00000013-5295-4ED1-82AD-EE0D2CD81E5C}"/>
              </c:ext>
            </c:extLst>
          </c:dPt>
          <c:dPt>
            <c:idx val="10"/>
            <c:bubble3D val="0"/>
            <c:spPr>
              <a:solidFill>
                <a:srgbClr val="003A79"/>
              </a:solidFill>
              <a:ln>
                <a:noFill/>
              </a:ln>
              <a:effectLst/>
            </c:spPr>
            <c:extLst>
              <c:ext xmlns:c16="http://schemas.microsoft.com/office/drawing/2014/chart" uri="{C3380CC4-5D6E-409C-BE32-E72D297353CC}">
                <c16:uniqueId val="{00000015-5295-4ED1-82AD-EE0D2CD81E5C}"/>
              </c:ext>
            </c:extLst>
          </c:dPt>
          <c:dPt>
            <c:idx val="11"/>
            <c:bubble3D val="0"/>
            <c:spPr>
              <a:solidFill>
                <a:srgbClr val="003A79"/>
              </a:solidFill>
              <a:ln>
                <a:noFill/>
              </a:ln>
              <a:effectLst/>
            </c:spPr>
            <c:extLst>
              <c:ext xmlns:c16="http://schemas.microsoft.com/office/drawing/2014/chart" uri="{C3380CC4-5D6E-409C-BE32-E72D297353CC}">
                <c16:uniqueId val="{00000017-5295-4ED1-82AD-EE0D2CD81E5C}"/>
              </c:ext>
            </c:extLst>
          </c:dPt>
          <c:dPt>
            <c:idx val="12"/>
            <c:bubble3D val="0"/>
            <c:spPr>
              <a:solidFill>
                <a:srgbClr val="003A79"/>
              </a:solidFill>
              <a:ln>
                <a:noFill/>
              </a:ln>
              <a:effectLst/>
            </c:spPr>
            <c:extLst>
              <c:ext xmlns:c16="http://schemas.microsoft.com/office/drawing/2014/chart" uri="{C3380CC4-5D6E-409C-BE32-E72D297353CC}">
                <c16:uniqueId val="{00000019-5295-4ED1-82AD-EE0D2CD81E5C}"/>
              </c:ext>
            </c:extLst>
          </c:dPt>
          <c:dPt>
            <c:idx val="13"/>
            <c:bubble3D val="0"/>
            <c:spPr>
              <a:solidFill>
                <a:srgbClr val="003A79"/>
              </a:solidFill>
              <a:ln>
                <a:noFill/>
              </a:ln>
              <a:effectLst/>
            </c:spPr>
            <c:extLst>
              <c:ext xmlns:c16="http://schemas.microsoft.com/office/drawing/2014/chart" uri="{C3380CC4-5D6E-409C-BE32-E72D297353CC}">
                <c16:uniqueId val="{0000001B-5295-4ED1-82AD-EE0D2CD81E5C}"/>
              </c:ext>
            </c:extLst>
          </c:dPt>
          <c:dPt>
            <c:idx val="14"/>
            <c:bubble3D val="0"/>
            <c:spPr>
              <a:solidFill>
                <a:srgbClr val="003A79"/>
              </a:solidFill>
              <a:ln>
                <a:noFill/>
              </a:ln>
              <a:effectLst/>
            </c:spPr>
            <c:extLst>
              <c:ext xmlns:c16="http://schemas.microsoft.com/office/drawing/2014/chart" uri="{C3380CC4-5D6E-409C-BE32-E72D297353CC}">
                <c16:uniqueId val="{0000001D-5295-4ED1-82AD-EE0D2CD81E5C}"/>
              </c:ext>
            </c:extLst>
          </c:dPt>
          <c:dPt>
            <c:idx val="15"/>
            <c:bubble3D val="0"/>
            <c:spPr>
              <a:solidFill>
                <a:srgbClr val="003A79"/>
              </a:solidFill>
              <a:ln>
                <a:noFill/>
              </a:ln>
              <a:effectLst/>
            </c:spPr>
            <c:extLst>
              <c:ext xmlns:c16="http://schemas.microsoft.com/office/drawing/2014/chart" uri="{C3380CC4-5D6E-409C-BE32-E72D297353CC}">
                <c16:uniqueId val="{0000001F-5295-4ED1-82AD-EE0D2CD81E5C}"/>
              </c:ext>
            </c:extLst>
          </c:dPt>
          <c:dLbls>
            <c:dLbl>
              <c:idx val="0"/>
              <c:layout>
                <c:manualLayout>
                  <c:x val="7.2576307189542485E-2"/>
                  <c:y val="0.25233388888888891"/>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5295-4ED1-82AD-EE0D2CD81E5C}"/>
                </c:ext>
              </c:extLst>
            </c:dLbl>
            <c:dLbl>
              <c:idx val="1"/>
              <c:layout>
                <c:manualLayout>
                  <c:x val="3.2081862745098041E-2"/>
                  <c:y val="-5.8924444444444446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5295-4ED1-82AD-EE0D2CD81E5C}"/>
                </c:ext>
              </c:extLst>
            </c:dLbl>
            <c:dLbl>
              <c:idx val="2"/>
              <c:layout>
                <c:manualLayout>
                  <c:x val="2.2028267973856208E-2"/>
                  <c:y val="-4.5877777777777774E-3"/>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5295-4ED1-82AD-EE0D2CD81E5C}"/>
                </c:ext>
              </c:extLst>
            </c:dLbl>
            <c:dLbl>
              <c:idx val="3"/>
              <c:layout>
                <c:manualLayout>
                  <c:x val="-2.069232026143791E-2"/>
                  <c:y val="2.5378888888888888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5295-4ED1-82AD-EE0D2CD81E5C}"/>
                </c:ext>
              </c:extLst>
            </c:dLbl>
            <c:dLbl>
              <c:idx val="4"/>
              <c:layout>
                <c:manualLayout>
                  <c:x val="-2.7774509803921567E-3"/>
                  <c:y val="8.6022222222222222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5295-4ED1-82AD-EE0D2CD81E5C}"/>
                </c:ext>
              </c:extLst>
            </c:dLbl>
            <c:dLbl>
              <c:idx val="5"/>
              <c:layout>
                <c:manualLayout>
                  <c:x val="-5.8499019607843129E-2"/>
                  <c:y val="0.1454811111111111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5295-4ED1-82AD-EE0D2CD81E5C}"/>
                </c:ext>
              </c:extLst>
            </c:dLbl>
            <c:dLbl>
              <c:idx val="7"/>
              <c:layout>
                <c:manualLayout>
                  <c:x val="-7.2609477124183003E-2"/>
                  <c:y val="0.21566833333333332"/>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30608660130718957"/>
                      <c:h val="0.15875"/>
                    </c:manualLayout>
                  </c15:layout>
                </c:ext>
                <c:ext xmlns:c16="http://schemas.microsoft.com/office/drawing/2014/chart" uri="{C3380CC4-5D6E-409C-BE32-E72D297353CC}">
                  <c16:uniqueId val="{0000000F-5295-4ED1-82AD-EE0D2CD81E5C}"/>
                </c:ext>
              </c:extLst>
            </c:dLbl>
            <c:dLbl>
              <c:idx val="8"/>
              <c:spPr>
                <a:noFill/>
                <a:ln>
                  <a:noFill/>
                </a:ln>
                <a:effectLst/>
              </c:spPr>
              <c:txPr>
                <a:bodyPr rot="0" spcFirstLastPara="1" vertOverflow="ellipsis" horzOverflow="clip"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11-5295-4ED1-82AD-EE0D2CD81E5C}"/>
                </c:ext>
              </c:extLst>
            </c:dLbl>
            <c:dLbl>
              <c:idx val="9"/>
              <c:layout>
                <c:manualLayout>
                  <c:x val="-0.18877712418300654"/>
                  <c:y val="-8.8194444444444492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1"/>
              <c:showCatName val="1"/>
              <c:showSerName val="0"/>
              <c:showPercent val="0"/>
              <c:showBubbleSize val="0"/>
              <c:separator> </c:separator>
              <c:extLst>
                <c:ext xmlns:c15="http://schemas.microsoft.com/office/drawing/2012/chart" uri="{CE6537A1-D6FC-4f65-9D91-7224C49458BB}">
                  <c15:layout>
                    <c:manualLayout>
                      <c:w val="0.20456960784313724"/>
                      <c:h val="0.11013722222222222"/>
                    </c:manualLayout>
                  </c15:layout>
                </c:ext>
                <c:ext xmlns:c16="http://schemas.microsoft.com/office/drawing/2014/chart" uri="{C3380CC4-5D6E-409C-BE32-E72D297353CC}">
                  <c16:uniqueId val="{00000013-5295-4ED1-82AD-EE0D2CD81E5C}"/>
                </c:ext>
              </c:extLst>
            </c:dLbl>
            <c:dLbl>
              <c:idx val="10"/>
              <c:layout>
                <c:manualLayout>
                  <c:x val="-1.6700980392156863E-2"/>
                  <c:y val="1.7638888888888888E-3"/>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5-5295-4ED1-82AD-EE0D2CD81E5C}"/>
                </c:ext>
              </c:extLst>
            </c:dLbl>
            <c:dLbl>
              <c:idx val="11"/>
              <c:layout>
                <c:manualLayout>
                  <c:x val="0.49272544941316287"/>
                  <c:y val="0.18912788788452656"/>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7-5295-4ED1-82AD-EE0D2CD81E5C}"/>
                </c:ext>
              </c:extLst>
            </c:dLbl>
            <c:dLbl>
              <c:idx val="13"/>
              <c:layout>
                <c:manualLayout>
                  <c:x val="0.2617860149556776"/>
                  <c:y val="-1.9723229739439192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B-5295-4ED1-82AD-EE0D2CD81E5C}"/>
                </c:ext>
              </c:extLst>
            </c:dLbl>
            <c:dLbl>
              <c:idx val="14"/>
              <c:layout>
                <c:manualLayout>
                  <c:x val="0.40515653594771239"/>
                  <c:y val="-2.6672222222222222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1D-5295-4ED1-82AD-EE0D2CD81E5C}"/>
                </c:ext>
              </c:extLst>
            </c:dLbl>
            <c:dLbl>
              <c:idx val="15"/>
              <c:layout>
                <c:manualLayout>
                  <c:x val="2.0575075521220166E-2"/>
                  <c:y val="-1.8450270486480614E-2"/>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1"/>
              <c:showCatName val="1"/>
              <c:showSerName val="0"/>
              <c:showPercent val="0"/>
              <c:showBubbleSize val="0"/>
              <c:separator> </c:separator>
              <c:extLst>
                <c:ext xmlns:c15="http://schemas.microsoft.com/office/drawing/2012/chart" uri="{CE6537A1-D6FC-4f65-9D91-7224C49458BB}">
                  <c15:layout>
                    <c:manualLayout>
                      <c:w val="9.1147674936859296E-2"/>
                      <c:h val="3.5394409040742099E-2"/>
                    </c:manualLayout>
                  </c15:layout>
                </c:ext>
                <c:ext xmlns:c16="http://schemas.microsoft.com/office/drawing/2014/chart" uri="{C3380CC4-5D6E-409C-BE32-E72D297353CC}">
                  <c16:uniqueId val="{0000001F-5295-4ED1-82AD-EE0D2CD81E5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'aree geogr e paesi'!$A$14:$A$29</c:f>
              <c:strCache>
                <c:ptCount val="16"/>
                <c:pt idx="0">
                  <c:v>Iran</c:v>
                </c:pt>
                <c:pt idx="1">
                  <c:v>Arabia S.</c:v>
                </c:pt>
                <c:pt idx="2">
                  <c:v>Malesia</c:v>
                </c:pt>
                <c:pt idx="3">
                  <c:v>EAU</c:v>
                </c:pt>
                <c:pt idx="4">
                  <c:v>Kuwait</c:v>
                </c:pt>
                <c:pt idx="5">
                  <c:v>Qatar</c:v>
                </c:pt>
                <c:pt idx="6">
                  <c:v>Turchia</c:v>
                </c:pt>
                <c:pt idx="7">
                  <c:v>Bangladesh</c:v>
                </c:pt>
                <c:pt idx="8">
                  <c:v>Indonesia</c:v>
                </c:pt>
                <c:pt idx="9">
                  <c:v>Bahrain</c:v>
                </c:pt>
                <c:pt idx="10">
                  <c:v>Pakistan</c:v>
                </c:pt>
                <c:pt idx="11">
                  <c:v>Giordania</c:v>
                </c:pt>
                <c:pt idx="12">
                  <c:v>Sudan </c:v>
                </c:pt>
                <c:pt idx="13">
                  <c:v>Oman</c:v>
                </c:pt>
                <c:pt idx="14">
                  <c:v>Egitto</c:v>
                </c:pt>
                <c:pt idx="15">
                  <c:v>altri</c:v>
                </c:pt>
              </c:strCache>
            </c:strRef>
          </c:cat>
          <c:val>
            <c:numRef>
              <c:f>'aree geogr e paesi'!$E$14:$E$29</c:f>
              <c:numCache>
                <c:formatCode>General</c:formatCode>
                <c:ptCount val="16"/>
                <c:pt idx="0">
                  <c:v>28.6</c:v>
                </c:pt>
                <c:pt idx="1">
                  <c:v>24.9</c:v>
                </c:pt>
                <c:pt idx="2">
                  <c:v>11.1</c:v>
                </c:pt>
                <c:pt idx="3">
                  <c:v>8.6999999999999993</c:v>
                </c:pt>
                <c:pt idx="4">
                  <c:v>6.3</c:v>
                </c:pt>
                <c:pt idx="5">
                  <c:v>6.1</c:v>
                </c:pt>
                <c:pt idx="6">
                  <c:v>2.6</c:v>
                </c:pt>
                <c:pt idx="7">
                  <c:v>2.1</c:v>
                </c:pt>
                <c:pt idx="8">
                  <c:v>2</c:v>
                </c:pt>
                <c:pt idx="9">
                  <c:v>1.8</c:v>
                </c:pt>
                <c:pt idx="10">
                  <c:v>1.1000000000000001</c:v>
                </c:pt>
                <c:pt idx="11">
                  <c:v>0.7</c:v>
                </c:pt>
                <c:pt idx="12">
                  <c:v>0.6</c:v>
                </c:pt>
                <c:pt idx="13">
                  <c:v>0.7</c:v>
                </c:pt>
                <c:pt idx="14">
                  <c:v>0.8</c:v>
                </c:pt>
                <c:pt idx="15">
                  <c:v>2</c:v>
                </c:pt>
              </c:numCache>
            </c:numRef>
          </c:val>
          <c:extLst>
            <c:ext xmlns:c16="http://schemas.microsoft.com/office/drawing/2014/chart" uri="{C3380CC4-5D6E-409C-BE32-E72D297353CC}">
              <c16:uniqueId val="{00000020-5295-4ED1-82AD-EE0D2CD81E5C}"/>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25400" cap="flat" cmpd="sng" algn="ctr">
      <a:noFill/>
      <a:round/>
    </a:ln>
    <a:effectLst/>
  </c:spPr>
  <c:txPr>
    <a:bodyPr/>
    <a:lstStyle/>
    <a:p>
      <a:pPr>
        <a:defRPr/>
      </a:pPr>
      <a:endParaRPr lang="it-IT"/>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'aree geogr e paesi'!$B$13</c:f>
              <c:strCache>
                <c:ptCount val="1"/>
                <c:pt idx="0">
                  <c:v>Assets mld USD</c:v>
                </c:pt>
              </c:strCache>
            </c:strRef>
          </c:tx>
          <c:spPr>
            <a:solidFill>
              <a:srgbClr val="003A79"/>
            </a:solidFill>
            <a:ln>
              <a:noFill/>
            </a:ln>
            <a:effectLst/>
          </c:spPr>
          <c:invertIfNegative val="0"/>
          <c:cat>
            <c:strRef>
              <c:f>'aree geogr e paesi'!$A$14:$A$28</c:f>
              <c:strCache>
                <c:ptCount val="15"/>
                <c:pt idx="0">
                  <c:v>Iran</c:v>
                </c:pt>
                <c:pt idx="1">
                  <c:v>Arabia S.</c:v>
                </c:pt>
                <c:pt idx="2">
                  <c:v>Malesia</c:v>
                </c:pt>
                <c:pt idx="3">
                  <c:v>EAU</c:v>
                </c:pt>
                <c:pt idx="4">
                  <c:v>Kuwait</c:v>
                </c:pt>
                <c:pt idx="5">
                  <c:v>Qatar</c:v>
                </c:pt>
                <c:pt idx="6">
                  <c:v>Turchia</c:v>
                </c:pt>
                <c:pt idx="7">
                  <c:v>Bangladesh</c:v>
                </c:pt>
                <c:pt idx="8">
                  <c:v>Indonesia</c:v>
                </c:pt>
                <c:pt idx="9">
                  <c:v>Bahrain</c:v>
                </c:pt>
                <c:pt idx="10">
                  <c:v>Pakistan</c:v>
                </c:pt>
                <c:pt idx="11">
                  <c:v>Giordania</c:v>
                </c:pt>
                <c:pt idx="12">
                  <c:v>Sudan </c:v>
                </c:pt>
                <c:pt idx="13">
                  <c:v>Oman</c:v>
                </c:pt>
                <c:pt idx="14">
                  <c:v>Egitto</c:v>
                </c:pt>
              </c:strCache>
            </c:strRef>
          </c:cat>
          <c:val>
            <c:numRef>
              <c:f>'aree geogr e paesi'!$B$14:$B$28</c:f>
              <c:numCache>
                <c:formatCode>General</c:formatCode>
                <c:ptCount val="15"/>
                <c:pt idx="0">
                  <c:v>500</c:v>
                </c:pt>
                <c:pt idx="1">
                  <c:v>430</c:v>
                </c:pt>
                <c:pt idx="2">
                  <c:v>190</c:v>
                </c:pt>
                <c:pt idx="3">
                  <c:v>150</c:v>
                </c:pt>
                <c:pt idx="4">
                  <c:v>110</c:v>
                </c:pt>
                <c:pt idx="5">
                  <c:v>105</c:v>
                </c:pt>
                <c:pt idx="6">
                  <c:v>40</c:v>
                </c:pt>
                <c:pt idx="7">
                  <c:v>30</c:v>
                </c:pt>
                <c:pt idx="8">
                  <c:v>30</c:v>
                </c:pt>
                <c:pt idx="9">
                  <c:v>27</c:v>
                </c:pt>
                <c:pt idx="10">
                  <c:v>13</c:v>
                </c:pt>
                <c:pt idx="11">
                  <c:v>10</c:v>
                </c:pt>
                <c:pt idx="12">
                  <c:v>10</c:v>
                </c:pt>
                <c:pt idx="13">
                  <c:v>10</c:v>
                </c:pt>
                <c:pt idx="14">
                  <c:v>10</c:v>
                </c:pt>
              </c:numCache>
            </c:numRef>
          </c:val>
          <c:extLst>
            <c:ext xmlns:c16="http://schemas.microsoft.com/office/drawing/2014/chart" uri="{C3380CC4-5D6E-409C-BE32-E72D297353CC}">
              <c16:uniqueId val="{00000000-B9FD-4CEA-B22E-429D658AC1C4}"/>
            </c:ext>
          </c:extLst>
        </c:ser>
        <c:dLbls>
          <c:showLegendKey val="0"/>
          <c:showVal val="0"/>
          <c:showCatName val="0"/>
          <c:showSerName val="0"/>
          <c:showPercent val="0"/>
          <c:showBubbleSize val="0"/>
        </c:dLbls>
        <c:gapWidth val="150"/>
        <c:axId val="418363336"/>
        <c:axId val="418366616"/>
      </c:barChart>
      <c:scatterChart>
        <c:scatterStyle val="lineMarker"/>
        <c:varyColors val="0"/>
        <c:ser>
          <c:idx val="1"/>
          <c:order val="1"/>
          <c:tx>
            <c:strRef>
              <c:f>'aree geogr e paesi'!$C$13</c:f>
              <c:strCache>
                <c:ptCount val="1"/>
                <c:pt idx="0">
                  <c:v>Quota mercato su tot del paese (sc.ds., %)</c:v>
                </c:pt>
              </c:strCache>
            </c:strRef>
          </c:tx>
          <c:spPr>
            <a:ln w="25400" cap="rnd">
              <a:noFill/>
              <a:round/>
            </a:ln>
            <a:effectLst/>
          </c:spPr>
          <c:marker>
            <c:symbol val="circle"/>
            <c:size val="5"/>
            <c:spPr>
              <a:solidFill>
                <a:schemeClr val="accent2"/>
              </a:solidFill>
              <a:ln w="9525">
                <a:solidFill>
                  <a:schemeClr val="accent2"/>
                </a:solidFill>
              </a:ln>
              <a:effectLst/>
            </c:spPr>
          </c:marker>
          <c:xVal>
            <c:strRef>
              <c:f>'aree geogr e paesi'!$A$14:$A$28</c:f>
              <c:strCache>
                <c:ptCount val="15"/>
                <c:pt idx="0">
                  <c:v>Iran</c:v>
                </c:pt>
                <c:pt idx="1">
                  <c:v>Arabia S.</c:v>
                </c:pt>
                <c:pt idx="2">
                  <c:v>Malesia</c:v>
                </c:pt>
                <c:pt idx="3">
                  <c:v>EAU</c:v>
                </c:pt>
                <c:pt idx="4">
                  <c:v>Kuwait</c:v>
                </c:pt>
                <c:pt idx="5">
                  <c:v>Qatar</c:v>
                </c:pt>
                <c:pt idx="6">
                  <c:v>Turchia</c:v>
                </c:pt>
                <c:pt idx="7">
                  <c:v>Bangladesh</c:v>
                </c:pt>
                <c:pt idx="8">
                  <c:v>Indonesia</c:v>
                </c:pt>
                <c:pt idx="9">
                  <c:v>Bahrain</c:v>
                </c:pt>
                <c:pt idx="10">
                  <c:v>Pakistan</c:v>
                </c:pt>
                <c:pt idx="11">
                  <c:v>Giordania</c:v>
                </c:pt>
                <c:pt idx="12">
                  <c:v>Sudan </c:v>
                </c:pt>
                <c:pt idx="13">
                  <c:v>Oman</c:v>
                </c:pt>
                <c:pt idx="14">
                  <c:v>Egitto</c:v>
                </c:pt>
              </c:strCache>
            </c:strRef>
          </c:xVal>
          <c:yVal>
            <c:numRef>
              <c:f>'aree geogr e paesi'!$C$14:$C$28</c:f>
              <c:numCache>
                <c:formatCode>General</c:formatCode>
                <c:ptCount val="15"/>
                <c:pt idx="0">
                  <c:v>100</c:v>
                </c:pt>
                <c:pt idx="1">
                  <c:v>62</c:v>
                </c:pt>
                <c:pt idx="2">
                  <c:v>28</c:v>
                </c:pt>
                <c:pt idx="3">
                  <c:v>19</c:v>
                </c:pt>
                <c:pt idx="4">
                  <c:v>48</c:v>
                </c:pt>
                <c:pt idx="5">
                  <c:v>26</c:v>
                </c:pt>
                <c:pt idx="6">
                  <c:v>6</c:v>
                </c:pt>
                <c:pt idx="7">
                  <c:v>20</c:v>
                </c:pt>
                <c:pt idx="8">
                  <c:v>6</c:v>
                </c:pt>
                <c:pt idx="9">
                  <c:v>16</c:v>
                </c:pt>
                <c:pt idx="10">
                  <c:v>15</c:v>
                </c:pt>
                <c:pt idx="11">
                  <c:v>17</c:v>
                </c:pt>
                <c:pt idx="12">
                  <c:v>100</c:v>
                </c:pt>
                <c:pt idx="13">
                  <c:v>14</c:v>
                </c:pt>
                <c:pt idx="14">
                  <c:v>4</c:v>
                </c:pt>
              </c:numCache>
            </c:numRef>
          </c:yVal>
          <c:smooth val="0"/>
          <c:extLst>
            <c:ext xmlns:c16="http://schemas.microsoft.com/office/drawing/2014/chart" uri="{C3380CC4-5D6E-409C-BE32-E72D297353CC}">
              <c16:uniqueId val="{00000001-B9FD-4CEA-B22E-429D658AC1C4}"/>
            </c:ext>
          </c:extLst>
        </c:ser>
        <c:dLbls>
          <c:showLegendKey val="0"/>
          <c:showVal val="0"/>
          <c:showCatName val="0"/>
          <c:showSerName val="0"/>
          <c:showPercent val="0"/>
          <c:showBubbleSize val="0"/>
        </c:dLbls>
        <c:axId val="1116132152"/>
        <c:axId val="817145072"/>
      </c:scatterChart>
      <c:catAx>
        <c:axId val="41836333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5400000" spcFirstLastPara="1" vertOverflow="ellipsis" wrap="square" anchor="ctr" anchorCtr="1"/>
          <a:lstStyle/>
          <a:p>
            <a:pPr>
              <a:defRPr sz="1200" b="0" i="0" u="none" strike="noStrike" kern="1200" baseline="0">
                <a:solidFill>
                  <a:schemeClr val="tx1"/>
                </a:solidFill>
                <a:latin typeface="+mn-lt"/>
                <a:ea typeface="+mn-ea"/>
                <a:cs typeface="+mn-cs"/>
              </a:defRPr>
            </a:pPr>
            <a:endParaRPr lang="it-IT"/>
          </a:p>
        </c:txPr>
        <c:crossAx val="418366616"/>
        <c:crosses val="autoZero"/>
        <c:auto val="1"/>
        <c:lblAlgn val="ctr"/>
        <c:lblOffset val="100"/>
        <c:noMultiLvlLbl val="0"/>
      </c:catAx>
      <c:valAx>
        <c:axId val="418366616"/>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US"/>
                  <a:t>mld USD</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title>
        <c:numFmt formatCode="General" sourceLinked="1"/>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418363336"/>
        <c:crosses val="autoZero"/>
        <c:crossBetween val="between"/>
      </c:valAx>
      <c:valAx>
        <c:axId val="817145072"/>
        <c:scaling>
          <c:orientation val="minMax"/>
          <c:max val="1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116132152"/>
        <c:crosses val="max"/>
        <c:crossBetween val="midCat"/>
      </c:valAx>
      <c:valAx>
        <c:axId val="1116132152"/>
        <c:scaling>
          <c:orientation val="minMax"/>
        </c:scaling>
        <c:delete val="1"/>
        <c:axPos val="b"/>
        <c:numFmt formatCode="General" sourceLinked="1"/>
        <c:majorTickMark val="out"/>
        <c:minorTickMark val="none"/>
        <c:tickLblPos val="nextTo"/>
        <c:crossAx val="817145072"/>
        <c:crosses val="autoZero"/>
        <c:crossBetween val="midCat"/>
      </c:valAx>
      <c:spPr>
        <a:noFill/>
        <a:ln>
          <a:noFill/>
        </a:ln>
        <a:effectLst/>
      </c:spPr>
    </c:plotArea>
    <c:legend>
      <c:legendPos val="b"/>
      <c:overlay val="0"/>
      <c:spPr>
        <a:noFill/>
        <a:ln w="25400">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legend>
    <c:plotVisOnly val="1"/>
    <c:dispBlanksAs val="gap"/>
    <c:showDLblsOverMax val="0"/>
  </c:chart>
  <c:spPr>
    <a:noFill/>
    <a:ln w="25400" cap="flat" cmpd="sng" algn="ctr">
      <a:noFill/>
      <a:round/>
    </a:ln>
    <a:effectLst/>
  </c:spPr>
  <c:txPr>
    <a:bodyPr/>
    <a:lstStyle/>
    <a:p>
      <a:pPr>
        <a:defRPr sz="1200">
          <a:solidFill>
            <a:schemeClr val="tx1"/>
          </a:solidFill>
        </a:defRPr>
      </a:pPr>
      <a:endParaRPr lang="it-IT"/>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656565656565657"/>
          <c:y val="0.11994444444444445"/>
          <c:w val="0.64290404040404037"/>
          <c:h val="0.70719444444444446"/>
        </c:manualLayout>
      </c:layout>
      <c:pieChart>
        <c:varyColors val="1"/>
        <c:ser>
          <c:idx val="0"/>
          <c:order val="0"/>
          <c:dPt>
            <c:idx val="0"/>
            <c:bubble3D val="0"/>
            <c:spPr>
              <a:solidFill>
                <a:schemeClr val="accent1"/>
              </a:solidFill>
              <a:ln>
                <a:noFill/>
              </a:ln>
              <a:effectLst/>
            </c:spPr>
            <c:extLst>
              <c:ext xmlns:c16="http://schemas.microsoft.com/office/drawing/2014/chart" uri="{C3380CC4-5D6E-409C-BE32-E72D297353CC}">
                <c16:uniqueId val="{00000001-A814-4F7A-B915-AA6EEB9EE831}"/>
              </c:ext>
            </c:extLst>
          </c:dPt>
          <c:dPt>
            <c:idx val="1"/>
            <c:bubble3D val="0"/>
            <c:spPr>
              <a:solidFill>
                <a:srgbClr val="EC6400"/>
              </a:solidFill>
              <a:ln>
                <a:noFill/>
              </a:ln>
              <a:effectLst/>
            </c:spPr>
            <c:extLst>
              <c:ext xmlns:c16="http://schemas.microsoft.com/office/drawing/2014/chart" uri="{C3380CC4-5D6E-409C-BE32-E72D297353CC}">
                <c16:uniqueId val="{00000003-A814-4F7A-B915-AA6EEB9EE831}"/>
              </c:ext>
            </c:extLst>
          </c:dPt>
          <c:dPt>
            <c:idx val="2"/>
            <c:bubble3D val="0"/>
            <c:spPr>
              <a:solidFill>
                <a:schemeClr val="accent3"/>
              </a:solidFill>
              <a:ln>
                <a:noFill/>
              </a:ln>
              <a:effectLst/>
            </c:spPr>
            <c:extLst>
              <c:ext xmlns:c16="http://schemas.microsoft.com/office/drawing/2014/chart" uri="{C3380CC4-5D6E-409C-BE32-E72D297353CC}">
                <c16:uniqueId val="{00000005-A814-4F7A-B915-AA6EEB9EE831}"/>
              </c:ext>
            </c:extLst>
          </c:dPt>
          <c:dPt>
            <c:idx val="3"/>
            <c:bubble3D val="0"/>
            <c:spPr>
              <a:solidFill>
                <a:schemeClr val="accent4"/>
              </a:solidFill>
              <a:ln>
                <a:noFill/>
              </a:ln>
              <a:effectLst/>
            </c:spPr>
            <c:extLst>
              <c:ext xmlns:c16="http://schemas.microsoft.com/office/drawing/2014/chart" uri="{C3380CC4-5D6E-409C-BE32-E72D297353CC}">
                <c16:uniqueId val="{00000007-A814-4F7A-B915-AA6EEB9EE831}"/>
              </c:ext>
            </c:extLst>
          </c:dPt>
          <c:dPt>
            <c:idx val="4"/>
            <c:bubble3D val="0"/>
            <c:spPr>
              <a:solidFill>
                <a:srgbClr val="828282"/>
              </a:solidFill>
              <a:ln>
                <a:noFill/>
              </a:ln>
              <a:effectLst/>
            </c:spPr>
            <c:extLst>
              <c:ext xmlns:c16="http://schemas.microsoft.com/office/drawing/2014/chart" uri="{C3380CC4-5D6E-409C-BE32-E72D297353CC}">
                <c16:uniqueId val="{00000009-A814-4F7A-B915-AA6EEB9EE831}"/>
              </c:ext>
            </c:extLst>
          </c:dPt>
          <c:dPt>
            <c:idx val="5"/>
            <c:bubble3D val="0"/>
            <c:spPr>
              <a:solidFill>
                <a:schemeClr val="accent6"/>
              </a:solidFill>
              <a:ln>
                <a:noFill/>
              </a:ln>
              <a:effectLst/>
            </c:spPr>
            <c:extLst>
              <c:ext xmlns:c16="http://schemas.microsoft.com/office/drawing/2014/chart" uri="{C3380CC4-5D6E-409C-BE32-E72D297353CC}">
                <c16:uniqueId val="{0000000B-A814-4F7A-B915-AA6EEB9EE831}"/>
              </c:ext>
            </c:extLst>
          </c:dPt>
          <c:dPt>
            <c:idx val="6"/>
            <c:bubble3D val="0"/>
            <c:spPr>
              <a:solidFill>
                <a:schemeClr val="accent1">
                  <a:lumMod val="60000"/>
                </a:schemeClr>
              </a:solidFill>
              <a:ln>
                <a:noFill/>
              </a:ln>
              <a:effectLst/>
            </c:spPr>
            <c:extLst>
              <c:ext xmlns:c16="http://schemas.microsoft.com/office/drawing/2014/chart" uri="{C3380CC4-5D6E-409C-BE32-E72D297353CC}">
                <c16:uniqueId val="{0000000D-A814-4F7A-B915-AA6EEB9EE831}"/>
              </c:ext>
            </c:extLst>
          </c:dPt>
          <c:dPt>
            <c:idx val="7"/>
            <c:bubble3D val="0"/>
            <c:spPr>
              <a:solidFill>
                <a:schemeClr val="accent2">
                  <a:lumMod val="60000"/>
                </a:schemeClr>
              </a:solidFill>
              <a:ln>
                <a:noFill/>
              </a:ln>
              <a:effectLst/>
            </c:spPr>
            <c:extLst>
              <c:ext xmlns:c16="http://schemas.microsoft.com/office/drawing/2014/chart" uri="{C3380CC4-5D6E-409C-BE32-E72D297353CC}">
                <c16:uniqueId val="{0000000F-A814-4F7A-B915-AA6EEB9EE831}"/>
              </c:ext>
            </c:extLst>
          </c:dPt>
          <c:dLbls>
            <c:dLbl>
              <c:idx val="0"/>
              <c:layout>
                <c:manualLayout>
                  <c:x val="-3.8377160402119546E-2"/>
                  <c:y val="-0.14960713244177815"/>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A814-4F7A-B915-AA6EEB9EE831}"/>
                </c:ext>
              </c:extLst>
            </c:dLbl>
            <c:dLbl>
              <c:idx val="1"/>
              <c:layout>
                <c:manualLayout>
                  <c:x val="-7.3225757575757611E-2"/>
                  <c:y val="-2.6891944444444444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A814-4F7A-B915-AA6EEB9EE831}"/>
                </c:ext>
              </c:extLst>
            </c:dLbl>
            <c:dLbl>
              <c:idx val="2"/>
              <c:layout>
                <c:manualLayout>
                  <c:x val="1.3712121212121195E-3"/>
                  <c:y val="5.009305555555555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A814-4F7A-B915-AA6EEB9EE831}"/>
                </c:ext>
              </c:extLst>
            </c:dLbl>
            <c:dLbl>
              <c:idx val="3"/>
              <c:layout>
                <c:manualLayout>
                  <c:x val="1.9198732233942441E-2"/>
                  <c:y val="-2.4978266605563192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A814-4F7A-B915-AA6EEB9EE831}"/>
                </c:ext>
              </c:extLst>
            </c:dLbl>
            <c:dLbl>
              <c:idx val="4"/>
              <c:layout>
                <c:manualLayout>
                  <c:x val="1.0239687020254486E-2"/>
                  <c:y val="8.5358774597619827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A814-4F7A-B915-AA6EEB9EE83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5">
                        <a:lumMod val="100000"/>
                      </a:schemeClr>
                    </a:solidFill>
                    <a:latin typeface="Arial" panose="020B0604020202020204" pitchFamily="34" charset="0"/>
                    <a:ea typeface="+mn-ea"/>
                    <a:cs typeface="+mn-cs"/>
                  </a:defRPr>
                </a:pPr>
                <a:endParaRPr lang="it-IT"/>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grafici!$M$23:$M$27</c:f>
              <c:strCache>
                <c:ptCount val="5"/>
                <c:pt idx="0">
                  <c:v>Banche</c:v>
                </c:pt>
                <c:pt idx="1">
                  <c:v>Altri interm.</c:v>
                </c:pt>
                <c:pt idx="2">
                  <c:v>Assicurazioni</c:v>
                </c:pt>
                <c:pt idx="3">
                  <c:v>Fondi Pens.</c:v>
                </c:pt>
                <c:pt idx="4">
                  <c:v>BC</c:v>
                </c:pt>
              </c:strCache>
            </c:strRef>
          </c:cat>
          <c:val>
            <c:numRef>
              <c:f>grafici!$N$23:$N$27</c:f>
              <c:numCache>
                <c:formatCode>#,#00</c:formatCode>
                <c:ptCount val="5"/>
                <c:pt idx="0">
                  <c:v>147.86497797999999</c:v>
                </c:pt>
                <c:pt idx="1">
                  <c:v>115.268330608</c:v>
                </c:pt>
                <c:pt idx="2">
                  <c:v>32.862875680000002</c:v>
                </c:pt>
                <c:pt idx="3">
                  <c:v>35.561310095000003</c:v>
                </c:pt>
                <c:pt idx="4">
                  <c:v>47.350078797999998</c:v>
                </c:pt>
              </c:numCache>
            </c:numRef>
          </c:val>
          <c:extLst>
            <c:ext xmlns:c16="http://schemas.microsoft.com/office/drawing/2014/chart" uri="{C3380CC4-5D6E-409C-BE32-E72D297353CC}">
              <c16:uniqueId val="{00000010-A814-4F7A-B915-AA6EEB9EE83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25400" cap="flat" cmpd="sng" algn="ctr">
      <a:noFill/>
      <a:round/>
    </a:ln>
    <a:effectLst/>
  </c:spPr>
  <c:txPr>
    <a:bodyPr/>
    <a:lstStyle/>
    <a:p>
      <a:pPr>
        <a:defRPr>
          <a:solidFill>
            <a:schemeClr val="accent5">
              <a:lumMod val="100000"/>
            </a:schemeClr>
          </a:solidFill>
          <a:latin typeface="Arial" panose="020B0604020202020204" pitchFamily="34" charset="0"/>
        </a:defRPr>
      </a:pPr>
      <a:endParaRPr lang="it-IT"/>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359357202991136"/>
          <c:y val="0.12913383834019321"/>
          <c:w val="0.61394493141187534"/>
          <c:h val="0.76525020308090386"/>
        </c:manualLayout>
      </c:layout>
      <c:pieChart>
        <c:varyColors val="1"/>
        <c:ser>
          <c:idx val="0"/>
          <c:order val="0"/>
          <c:spPr>
            <a:solidFill>
              <a:srgbClr val="003A79"/>
            </a:solidFill>
          </c:spPr>
          <c:dPt>
            <c:idx val="0"/>
            <c:bubble3D val="0"/>
            <c:spPr>
              <a:solidFill>
                <a:srgbClr val="003A79"/>
              </a:solidFill>
              <a:ln>
                <a:noFill/>
              </a:ln>
              <a:effectLst/>
            </c:spPr>
            <c:extLst>
              <c:ext xmlns:c16="http://schemas.microsoft.com/office/drawing/2014/chart" uri="{C3380CC4-5D6E-409C-BE32-E72D297353CC}">
                <c16:uniqueId val="{00000001-126B-4578-A350-3D76E3DC8095}"/>
              </c:ext>
            </c:extLst>
          </c:dPt>
          <c:dPt>
            <c:idx val="1"/>
            <c:bubble3D val="0"/>
            <c:spPr>
              <a:solidFill>
                <a:srgbClr val="EC6400"/>
              </a:solidFill>
              <a:ln>
                <a:noFill/>
              </a:ln>
              <a:effectLst/>
            </c:spPr>
            <c:extLst>
              <c:ext xmlns:c16="http://schemas.microsoft.com/office/drawing/2014/chart" uri="{C3380CC4-5D6E-409C-BE32-E72D297353CC}">
                <c16:uniqueId val="{00000003-126B-4578-A350-3D76E3DC8095}"/>
              </c:ext>
            </c:extLst>
          </c:dPt>
          <c:dPt>
            <c:idx val="2"/>
            <c:bubble3D val="0"/>
            <c:spPr>
              <a:solidFill>
                <a:srgbClr val="40915B"/>
              </a:solidFill>
              <a:ln>
                <a:noFill/>
              </a:ln>
              <a:effectLst/>
            </c:spPr>
            <c:extLst>
              <c:ext xmlns:c16="http://schemas.microsoft.com/office/drawing/2014/chart" uri="{C3380CC4-5D6E-409C-BE32-E72D297353CC}">
                <c16:uniqueId val="{00000005-126B-4578-A350-3D76E3DC8095}"/>
              </c:ext>
            </c:extLst>
          </c:dPt>
          <c:dPt>
            <c:idx val="3"/>
            <c:bubble3D val="0"/>
            <c:spPr>
              <a:solidFill>
                <a:srgbClr val="ECBD00"/>
              </a:solidFill>
              <a:ln>
                <a:noFill/>
              </a:ln>
              <a:effectLst/>
            </c:spPr>
            <c:extLst>
              <c:ext xmlns:c16="http://schemas.microsoft.com/office/drawing/2014/chart" uri="{C3380CC4-5D6E-409C-BE32-E72D297353CC}">
                <c16:uniqueId val="{00000007-126B-4578-A350-3D76E3DC8095}"/>
              </c:ext>
            </c:extLst>
          </c:dPt>
          <c:dPt>
            <c:idx val="4"/>
            <c:bubble3D val="0"/>
            <c:spPr>
              <a:solidFill>
                <a:srgbClr val="003A79"/>
              </a:solidFill>
              <a:ln>
                <a:noFill/>
              </a:ln>
              <a:effectLst/>
            </c:spPr>
            <c:extLst>
              <c:ext xmlns:c16="http://schemas.microsoft.com/office/drawing/2014/chart" uri="{C3380CC4-5D6E-409C-BE32-E72D297353CC}">
                <c16:uniqueId val="{00000009-126B-4578-A350-3D76E3DC8095}"/>
              </c:ext>
            </c:extLst>
          </c:dPt>
          <c:dPt>
            <c:idx val="5"/>
            <c:bubble3D val="0"/>
            <c:spPr>
              <a:solidFill>
                <a:srgbClr val="003A79"/>
              </a:solidFill>
              <a:ln>
                <a:noFill/>
              </a:ln>
              <a:effectLst/>
            </c:spPr>
            <c:extLst>
              <c:ext xmlns:c16="http://schemas.microsoft.com/office/drawing/2014/chart" uri="{C3380CC4-5D6E-409C-BE32-E72D297353CC}">
                <c16:uniqueId val="{0000000B-126B-4578-A350-3D76E3DC8095}"/>
              </c:ext>
            </c:extLst>
          </c:dPt>
          <c:dPt>
            <c:idx val="6"/>
            <c:bubble3D val="0"/>
            <c:spPr>
              <a:solidFill>
                <a:srgbClr val="003A79"/>
              </a:solidFill>
              <a:ln>
                <a:noFill/>
              </a:ln>
              <a:effectLst/>
            </c:spPr>
            <c:extLst>
              <c:ext xmlns:c16="http://schemas.microsoft.com/office/drawing/2014/chart" uri="{C3380CC4-5D6E-409C-BE32-E72D297353CC}">
                <c16:uniqueId val="{0000000D-126B-4578-A350-3D76E3DC8095}"/>
              </c:ext>
            </c:extLst>
          </c:dPt>
          <c:dPt>
            <c:idx val="7"/>
            <c:bubble3D val="0"/>
            <c:spPr>
              <a:solidFill>
                <a:srgbClr val="003A79"/>
              </a:solidFill>
              <a:ln>
                <a:noFill/>
              </a:ln>
              <a:effectLst/>
            </c:spPr>
            <c:extLst>
              <c:ext xmlns:c16="http://schemas.microsoft.com/office/drawing/2014/chart" uri="{C3380CC4-5D6E-409C-BE32-E72D297353CC}">
                <c16:uniqueId val="{0000000F-126B-4578-A350-3D76E3DC8095}"/>
              </c:ext>
            </c:extLst>
          </c:dPt>
          <c:dLbls>
            <c:dLbl>
              <c:idx val="0"/>
              <c:layout>
                <c:manualLayout>
                  <c:x val="5.6005138888888889E-2"/>
                  <c:y val="-0.14013444444444445"/>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1-126B-4578-A350-3D76E3DC8095}"/>
                </c:ext>
              </c:extLst>
            </c:dLbl>
            <c:dLbl>
              <c:idx val="1"/>
              <c:layout>
                <c:manualLayout>
                  <c:x val="-4.0648680555555552E-2"/>
                  <c:y val="0.19882416666666666"/>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126B-4578-A350-3D76E3DC809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it-IT"/>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Foglio1!$A$6:$A$9</c:f>
              <c:strCache>
                <c:ptCount val="4"/>
                <c:pt idx="0">
                  <c:v>Banche TA</c:v>
                </c:pt>
                <c:pt idx="1">
                  <c:v>Sukuk</c:v>
                </c:pt>
                <c:pt idx="2">
                  <c:v>Fondi Isl. Assets</c:v>
                </c:pt>
                <c:pt idx="3">
                  <c:v>Takaful </c:v>
                </c:pt>
              </c:strCache>
            </c:strRef>
          </c:cat>
          <c:val>
            <c:numRef>
              <c:f>Foglio1!$B$6:$B$9</c:f>
              <c:numCache>
                <c:formatCode>General</c:formatCode>
                <c:ptCount val="4"/>
                <c:pt idx="0">
                  <c:v>72.400000000000006</c:v>
                </c:pt>
                <c:pt idx="1">
                  <c:v>22.3</c:v>
                </c:pt>
                <c:pt idx="2">
                  <c:v>4.2</c:v>
                </c:pt>
                <c:pt idx="3">
                  <c:v>1.1000000000000001</c:v>
                </c:pt>
              </c:numCache>
            </c:numRef>
          </c:val>
          <c:extLst>
            <c:ext xmlns:c16="http://schemas.microsoft.com/office/drawing/2014/chart" uri="{C3380CC4-5D6E-409C-BE32-E72D297353CC}">
              <c16:uniqueId val="{00000010-126B-4578-A350-3D76E3DC809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25400" cap="flat" cmpd="sng" algn="ctr">
      <a:noFill/>
      <a:round/>
    </a:ln>
    <a:effectLst/>
  </c:spPr>
  <c:txPr>
    <a:bodyPr/>
    <a:lstStyle/>
    <a:p>
      <a:pPr>
        <a:defRPr/>
      </a:pPr>
      <a:endParaRPr lang="it-IT"/>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graf!$B$4</c:f>
              <c:strCache>
                <c:ptCount val="1"/>
                <c:pt idx="0">
                  <c:v>2011</c:v>
                </c:pt>
              </c:strCache>
            </c:strRef>
          </c:tx>
          <c:spPr>
            <a:solidFill>
              <a:schemeClr val="accent1"/>
            </a:solidFill>
            <a:ln>
              <a:noFill/>
            </a:ln>
            <a:effectLst/>
          </c:spPr>
          <c:invertIfNegative val="0"/>
          <c:cat>
            <c:strRef>
              <c:f>graf!$A$5:$A$17</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cat>
          <c:val>
            <c:numRef>
              <c:f>graf!$B$5:$B$17</c:f>
              <c:numCache>
                <c:formatCode>0%</c:formatCode>
                <c:ptCount val="13"/>
                <c:pt idx="0">
                  <c:v>0.31743648648262024</c:v>
                </c:pt>
                <c:pt idx="1">
                  <c:v>0.56211608648300171</c:v>
                </c:pt>
                <c:pt idx="2">
                  <c:v>9.7199805080890656E-2</c:v>
                </c:pt>
                <c:pt idx="3">
                  <c:v>0.1958199143409729</c:v>
                </c:pt>
                <c:pt idx="4">
                  <c:v>0.73683851957321167</c:v>
                </c:pt>
                <c:pt idx="5">
                  <c:v>0.8677324652671814</c:v>
                </c:pt>
                <c:pt idx="6">
                  <c:v>0.66173809766769409</c:v>
                </c:pt>
                <c:pt idx="7">
                  <c:v>0.73602414131164551</c:v>
                </c:pt>
                <c:pt idx="8">
                  <c:v>0.10306296497583389</c:v>
                </c:pt>
                <c:pt idx="9">
                  <c:v>0.65875387191772461</c:v>
                </c:pt>
                <c:pt idx="10">
                  <c:v>0.46420660614967346</c:v>
                </c:pt>
                <c:pt idx="11">
                  <c:v>0.57601428031921387</c:v>
                </c:pt>
                <c:pt idx="12">
                  <c:v>0.5973237156867981</c:v>
                </c:pt>
              </c:numCache>
            </c:numRef>
          </c:val>
          <c:extLst>
            <c:ext xmlns:c16="http://schemas.microsoft.com/office/drawing/2014/chart" uri="{C3380CC4-5D6E-409C-BE32-E72D297353CC}">
              <c16:uniqueId val="{00000000-CC6D-4873-8717-3A028662A2FD}"/>
            </c:ext>
          </c:extLst>
        </c:ser>
        <c:ser>
          <c:idx val="1"/>
          <c:order val="1"/>
          <c:tx>
            <c:strRef>
              <c:f>graf!$C$4</c:f>
              <c:strCache>
                <c:ptCount val="1"/>
                <c:pt idx="0">
                  <c:v>2014</c:v>
                </c:pt>
              </c:strCache>
            </c:strRef>
          </c:tx>
          <c:spPr>
            <a:solidFill>
              <a:schemeClr val="accent2"/>
            </a:solidFill>
            <a:ln>
              <a:noFill/>
            </a:ln>
            <a:effectLst/>
          </c:spPr>
          <c:invertIfNegative val="0"/>
          <c:cat>
            <c:strRef>
              <c:f>graf!$A$5:$A$17</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cat>
          <c:val>
            <c:numRef>
              <c:f>graf!$C$5:$C$17</c:f>
              <c:numCache>
                <c:formatCode>0%</c:formatCode>
                <c:ptCount val="13"/>
                <c:pt idx="0">
                  <c:v>0.3099081814289093</c:v>
                </c:pt>
                <c:pt idx="1">
                  <c:v>0.52685028314590454</c:v>
                </c:pt>
                <c:pt idx="2">
                  <c:v>0.14126797020435333</c:v>
                </c:pt>
                <c:pt idx="3">
                  <c:v>0.3605898916721344</c:v>
                </c:pt>
                <c:pt idx="4">
                  <c:v>0.92280250787734985</c:v>
                </c:pt>
                <c:pt idx="5">
                  <c:v>0.72908180952072144</c:v>
                </c:pt>
                <c:pt idx="6">
                  <c:v>0.80674624443054199</c:v>
                </c:pt>
                <c:pt idx="8">
                  <c:v>0.13036191463470459</c:v>
                </c:pt>
                <c:pt idx="10">
                  <c:v>0.69409584999084473</c:v>
                </c:pt>
                <c:pt idx="11">
                  <c:v>0.56677484512329102</c:v>
                </c:pt>
                <c:pt idx="12">
                  <c:v>0.83743327856063843</c:v>
                </c:pt>
              </c:numCache>
            </c:numRef>
          </c:val>
          <c:extLst>
            <c:ext xmlns:c16="http://schemas.microsoft.com/office/drawing/2014/chart" uri="{C3380CC4-5D6E-409C-BE32-E72D297353CC}">
              <c16:uniqueId val="{00000001-CC6D-4873-8717-3A028662A2FD}"/>
            </c:ext>
          </c:extLst>
        </c:ser>
        <c:ser>
          <c:idx val="2"/>
          <c:order val="2"/>
          <c:tx>
            <c:strRef>
              <c:f>graf!$D$4</c:f>
              <c:strCache>
                <c:ptCount val="1"/>
                <c:pt idx="0">
                  <c:v>2017</c:v>
                </c:pt>
              </c:strCache>
            </c:strRef>
          </c:tx>
          <c:spPr>
            <a:solidFill>
              <a:schemeClr val="accent3"/>
            </a:solidFill>
            <a:ln>
              <a:noFill/>
            </a:ln>
            <a:effectLst/>
          </c:spPr>
          <c:invertIfNegative val="0"/>
          <c:cat>
            <c:strRef>
              <c:f>graf!$A$5:$A$17</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cat>
          <c:val>
            <c:numRef>
              <c:f>graf!$D$5:$D$17</c:f>
              <c:numCache>
                <c:formatCode>0%</c:formatCode>
                <c:ptCount val="13"/>
                <c:pt idx="0">
                  <c:v>0.5004691481590271</c:v>
                </c:pt>
                <c:pt idx="1">
                  <c:v>0.58843499422073364</c:v>
                </c:pt>
                <c:pt idx="2">
                  <c:v>0.32784360647201538</c:v>
                </c:pt>
                <c:pt idx="3">
                  <c:v>0.48857450485229492</c:v>
                </c:pt>
                <c:pt idx="4">
                  <c:v>0.93981915712356567</c:v>
                </c:pt>
                <c:pt idx="5">
                  <c:v>0.79840153455734253</c:v>
                </c:pt>
                <c:pt idx="6">
                  <c:v>0.85343748331069946</c:v>
                </c:pt>
                <c:pt idx="8">
                  <c:v>0.21293245255947113</c:v>
                </c:pt>
                <c:pt idx="10">
                  <c:v>0.71698117256164551</c:v>
                </c:pt>
                <c:pt idx="11">
                  <c:v>0.68590307235717773</c:v>
                </c:pt>
                <c:pt idx="12">
                  <c:v>0.88210391998291016</c:v>
                </c:pt>
              </c:numCache>
            </c:numRef>
          </c:val>
          <c:extLst>
            <c:ext xmlns:c16="http://schemas.microsoft.com/office/drawing/2014/chart" uri="{C3380CC4-5D6E-409C-BE32-E72D297353CC}">
              <c16:uniqueId val="{00000002-CC6D-4873-8717-3A028662A2FD}"/>
            </c:ext>
          </c:extLst>
        </c:ser>
        <c:dLbls>
          <c:showLegendKey val="0"/>
          <c:showVal val="0"/>
          <c:showCatName val="0"/>
          <c:showSerName val="0"/>
          <c:showPercent val="0"/>
          <c:showBubbleSize val="0"/>
        </c:dLbls>
        <c:gapWidth val="150"/>
        <c:axId val="1010571096"/>
        <c:axId val="1010574704"/>
      </c:barChart>
      <c:scatterChart>
        <c:scatterStyle val="lineMarker"/>
        <c:varyColors val="0"/>
        <c:ser>
          <c:idx val="3"/>
          <c:order val="3"/>
          <c:tx>
            <c:strRef>
              <c:f>graf!$E$4</c:f>
              <c:strCache>
                <c:ptCount val="1"/>
                <c:pt idx="0">
                  <c:v>2017*</c:v>
                </c:pt>
              </c:strCache>
            </c:strRef>
          </c:tx>
          <c:spPr>
            <a:ln w="25400" cap="rnd">
              <a:noFill/>
              <a:round/>
            </a:ln>
            <a:effectLst/>
          </c:spPr>
          <c:marker>
            <c:symbol val="circle"/>
            <c:size val="5"/>
            <c:spPr>
              <a:solidFill>
                <a:schemeClr val="accent4"/>
              </a:solidFill>
              <a:ln w="9525">
                <a:solidFill>
                  <a:schemeClr val="accent4"/>
                </a:solidFill>
              </a:ln>
              <a:effectLst/>
            </c:spPr>
          </c:marker>
          <c:xVal>
            <c:strRef>
              <c:f>graf!$A$5:$A$17</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xVal>
          <c:yVal>
            <c:numRef>
              <c:f>graf!$E$5:$E$17</c:f>
              <c:numCache>
                <c:formatCode>0%</c:formatCode>
                <c:ptCount val="13"/>
                <c:pt idx="0">
                  <c:v>0.57832247018814087</c:v>
                </c:pt>
                <c:pt idx="1">
                  <c:v>0.73086279630661011</c:v>
                </c:pt>
                <c:pt idx="2">
                  <c:v>0.57832247018814087</c:v>
                </c:pt>
                <c:pt idx="3">
                  <c:v>0.57832247018814087</c:v>
                </c:pt>
                <c:pt idx="4">
                  <c:v>0.73086279630661011</c:v>
                </c:pt>
                <c:pt idx="5">
                  <c:v>0.93705874681472778</c:v>
                </c:pt>
                <c:pt idx="6">
                  <c:v>0.73086279630661011</c:v>
                </c:pt>
                <c:pt idx="7">
                  <c:v>0.93705874681472778</c:v>
                </c:pt>
                <c:pt idx="8">
                  <c:v>0.57832247018814087</c:v>
                </c:pt>
                <c:pt idx="9">
                  <c:v>0.93705874681472778</c:v>
                </c:pt>
                <c:pt idx="10">
                  <c:v>0.93705874681472778</c:v>
                </c:pt>
                <c:pt idx="11">
                  <c:v>0.73086279630661011</c:v>
                </c:pt>
                <c:pt idx="12">
                  <c:v>0.93705874681472778</c:v>
                </c:pt>
              </c:numCache>
            </c:numRef>
          </c:yVal>
          <c:smooth val="0"/>
          <c:extLst>
            <c:ext xmlns:c16="http://schemas.microsoft.com/office/drawing/2014/chart" uri="{C3380CC4-5D6E-409C-BE32-E72D297353CC}">
              <c16:uniqueId val="{00000003-CC6D-4873-8717-3A028662A2FD}"/>
            </c:ext>
          </c:extLst>
        </c:ser>
        <c:dLbls>
          <c:showLegendKey val="0"/>
          <c:showVal val="0"/>
          <c:showCatName val="0"/>
          <c:showSerName val="0"/>
          <c:showPercent val="0"/>
          <c:showBubbleSize val="0"/>
        </c:dLbls>
        <c:axId val="1227621408"/>
        <c:axId val="1227624360"/>
      </c:scatterChart>
      <c:catAx>
        <c:axId val="101057109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010574704"/>
        <c:crosses val="autoZero"/>
        <c:auto val="1"/>
        <c:lblAlgn val="ctr"/>
        <c:lblOffset val="100"/>
        <c:noMultiLvlLbl val="0"/>
      </c:catAx>
      <c:valAx>
        <c:axId val="1010574704"/>
        <c:scaling>
          <c:orientation val="minMax"/>
        </c:scaling>
        <c:delete val="0"/>
        <c:axPos val="l"/>
        <c:numFmt formatCode="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010571096"/>
        <c:crosses val="autoZero"/>
        <c:crossBetween val="between"/>
      </c:valAx>
      <c:valAx>
        <c:axId val="1227624360"/>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227621408"/>
        <c:crosses val="max"/>
        <c:crossBetween val="midCat"/>
      </c:valAx>
      <c:valAx>
        <c:axId val="1227621408"/>
        <c:scaling>
          <c:orientation val="minMax"/>
        </c:scaling>
        <c:delete val="1"/>
        <c:axPos val="t"/>
        <c:majorTickMark val="out"/>
        <c:minorTickMark val="none"/>
        <c:tickLblPos val="nextTo"/>
        <c:crossAx val="1227624360"/>
        <c:crosses val="max"/>
        <c:crossBetween val="midCat"/>
      </c:valAx>
      <c:spPr>
        <a:noFill/>
        <a:ln>
          <a:noFill/>
        </a:ln>
        <a:effectLst/>
      </c:spPr>
    </c:plotArea>
    <c:legend>
      <c:legendPos val="b"/>
      <c:overlay val="0"/>
      <c:spPr>
        <a:noFill/>
        <a:ln w="25400">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legend>
    <c:plotVisOnly val="1"/>
    <c:dispBlanksAs val="gap"/>
    <c:showDLblsOverMax val="0"/>
    <c:extLst/>
  </c:chart>
  <c:spPr>
    <a:noFill/>
    <a:ln w="25400" cap="flat" cmpd="sng" algn="ctr">
      <a:noFill/>
      <a:round/>
    </a:ln>
    <a:effectLst/>
  </c:spPr>
  <c:txPr>
    <a:bodyPr/>
    <a:lstStyle/>
    <a:p>
      <a:pPr>
        <a:defRPr sz="1200">
          <a:solidFill>
            <a:schemeClr val="tx1"/>
          </a:solidFill>
        </a:defRPr>
      </a:pPr>
      <a:endParaRPr lang="it-IT"/>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genere!$B$5</c:f>
              <c:strCache>
                <c:ptCount val="1"/>
                <c:pt idx="0">
                  <c:v>2011</c:v>
                </c:pt>
              </c:strCache>
            </c:strRef>
          </c:tx>
          <c:spPr>
            <a:solidFill>
              <a:schemeClr val="accent1"/>
            </a:solidFill>
            <a:ln>
              <a:noFill/>
            </a:ln>
            <a:effectLst/>
          </c:spPr>
          <c:invertIfNegative val="0"/>
          <c:cat>
            <c:strRef>
              <c:f>genere!$A$6:$A$18</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cat>
          <c:val>
            <c:numRef>
              <c:f>genere!$B$6:$B$18</c:f>
              <c:numCache>
                <c:formatCode>0%</c:formatCode>
                <c:ptCount val="13"/>
                <c:pt idx="0">
                  <c:v>0.26011696457862854</c:v>
                </c:pt>
                <c:pt idx="1">
                  <c:v>0.47721362113952637</c:v>
                </c:pt>
                <c:pt idx="2">
                  <c:v>6.5172784030437469E-2</c:v>
                </c:pt>
                <c:pt idx="3">
                  <c:v>0.19207535684108734</c:v>
                </c:pt>
                <c:pt idx="4">
                  <c:v>0.61876511573791504</c:v>
                </c:pt>
                <c:pt idx="5">
                  <c:v>0.79608535766601562</c:v>
                </c:pt>
                <c:pt idx="6">
                  <c:v>0.63096469640731812</c:v>
                </c:pt>
                <c:pt idx="7">
                  <c:v>0.63529855012893677</c:v>
                </c:pt>
                <c:pt idx="8">
                  <c:v>2.9535774141550064E-2</c:v>
                </c:pt>
                <c:pt idx="9">
                  <c:v>0.6156952977180481</c:v>
                </c:pt>
                <c:pt idx="10">
                  <c:v>0.15233007073402405</c:v>
                </c:pt>
                <c:pt idx="11">
                  <c:v>0.32679978013038635</c:v>
                </c:pt>
                <c:pt idx="12">
                  <c:v>0.47208434343338013</c:v>
                </c:pt>
              </c:numCache>
            </c:numRef>
          </c:val>
          <c:extLst>
            <c:ext xmlns:c16="http://schemas.microsoft.com/office/drawing/2014/chart" uri="{C3380CC4-5D6E-409C-BE32-E72D297353CC}">
              <c16:uniqueId val="{00000000-9CC3-4D82-8613-4C6ED6671163}"/>
            </c:ext>
          </c:extLst>
        </c:ser>
        <c:ser>
          <c:idx val="1"/>
          <c:order val="1"/>
          <c:tx>
            <c:strRef>
              <c:f>genere!$C$5</c:f>
              <c:strCache>
                <c:ptCount val="1"/>
                <c:pt idx="0">
                  <c:v>2014</c:v>
                </c:pt>
              </c:strCache>
            </c:strRef>
          </c:tx>
          <c:spPr>
            <a:solidFill>
              <a:schemeClr val="accent2"/>
            </a:solidFill>
            <a:ln>
              <a:noFill/>
            </a:ln>
            <a:effectLst/>
          </c:spPr>
          <c:invertIfNegative val="0"/>
          <c:cat>
            <c:strRef>
              <c:f>genere!$A$6:$A$18</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cat>
          <c:val>
            <c:numRef>
              <c:f>genere!$C$6:$C$18</c:f>
              <c:numCache>
                <c:formatCode>0%</c:formatCode>
                <c:ptCount val="13"/>
                <c:pt idx="0">
                  <c:v>0.26453286409378052</c:v>
                </c:pt>
                <c:pt idx="1">
                  <c:v>0.47057816386222839</c:v>
                </c:pt>
                <c:pt idx="2">
                  <c:v>9.3074843287467957E-2</c:v>
                </c:pt>
                <c:pt idx="3">
                  <c:v>0.37464034557342529</c:v>
                </c:pt>
                <c:pt idx="4">
                  <c:v>0.87322646379470825</c:v>
                </c:pt>
                <c:pt idx="5">
                  <c:v>0.63995814323425293</c:v>
                </c:pt>
                <c:pt idx="6">
                  <c:v>0.78091299533843994</c:v>
                </c:pt>
                <c:pt idx="8">
                  <c:v>4.8437468707561493E-2</c:v>
                </c:pt>
                <c:pt idx="10">
                  <c:v>0.61149615049362183</c:v>
                </c:pt>
                <c:pt idx="11">
                  <c:v>0.44458812475204468</c:v>
                </c:pt>
                <c:pt idx="12">
                  <c:v>0.67680621147155762</c:v>
                </c:pt>
              </c:numCache>
            </c:numRef>
          </c:val>
          <c:extLst>
            <c:ext xmlns:c16="http://schemas.microsoft.com/office/drawing/2014/chart" uri="{C3380CC4-5D6E-409C-BE32-E72D297353CC}">
              <c16:uniqueId val="{00000001-9CC3-4D82-8613-4C6ED6671163}"/>
            </c:ext>
          </c:extLst>
        </c:ser>
        <c:ser>
          <c:idx val="2"/>
          <c:order val="2"/>
          <c:tx>
            <c:strRef>
              <c:f>genere!$D$5</c:f>
              <c:strCache>
                <c:ptCount val="1"/>
                <c:pt idx="0">
                  <c:v>2017</c:v>
                </c:pt>
              </c:strCache>
            </c:strRef>
          </c:tx>
          <c:spPr>
            <a:solidFill>
              <a:schemeClr val="accent3"/>
            </a:solidFill>
            <a:ln>
              <a:noFill/>
            </a:ln>
            <a:effectLst/>
          </c:spPr>
          <c:invertIfNegative val="0"/>
          <c:cat>
            <c:strRef>
              <c:f>genere!$A$6:$A$18</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cat>
          <c:val>
            <c:numRef>
              <c:f>genere!$D$6:$D$18</c:f>
              <c:numCache>
                <c:formatCode>0%</c:formatCode>
                <c:ptCount val="13"/>
                <c:pt idx="0">
                  <c:v>0.35836344957351685</c:v>
                </c:pt>
                <c:pt idx="1">
                  <c:v>0.54741799831390381</c:v>
                </c:pt>
                <c:pt idx="2">
                  <c:v>0.26994419097900391</c:v>
                </c:pt>
                <c:pt idx="3">
                  <c:v>0.51354920864105225</c:v>
                </c:pt>
                <c:pt idx="4">
                  <c:v>0.91611260175704956</c:v>
                </c:pt>
                <c:pt idx="5">
                  <c:v>0.73463010787963867</c:v>
                </c:pt>
                <c:pt idx="6">
                  <c:v>0.82478535175323486</c:v>
                </c:pt>
                <c:pt idx="8">
                  <c:v>7.0250637829303741E-2</c:v>
                </c:pt>
                <c:pt idx="10">
                  <c:v>0.58170104026794434</c:v>
                </c:pt>
                <c:pt idx="11">
                  <c:v>0.542938232421875</c:v>
                </c:pt>
                <c:pt idx="12">
                  <c:v>0.7641671895980835</c:v>
                </c:pt>
              </c:numCache>
            </c:numRef>
          </c:val>
          <c:extLst>
            <c:ext xmlns:c16="http://schemas.microsoft.com/office/drawing/2014/chart" uri="{C3380CC4-5D6E-409C-BE32-E72D297353CC}">
              <c16:uniqueId val="{00000002-9CC3-4D82-8613-4C6ED6671163}"/>
            </c:ext>
          </c:extLst>
        </c:ser>
        <c:dLbls>
          <c:showLegendKey val="0"/>
          <c:showVal val="0"/>
          <c:showCatName val="0"/>
          <c:showSerName val="0"/>
          <c:showPercent val="0"/>
          <c:showBubbleSize val="0"/>
        </c:dLbls>
        <c:gapWidth val="150"/>
        <c:axId val="1010571096"/>
        <c:axId val="1010574704"/>
      </c:barChart>
      <c:scatterChart>
        <c:scatterStyle val="lineMarker"/>
        <c:varyColors val="0"/>
        <c:ser>
          <c:idx val="3"/>
          <c:order val="3"/>
          <c:tx>
            <c:strRef>
              <c:f>genere!$E$5</c:f>
              <c:strCache>
                <c:ptCount val="1"/>
                <c:pt idx="0">
                  <c:v>2017* Uomini</c:v>
                </c:pt>
              </c:strCache>
            </c:strRef>
          </c:tx>
          <c:spPr>
            <a:ln w="25400" cap="rnd">
              <a:noFill/>
              <a:round/>
            </a:ln>
            <a:effectLst/>
          </c:spPr>
          <c:marker>
            <c:symbol val="circle"/>
            <c:size val="5"/>
            <c:spPr>
              <a:solidFill>
                <a:schemeClr val="accent4"/>
              </a:solidFill>
              <a:ln w="9525">
                <a:solidFill>
                  <a:schemeClr val="accent4"/>
                </a:solidFill>
              </a:ln>
              <a:effectLst/>
            </c:spPr>
          </c:marker>
          <c:xVal>
            <c:strRef>
              <c:f>genere!$A$6:$A$18</c:f>
              <c:strCache>
                <c:ptCount val="13"/>
                <c:pt idx="0">
                  <c:v>BD LMI</c:v>
                </c:pt>
                <c:pt idx="1">
                  <c:v>BH UMI</c:v>
                </c:pt>
                <c:pt idx="2">
                  <c:v>EG LMI</c:v>
                </c:pt>
                <c:pt idx="3">
                  <c:v>ID   LMI</c:v>
                </c:pt>
                <c:pt idx="4">
                  <c:v>IRN UMI</c:v>
                </c:pt>
                <c:pt idx="5">
                  <c:v>KW    HI</c:v>
                </c:pt>
                <c:pt idx="6">
                  <c:v>MY UMI</c:v>
                </c:pt>
                <c:pt idx="7">
                  <c:v>OM   HI</c:v>
                </c:pt>
                <c:pt idx="8">
                  <c:v>PK  LMI</c:v>
                </c:pt>
                <c:pt idx="9">
                  <c:v>QA   HI</c:v>
                </c:pt>
                <c:pt idx="10">
                  <c:v>SA     HI</c:v>
                </c:pt>
                <c:pt idx="11">
                  <c:v>TR  UMI</c:v>
                </c:pt>
                <c:pt idx="12">
                  <c:v>UAE     HI</c:v>
                </c:pt>
              </c:strCache>
            </c:strRef>
          </c:xVal>
          <c:yVal>
            <c:numRef>
              <c:f>genere!$E$6:$E$18</c:f>
              <c:numCache>
                <c:formatCode>0%</c:formatCode>
                <c:ptCount val="13"/>
                <c:pt idx="0">
                  <c:v>0.64586156606674194</c:v>
                </c:pt>
                <c:pt idx="1">
                  <c:v>0.6317635178565979</c:v>
                </c:pt>
                <c:pt idx="2">
                  <c:v>0.38653475046157837</c:v>
                </c:pt>
                <c:pt idx="3">
                  <c:v>0.46245715022087097</c:v>
                </c:pt>
                <c:pt idx="4">
                  <c:v>0.96451765298843384</c:v>
                </c:pt>
                <c:pt idx="5">
                  <c:v>0.8330652117729187</c:v>
                </c:pt>
                <c:pt idx="6">
                  <c:v>0.87916290760040283</c:v>
                </c:pt>
                <c:pt idx="7">
                  <c:v>0.83749872446060181</c:v>
                </c:pt>
                <c:pt idx="8">
                  <c:v>0.34607657790184021</c:v>
                </c:pt>
                <c:pt idx="9">
                  <c:v>0.68570011854171753</c:v>
                </c:pt>
                <c:pt idx="10">
                  <c:v>0.80536985397338867</c:v>
                </c:pt>
                <c:pt idx="11">
                  <c:v>0.82994562387466431</c:v>
                </c:pt>
                <c:pt idx="12">
                  <c:v>0.92672157287597656</c:v>
                </c:pt>
              </c:numCache>
            </c:numRef>
          </c:yVal>
          <c:smooth val="0"/>
          <c:extLst>
            <c:ext xmlns:c16="http://schemas.microsoft.com/office/drawing/2014/chart" uri="{C3380CC4-5D6E-409C-BE32-E72D297353CC}">
              <c16:uniqueId val="{00000003-9CC3-4D82-8613-4C6ED6671163}"/>
            </c:ext>
          </c:extLst>
        </c:ser>
        <c:dLbls>
          <c:showLegendKey val="0"/>
          <c:showVal val="0"/>
          <c:showCatName val="0"/>
          <c:showSerName val="0"/>
          <c:showPercent val="0"/>
          <c:showBubbleSize val="0"/>
        </c:dLbls>
        <c:axId val="330677920"/>
        <c:axId val="330677592"/>
      </c:scatterChart>
      <c:catAx>
        <c:axId val="101057109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010574704"/>
        <c:crosses val="autoZero"/>
        <c:auto val="1"/>
        <c:lblAlgn val="ctr"/>
        <c:lblOffset val="100"/>
        <c:noMultiLvlLbl val="0"/>
      </c:catAx>
      <c:valAx>
        <c:axId val="1010574704"/>
        <c:scaling>
          <c:orientation val="minMax"/>
        </c:scaling>
        <c:delete val="0"/>
        <c:axPos val="l"/>
        <c:numFmt formatCode="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1010571096"/>
        <c:crosses val="autoZero"/>
        <c:crossBetween val="between"/>
      </c:valAx>
      <c:valAx>
        <c:axId val="330677592"/>
        <c:scaling>
          <c:orientation val="minMax"/>
          <c:max val="1"/>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crossAx val="330677920"/>
        <c:crosses val="max"/>
        <c:crossBetween val="midCat"/>
      </c:valAx>
      <c:valAx>
        <c:axId val="330677920"/>
        <c:scaling>
          <c:orientation val="minMax"/>
        </c:scaling>
        <c:delete val="1"/>
        <c:axPos val="t"/>
        <c:majorTickMark val="out"/>
        <c:minorTickMark val="none"/>
        <c:tickLblPos val="nextTo"/>
        <c:crossAx val="330677592"/>
        <c:crosses val="max"/>
        <c:crossBetween val="midCat"/>
      </c:valAx>
      <c:spPr>
        <a:noFill/>
        <a:ln>
          <a:noFill/>
        </a:ln>
        <a:effectLst/>
      </c:spPr>
    </c:plotArea>
    <c:legend>
      <c:legendPos val="b"/>
      <c:overlay val="0"/>
      <c:spPr>
        <a:noFill/>
        <a:ln w="25400">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it-IT"/>
        </a:p>
      </c:txPr>
    </c:legend>
    <c:plotVisOnly val="1"/>
    <c:dispBlanksAs val="gap"/>
    <c:showDLblsOverMax val="0"/>
    <c:extLst/>
  </c:chart>
  <c:spPr>
    <a:noFill/>
    <a:ln w="25400" cap="flat" cmpd="sng" algn="ctr">
      <a:noFill/>
      <a:round/>
    </a:ln>
    <a:effectLst/>
  </c:spPr>
  <c:txPr>
    <a:bodyPr/>
    <a:lstStyle/>
    <a:p>
      <a:pPr>
        <a:defRPr sz="1200">
          <a:solidFill>
            <a:schemeClr val="tx1"/>
          </a:solidFill>
        </a:defRPr>
      </a:pPr>
      <a:endParaRPr lang="it-IT"/>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629237612048426"/>
          <c:y val="3.6851782416086873E-2"/>
          <c:w val="0.64304682336393437"/>
          <c:h val="0.87774250440917112"/>
        </c:manualLayout>
      </c:layout>
      <c:barChart>
        <c:barDir val="bar"/>
        <c:grouping val="clustered"/>
        <c:varyColors val="0"/>
        <c:ser>
          <c:idx val="0"/>
          <c:order val="0"/>
          <c:spPr>
            <a:solidFill>
              <a:srgbClr val="003A79"/>
            </a:solidFill>
            <a:ln>
              <a:noFill/>
            </a:ln>
            <a:effectLst/>
          </c:spPr>
          <c:invertIfNegative val="0"/>
          <c:cat>
            <c:strRef>
              <c:f>area!$A$39:$A$46</c:f>
              <c:strCache>
                <c:ptCount val="8"/>
                <c:pt idx="0">
                  <c:v>non bisogno</c:v>
                </c:pt>
                <c:pt idx="1">
                  <c:v>motivi religiosi</c:v>
                </c:pt>
                <c:pt idx="2">
                  <c:v>mancanza fiducia</c:v>
                </c:pt>
                <c:pt idx="3">
                  <c:v>documentazione</c:v>
                </c:pt>
                <c:pt idx="4">
                  <c:v>lontananza</c:v>
                </c:pt>
                <c:pt idx="5">
                  <c:v>altri famigliari</c:v>
                </c:pt>
                <c:pt idx="6">
                  <c:v>costi elevati</c:v>
                </c:pt>
                <c:pt idx="7">
                  <c:v>non suff disponibiità</c:v>
                </c:pt>
              </c:strCache>
            </c:strRef>
          </c:cat>
          <c:val>
            <c:numRef>
              <c:f>area!$B$39:$B$46</c:f>
              <c:numCache>
                <c:formatCode>#,#00</c:formatCode>
                <c:ptCount val="8"/>
                <c:pt idx="0">
                  <c:v>3.9052788019180298</c:v>
                </c:pt>
                <c:pt idx="1">
                  <c:v>6.074656168619792</c:v>
                </c:pt>
                <c:pt idx="2">
                  <c:v>18.337276776631686</c:v>
                </c:pt>
                <c:pt idx="3">
                  <c:v>18.800221443176284</c:v>
                </c:pt>
                <c:pt idx="4">
                  <c:v>20.259171644846596</c:v>
                </c:pt>
                <c:pt idx="5">
                  <c:v>24.493496100107834</c:v>
                </c:pt>
                <c:pt idx="6">
                  <c:v>28.082534472147618</c:v>
                </c:pt>
                <c:pt idx="7">
                  <c:v>61.622791290283239</c:v>
                </c:pt>
              </c:numCache>
            </c:numRef>
          </c:val>
          <c:extLst>
            <c:ext xmlns:c16="http://schemas.microsoft.com/office/drawing/2014/chart" uri="{C3380CC4-5D6E-409C-BE32-E72D297353CC}">
              <c16:uniqueId val="{00000000-F59A-4EDD-A34A-1AA97D932756}"/>
            </c:ext>
          </c:extLst>
        </c:ser>
        <c:dLbls>
          <c:showLegendKey val="0"/>
          <c:showVal val="0"/>
          <c:showCatName val="0"/>
          <c:showSerName val="0"/>
          <c:showPercent val="0"/>
          <c:showBubbleSize val="0"/>
        </c:dLbls>
        <c:gapWidth val="219"/>
        <c:axId val="481801688"/>
        <c:axId val="481803656"/>
      </c:barChart>
      <c:catAx>
        <c:axId val="481801688"/>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accent5">
                    <a:lumMod val="100000"/>
                  </a:schemeClr>
                </a:solidFill>
                <a:latin typeface="+mn-lt"/>
                <a:ea typeface="+mn-ea"/>
                <a:cs typeface="+mn-cs"/>
              </a:defRPr>
            </a:pPr>
            <a:endParaRPr lang="it-IT"/>
          </a:p>
        </c:txPr>
        <c:crossAx val="481803656"/>
        <c:crossesAt val="0"/>
        <c:auto val="1"/>
        <c:lblAlgn val="ctr"/>
        <c:lblOffset val="100"/>
        <c:noMultiLvlLbl val="0"/>
      </c:catAx>
      <c:valAx>
        <c:axId val="481803656"/>
        <c:scaling>
          <c:orientation val="minMax"/>
          <c:max val="80"/>
          <c:min val="0"/>
        </c:scaling>
        <c:delete val="0"/>
        <c:axPos val="b"/>
        <c:majorGridlines>
          <c:spPr>
            <a:ln w="9525" cap="flat" cmpd="sng" algn="ctr">
              <a:noFill/>
              <a:round/>
            </a:ln>
            <a:effectLst/>
          </c:spPr>
        </c:majorGridlines>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accent5">
                    <a:lumMod val="100000"/>
                  </a:schemeClr>
                </a:solidFill>
                <a:latin typeface="+mn-lt"/>
                <a:ea typeface="+mn-ea"/>
                <a:cs typeface="+mn-cs"/>
              </a:defRPr>
            </a:pPr>
            <a:endParaRPr lang="it-IT"/>
          </a:p>
        </c:txPr>
        <c:crossAx val="481801688"/>
        <c:crosses val="autoZero"/>
        <c:crossBetween val="between"/>
        <c:majorUnit val="40"/>
        <c:minorUnit val="10"/>
      </c:valAx>
      <c:spPr>
        <a:noFill/>
        <a:ln>
          <a:noFill/>
        </a:ln>
        <a:effectLst/>
      </c:spPr>
    </c:plotArea>
    <c:plotVisOnly val="1"/>
    <c:dispBlanksAs val="gap"/>
    <c:showDLblsOverMax val="0"/>
  </c:chart>
  <c:spPr>
    <a:noFill/>
    <a:ln w="25400" cap="flat" cmpd="sng" algn="ctr">
      <a:noFill/>
      <a:round/>
    </a:ln>
    <a:effectLst/>
  </c:spPr>
  <c:txPr>
    <a:bodyPr/>
    <a:lstStyle/>
    <a:p>
      <a:pPr>
        <a:defRPr sz="1200">
          <a:solidFill>
            <a:schemeClr val="accent5">
              <a:lumMod val="100000"/>
            </a:schemeClr>
          </a:solidFill>
          <a:latin typeface="+mn-lt"/>
        </a:defRPr>
      </a:pPr>
      <a:endParaRPr lang="it-IT"/>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ChartSettings">
          <a:extLst xmlns:a="http://schemas.openxmlformats.org/drawingml/2006/main">
            <a:ext uri="{FF2B5EF4-FFF2-40B4-BE49-F238E27FC236}">
              <a16:creationId xmlns:a16="http://schemas.microsoft.com/office/drawing/2014/main" id="{40CCD1CF-C2E7-45A3-8D7E-DCA8E94C2A85}"/>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Column*PPT-LargeWithText*Falso</a:t>
          </a:r>
        </a:p>
      </cdr:txBody>
    </cdr:sp>
  </cdr:relSizeAnchor>
</c:userShapes>
</file>

<file path=ppt/drawings/drawing10.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ChartSettings">
          <a:extLst xmlns:a="http://schemas.openxmlformats.org/drawingml/2006/main">
            <a:ext uri="{FF2B5EF4-FFF2-40B4-BE49-F238E27FC236}">
              <a16:creationId xmlns:a16="http://schemas.microsoft.com/office/drawing/2014/main" id="{2818984E-0F3D-458B-842E-A3C115035B44}"/>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Bar*Side-by-Side Page Width*Falso</a:t>
          </a:r>
        </a:p>
      </cdr:txBody>
    </cdr:sp>
  </cdr:relSizeAnchor>
</c:userShapes>
</file>

<file path=ppt/drawings/drawing11.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ChartSettings">
          <a:extLst xmlns:a="http://schemas.openxmlformats.org/drawingml/2006/main">
            <a:ext uri="{FF2B5EF4-FFF2-40B4-BE49-F238E27FC236}">
              <a16:creationId xmlns:a16="http://schemas.microsoft.com/office/drawing/2014/main" id="{FBC0721B-0562-4D23-9933-E2529E0A4575}"/>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Bar*Side-by-Side Page Width*Falso</a:t>
          </a:r>
        </a:p>
      </cdr:txBody>
    </cdr:sp>
  </cdr:relSizeAnchor>
</c:userShapes>
</file>

<file path=ppt/drawings/drawing2.xml><?xml version="1.0" encoding="utf-8"?>
<c:userShapes xmlns:c="http://schemas.openxmlformats.org/drawingml/2006/chart">
  <cdr:relSizeAnchor xmlns:cdr="http://schemas.openxmlformats.org/drawingml/2006/chartDrawing">
    <cdr:from>
      <cdr:x>0.01283</cdr:x>
      <cdr:y>0.01568</cdr:y>
    </cdr:from>
    <cdr:to>
      <cdr:x>0.01283</cdr:x>
      <cdr:y>0.01568</cdr:y>
    </cdr:to>
    <cdr:sp macro="" textlink="">
      <cdr:nvSpPr>
        <cdr:cNvPr id="3" name="ChartSettings">
          <a:extLst xmlns:a="http://schemas.openxmlformats.org/drawingml/2006/main">
            <a:ext uri="{FF2B5EF4-FFF2-40B4-BE49-F238E27FC236}">
              <a16:creationId xmlns:a16="http://schemas.microsoft.com/office/drawing/2014/main" id="{B80BAFB6-D25B-4461-8A06-52C969947B4B}"/>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Pie*PPT-2ChartWithText*Falso</a:t>
          </a:r>
        </a:p>
      </cdr:txBody>
    </cdr:sp>
  </cdr:relSizeAnchor>
</c:userShapes>
</file>

<file path=ppt/drawings/drawing3.xml><?xml version="1.0" encoding="utf-8"?>
<c:userShapes xmlns:c="http://schemas.openxmlformats.org/drawingml/2006/chart">
  <cdr:relSizeAnchor xmlns:cdr="http://schemas.openxmlformats.org/drawingml/2006/chartDrawing">
    <cdr:from>
      <cdr:x>0.01283</cdr:x>
      <cdr:y>0.01568</cdr:y>
    </cdr:from>
    <cdr:to>
      <cdr:x>0.01283</cdr:x>
      <cdr:y>0.01568</cdr:y>
    </cdr:to>
    <cdr:sp macro="" textlink="">
      <cdr:nvSpPr>
        <cdr:cNvPr id="3" name="ChartSettings">
          <a:extLst xmlns:a="http://schemas.openxmlformats.org/drawingml/2006/main">
            <a:ext uri="{FF2B5EF4-FFF2-40B4-BE49-F238E27FC236}">
              <a16:creationId xmlns:a16="http://schemas.microsoft.com/office/drawing/2014/main" id="{1D929F12-9E45-44A3-84EB-1D9B51BB0CB3}"/>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Pie*PPT-2ChartWithText*Falso</a:t>
          </a:r>
        </a:p>
      </cdr:txBody>
    </cdr:sp>
  </cdr:relSizeAnchor>
</c:userShapes>
</file>

<file path=ppt/drawings/drawing4.xml><?xml version="1.0" encoding="utf-8"?>
<c:userShapes xmlns:c="http://schemas.openxmlformats.org/drawingml/2006/chart">
  <cdr:relSizeAnchor xmlns:cdr="http://schemas.openxmlformats.org/drawingml/2006/chartDrawing">
    <cdr:from>
      <cdr:x>0.00706</cdr:x>
      <cdr:y>0.01411</cdr:y>
    </cdr:from>
    <cdr:to>
      <cdr:x>0.00706</cdr:x>
      <cdr:y>0.01411</cdr:y>
    </cdr:to>
    <cdr:sp macro="" textlink="">
      <cdr:nvSpPr>
        <cdr:cNvPr id="3" name="ChartSettings">
          <a:extLst xmlns:a="http://schemas.openxmlformats.org/drawingml/2006/main">
            <a:ext uri="{FF2B5EF4-FFF2-40B4-BE49-F238E27FC236}">
              <a16:creationId xmlns:a16="http://schemas.microsoft.com/office/drawing/2014/main" id="{0B7AA4A2-6266-45B6-AA57-A8F1997CFB52}"/>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Column &amp; Line*PPT-LargeWithText*Falso</a:t>
          </a:r>
        </a:p>
      </cdr:txBody>
    </cdr:sp>
  </cdr:relSizeAnchor>
</c:userShapes>
</file>

<file path=ppt/drawings/drawing5.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ChartSettings">
          <a:extLst xmlns:a="http://schemas.openxmlformats.org/drawingml/2006/main">
            <a:ext uri="{FF2B5EF4-FFF2-40B4-BE49-F238E27FC236}">
              <a16:creationId xmlns:a16="http://schemas.microsoft.com/office/drawing/2014/main" id="{1F41E7CE-7E73-4739-965B-6472AA9A5F25}"/>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Pie*PPT-2ChartNoText*Falso</a:t>
          </a:r>
        </a:p>
      </cdr:txBody>
    </cdr:sp>
  </cdr:relSizeAnchor>
</c:userShapes>
</file>

<file path=ppt/drawings/drawing6.xml><?xml version="1.0" encoding="utf-8"?>
<c:userShapes xmlns:c="http://schemas.openxmlformats.org/drawingml/2006/chart">
  <cdr:relSizeAnchor xmlns:cdr="http://schemas.openxmlformats.org/drawingml/2006/chartDrawing">
    <cdr:from>
      <cdr:x>0.01283</cdr:x>
      <cdr:y>0.01568</cdr:y>
    </cdr:from>
    <cdr:to>
      <cdr:x>0.01283</cdr:x>
      <cdr:y>0.01568</cdr:y>
    </cdr:to>
    <cdr:sp macro="" textlink="">
      <cdr:nvSpPr>
        <cdr:cNvPr id="3" name="ChartSettings">
          <a:extLst xmlns:a="http://schemas.openxmlformats.org/drawingml/2006/main">
            <a:ext uri="{FF2B5EF4-FFF2-40B4-BE49-F238E27FC236}">
              <a16:creationId xmlns:a16="http://schemas.microsoft.com/office/drawing/2014/main" id="{00FC6572-2076-459B-BBEB-D966F19BB644}"/>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Pie*PPT-2ChartWithText*Falso</a:t>
          </a:r>
        </a:p>
      </cdr:txBody>
    </cdr:sp>
  </cdr:relSizeAnchor>
</c:userShapes>
</file>

<file path=ppt/drawings/drawing7.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ChartSettings">
          <a:extLst xmlns:a="http://schemas.openxmlformats.org/drawingml/2006/main">
            <a:ext uri="{FF2B5EF4-FFF2-40B4-BE49-F238E27FC236}">
              <a16:creationId xmlns:a16="http://schemas.microsoft.com/office/drawing/2014/main" id="{BD942895-D2D6-45C2-BEE9-9185B5B58FC0}"/>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Column*Text Width*Falso</a:t>
          </a:r>
        </a:p>
      </cdr:txBody>
    </cdr:sp>
  </cdr:relSizeAnchor>
</c:userShapes>
</file>

<file path=ppt/drawings/drawing8.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ChartSettings">
          <a:extLst xmlns:a="http://schemas.openxmlformats.org/drawingml/2006/main">
            <a:ext uri="{FF2B5EF4-FFF2-40B4-BE49-F238E27FC236}">
              <a16:creationId xmlns:a16="http://schemas.microsoft.com/office/drawing/2014/main" id="{E0FB2155-8A89-4D15-B0C7-AC32A9C48E16}"/>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Column*Text Width*Falso</a:t>
          </a:r>
        </a:p>
      </cdr:txBody>
    </cdr:sp>
  </cdr:relSizeAnchor>
</c:userShapes>
</file>

<file path=ppt/drawings/drawing9.xml><?xml version="1.0" encoding="utf-8"?>
<c:userShapes xmlns:c="http://schemas.openxmlformats.org/drawingml/2006/chart">
  <cdr:relSizeAnchor xmlns:cdr="http://schemas.openxmlformats.org/drawingml/2006/chartDrawing">
    <cdr:from>
      <cdr:x>0.01176</cdr:x>
      <cdr:y>0.01283</cdr:y>
    </cdr:from>
    <cdr:to>
      <cdr:x>0.01176</cdr:x>
      <cdr:y>0.01283</cdr:y>
    </cdr:to>
    <cdr:sp macro="" textlink="">
      <cdr:nvSpPr>
        <cdr:cNvPr id="3" name="ChartSettings">
          <a:extLst xmlns:a="http://schemas.openxmlformats.org/drawingml/2006/main">
            <a:ext uri="{FF2B5EF4-FFF2-40B4-BE49-F238E27FC236}">
              <a16:creationId xmlns:a16="http://schemas.microsoft.com/office/drawing/2014/main" id="{E478D114-E75A-4022-BCBA-78A9CB3DCA52}"/>
            </a:ext>
          </a:extLst>
        </cdr:cNvPr>
        <cdr:cNvSpPr txBox="1"/>
      </cdr:nvSpPr>
      <cdr:spPr>
        <a:xfrm xmlns:a="http://schemas.openxmlformats.org/drawingml/2006/main">
          <a:off x="50800" y="50800"/>
          <a:ext cx="0" cy="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it-IT" sz="1100"/>
            <a:t>Bar*PPT-1ChartRightText*Falso</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9F036993-1209-4B80-930C-67014A297F84}" type="datetimeFigureOut">
              <a:rPr lang="it-IT" smtClean="0"/>
              <a:t>22/05/21</a:t>
            </a:fld>
            <a:endParaRPr lang="it-IT"/>
          </a:p>
        </p:txBody>
      </p:sp>
      <p:sp>
        <p:nvSpPr>
          <p:cNvPr id="4" name="Segnaposto immagine diapositiva 3"/>
          <p:cNvSpPr>
            <a:spLocks noGrp="1" noRot="1" noChangeAspect="1"/>
          </p:cNvSpPr>
          <p:nvPr>
            <p:ph type="sldImg" idx="2"/>
          </p:nvPr>
        </p:nvSpPr>
        <p:spPr>
          <a:xfrm>
            <a:off x="1246188" y="1279525"/>
            <a:ext cx="4606925" cy="34544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9E026C84-6F7E-4917-968C-7363E1A8AAE5}" type="slidenum">
              <a:rPr lang="it-IT" smtClean="0"/>
              <a:t>‹N›</a:t>
            </a:fld>
            <a:endParaRPr lang="it-IT"/>
          </a:p>
        </p:txBody>
      </p:sp>
    </p:spTree>
    <p:extLst>
      <p:ext uri="{BB962C8B-B14F-4D97-AF65-F5344CB8AC3E}">
        <p14:creationId xmlns:p14="http://schemas.microsoft.com/office/powerpoint/2010/main" val="367877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ima pagina">
    <p:spTree>
      <p:nvGrpSpPr>
        <p:cNvPr id="1" name=""/>
        <p:cNvGrpSpPr/>
        <p:nvPr/>
      </p:nvGrpSpPr>
      <p:grpSpPr>
        <a:xfrm>
          <a:off x="0" y="0"/>
          <a:ext cx="0" cy="0"/>
          <a:chOff x="0" y="0"/>
          <a:chExt cx="0" cy="0"/>
        </a:xfrm>
      </p:grpSpPr>
      <p:sp>
        <p:nvSpPr>
          <p:cNvPr id="3" name="Sottotitolo 2"/>
          <p:cNvSpPr>
            <a:spLocks noGrp="1"/>
          </p:cNvSpPr>
          <p:nvPr>
            <p:ph type="subTitle" idx="1" hasCustomPrompt="1"/>
          </p:nvPr>
        </p:nvSpPr>
        <p:spPr>
          <a:xfrm>
            <a:off x="1533325" y="3361412"/>
            <a:ext cx="6858000" cy="854460"/>
          </a:xfrm>
        </p:spPr>
        <p:txBody>
          <a:bodyPr>
            <a:noAutofit/>
          </a:bodyPr>
          <a:lstStyle>
            <a:lvl1pPr marL="0" indent="0" algn="l">
              <a:buNone/>
              <a:defRPr sz="2600" b="1" baseline="0">
                <a:solidFill>
                  <a:srgbClr val="003A79"/>
                </a:solidFill>
                <a:latin typeface="Century Gothic" panose="020B0502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dirty="0"/>
              <a:t>Titolo – Century </a:t>
            </a:r>
            <a:r>
              <a:rPr lang="it-IT" dirty="0" err="1"/>
              <a:t>Gothic</a:t>
            </a:r>
            <a:r>
              <a:rPr lang="it-IT" dirty="0"/>
              <a:t> 26</a:t>
            </a:r>
          </a:p>
        </p:txBody>
      </p:sp>
      <p:sp>
        <p:nvSpPr>
          <p:cNvPr id="6" name="Segnaposto testo 5"/>
          <p:cNvSpPr>
            <a:spLocks noGrp="1"/>
          </p:cNvSpPr>
          <p:nvPr>
            <p:ph type="body" sz="quarter" idx="10" hasCustomPrompt="1"/>
          </p:nvPr>
        </p:nvSpPr>
        <p:spPr>
          <a:xfrm>
            <a:off x="1533325" y="4288463"/>
            <a:ext cx="6858000" cy="914400"/>
          </a:xfrm>
        </p:spPr>
        <p:txBody>
          <a:bodyPr>
            <a:noAutofit/>
          </a:bodyPr>
          <a:lstStyle>
            <a:lvl1pPr marL="0" indent="0" eaLnBrk="1" fontAlgn="auto" hangingPunct="1">
              <a:spcAft>
                <a:spcPts val="0"/>
              </a:spcAft>
              <a:buFontTx/>
              <a:buNone/>
              <a:defRPr lang="it-IT" sz="1800" b="1">
                <a:solidFill>
                  <a:schemeClr val="tx1">
                    <a:lumMod val="65000"/>
                    <a:lumOff val="35000"/>
                  </a:schemeClr>
                </a:solidFill>
                <a:latin typeface="Century Gothic" panose="020B0502020202020204" pitchFamily="34" charset="0"/>
                <a:cs typeface="Arial"/>
              </a:defRPr>
            </a:lvl1pPr>
          </a:lstStyle>
          <a:p>
            <a:pPr eaLnBrk="1" fontAlgn="auto" hangingPunct="1">
              <a:spcAft>
                <a:spcPts val="0"/>
              </a:spcAft>
              <a:defRPr/>
            </a:pPr>
            <a:r>
              <a:rPr lang="it-IT" sz="1800" b="1" dirty="0">
                <a:solidFill>
                  <a:schemeClr val="tx1">
                    <a:lumMod val="65000"/>
                    <a:lumOff val="35000"/>
                  </a:schemeClr>
                </a:solidFill>
                <a:latin typeface="Century Gothic" panose="020B0502020202020204" pitchFamily="34" charset="0"/>
                <a:ea typeface="+mj-ea"/>
                <a:cs typeface="Arial"/>
              </a:rPr>
              <a:t>Sottotitolo / luogo e data: 18pt Century </a:t>
            </a:r>
            <a:r>
              <a:rPr lang="it-IT" sz="1800" b="1" dirty="0" err="1">
                <a:solidFill>
                  <a:schemeClr val="tx1">
                    <a:lumMod val="65000"/>
                    <a:lumOff val="35000"/>
                  </a:schemeClr>
                </a:solidFill>
                <a:latin typeface="Century Gothic" panose="020B0502020202020204" pitchFamily="34" charset="0"/>
                <a:ea typeface="+mj-ea"/>
                <a:cs typeface="Arial"/>
              </a:rPr>
              <a:t>Gothic</a:t>
            </a:r>
            <a:r>
              <a:rPr lang="it-IT" sz="1800" b="1" dirty="0">
                <a:solidFill>
                  <a:schemeClr val="tx1">
                    <a:lumMod val="65000"/>
                    <a:lumOff val="35000"/>
                  </a:schemeClr>
                </a:solidFill>
                <a:latin typeface="Century Gothic" panose="020B0502020202020204" pitchFamily="34" charset="0"/>
                <a:ea typeface="+mj-ea"/>
                <a:cs typeface="Arial"/>
              </a:rPr>
              <a:t>, colore nero 70%</a:t>
            </a:r>
            <a:endParaRPr lang="it-IT" sz="2000" b="1" dirty="0">
              <a:solidFill>
                <a:schemeClr val="tx1">
                  <a:lumMod val="65000"/>
                  <a:lumOff val="35000"/>
                </a:schemeClr>
              </a:solidFill>
              <a:latin typeface="Arial"/>
              <a:ea typeface="+mj-ea"/>
              <a:cs typeface="Arial"/>
            </a:endParaRPr>
          </a:p>
        </p:txBody>
      </p:sp>
      <p:pic>
        <p:nvPicPr>
          <p:cNvPr id="11" name="Immagine 4" descr="INTESA_SANPAOLO white.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19250" y="2649538"/>
            <a:ext cx="3452813"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Figura a mano libera 5">
            <a:extLst>
              <a:ext uri="{FF2B5EF4-FFF2-40B4-BE49-F238E27FC236}">
                <a16:creationId xmlns:a16="http://schemas.microsoft.com/office/drawing/2014/main" id="{BAB94E82-53E8-42C8-9DA0-B3BE4ECE33D8}"/>
              </a:ext>
            </a:extLst>
          </p:cNvPr>
          <p:cNvSpPr/>
          <p:nvPr userDrawn="1"/>
        </p:nvSpPr>
        <p:spPr>
          <a:xfrm rot="20686196">
            <a:off x="9525" y="-604838"/>
            <a:ext cx="4581525" cy="1228726"/>
          </a:xfrm>
          <a:custGeom>
            <a:avLst/>
            <a:gdLst>
              <a:gd name="connsiteX0" fmla="*/ 0 w 9746788"/>
              <a:gd name="connsiteY0" fmla="*/ 0 h 2448000"/>
              <a:gd name="connsiteX1" fmla="*/ 9746788 w 9746788"/>
              <a:gd name="connsiteY1" fmla="*/ 0 h 2448000"/>
              <a:gd name="connsiteX2" fmla="*/ 9746788 w 9746788"/>
              <a:gd name="connsiteY2" fmla="*/ 2448000 h 2448000"/>
              <a:gd name="connsiteX3" fmla="*/ 0 w 9746788"/>
              <a:gd name="connsiteY3" fmla="*/ 2448000 h 2448000"/>
              <a:gd name="connsiteX4" fmla="*/ 0 w 9746788"/>
              <a:gd name="connsiteY4" fmla="*/ 0 h 2448000"/>
              <a:gd name="connsiteX0" fmla="*/ 0 w 9746788"/>
              <a:gd name="connsiteY0" fmla="*/ 0 h 2449464"/>
              <a:gd name="connsiteX1" fmla="*/ 9746788 w 9746788"/>
              <a:gd name="connsiteY1" fmla="*/ 0 h 2449464"/>
              <a:gd name="connsiteX2" fmla="*/ 8974352 w 9746788"/>
              <a:gd name="connsiteY2" fmla="*/ 2449464 h 2449464"/>
              <a:gd name="connsiteX3" fmla="*/ 0 w 9746788"/>
              <a:gd name="connsiteY3" fmla="*/ 2448000 h 2449464"/>
              <a:gd name="connsiteX4" fmla="*/ 0 w 9746788"/>
              <a:gd name="connsiteY4" fmla="*/ 0 h 2449464"/>
              <a:gd name="connsiteX0" fmla="*/ 0 w 9220400"/>
              <a:gd name="connsiteY0" fmla="*/ 0 h 2449464"/>
              <a:gd name="connsiteX1" fmla="*/ 9220400 w 9220400"/>
              <a:gd name="connsiteY1" fmla="*/ 1016281 h 2449464"/>
              <a:gd name="connsiteX2" fmla="*/ 8974352 w 9220400"/>
              <a:gd name="connsiteY2" fmla="*/ 2449464 h 2449464"/>
              <a:gd name="connsiteX3" fmla="*/ 0 w 9220400"/>
              <a:gd name="connsiteY3" fmla="*/ 2448000 h 2449464"/>
              <a:gd name="connsiteX4" fmla="*/ 0 w 9220400"/>
              <a:gd name="connsiteY4" fmla="*/ 0 h 2449464"/>
              <a:gd name="connsiteX0" fmla="*/ 0 w 9136593"/>
              <a:gd name="connsiteY0" fmla="*/ 0 h 2449464"/>
              <a:gd name="connsiteX1" fmla="*/ 9136593 w 9136593"/>
              <a:gd name="connsiteY1" fmla="*/ 1504439 h 2449464"/>
              <a:gd name="connsiteX2" fmla="*/ 8974352 w 9136593"/>
              <a:gd name="connsiteY2" fmla="*/ 2449464 h 2449464"/>
              <a:gd name="connsiteX3" fmla="*/ 0 w 9136593"/>
              <a:gd name="connsiteY3" fmla="*/ 2448000 h 2449464"/>
              <a:gd name="connsiteX4" fmla="*/ 0 w 9136593"/>
              <a:gd name="connsiteY4" fmla="*/ 0 h 2449464"/>
              <a:gd name="connsiteX0" fmla="*/ 24516 w 9136593"/>
              <a:gd name="connsiteY0" fmla="*/ 0 h 1910186"/>
              <a:gd name="connsiteX1" fmla="*/ 9136593 w 9136593"/>
              <a:gd name="connsiteY1" fmla="*/ 965161 h 1910186"/>
              <a:gd name="connsiteX2" fmla="*/ 8974352 w 9136593"/>
              <a:gd name="connsiteY2" fmla="*/ 1910186 h 1910186"/>
              <a:gd name="connsiteX3" fmla="*/ 0 w 9136593"/>
              <a:gd name="connsiteY3" fmla="*/ 1908722 h 1910186"/>
              <a:gd name="connsiteX4" fmla="*/ 24516 w 9136593"/>
              <a:gd name="connsiteY4" fmla="*/ 0 h 1910186"/>
              <a:gd name="connsiteX0" fmla="*/ 117546 w 9136593"/>
              <a:gd name="connsiteY0" fmla="*/ 0 h 1720257"/>
              <a:gd name="connsiteX1" fmla="*/ 9136593 w 9136593"/>
              <a:gd name="connsiteY1" fmla="*/ 775232 h 1720257"/>
              <a:gd name="connsiteX2" fmla="*/ 8974352 w 9136593"/>
              <a:gd name="connsiteY2" fmla="*/ 1720257 h 1720257"/>
              <a:gd name="connsiteX3" fmla="*/ 0 w 9136593"/>
              <a:gd name="connsiteY3" fmla="*/ 1718793 h 1720257"/>
              <a:gd name="connsiteX4" fmla="*/ 117546 w 9136593"/>
              <a:gd name="connsiteY4" fmla="*/ 0 h 1720257"/>
              <a:gd name="connsiteX0" fmla="*/ 24516 w 9136593"/>
              <a:gd name="connsiteY0" fmla="*/ 0 h 1910186"/>
              <a:gd name="connsiteX1" fmla="*/ 9136593 w 9136593"/>
              <a:gd name="connsiteY1" fmla="*/ 965161 h 1910186"/>
              <a:gd name="connsiteX2" fmla="*/ 8974352 w 9136593"/>
              <a:gd name="connsiteY2" fmla="*/ 1910186 h 1910186"/>
              <a:gd name="connsiteX3" fmla="*/ 0 w 9136593"/>
              <a:gd name="connsiteY3" fmla="*/ 1908722 h 1910186"/>
              <a:gd name="connsiteX4" fmla="*/ 24516 w 9136593"/>
              <a:gd name="connsiteY4" fmla="*/ 0 h 1910186"/>
              <a:gd name="connsiteX0" fmla="*/ 24516 w 8974352"/>
              <a:gd name="connsiteY0" fmla="*/ 0 h 1910186"/>
              <a:gd name="connsiteX1" fmla="*/ 8812931 w 8974352"/>
              <a:gd name="connsiteY1" fmla="*/ 1508786 h 1910186"/>
              <a:gd name="connsiteX2" fmla="*/ 8974352 w 8974352"/>
              <a:gd name="connsiteY2" fmla="*/ 1910186 h 1910186"/>
              <a:gd name="connsiteX3" fmla="*/ 0 w 8974352"/>
              <a:gd name="connsiteY3" fmla="*/ 1908722 h 1910186"/>
              <a:gd name="connsiteX4" fmla="*/ 24516 w 8974352"/>
              <a:gd name="connsiteY4" fmla="*/ 0 h 1910186"/>
              <a:gd name="connsiteX0" fmla="*/ 24516 w 9036669"/>
              <a:gd name="connsiteY0" fmla="*/ 0 h 1910186"/>
              <a:gd name="connsiteX1" fmla="*/ 9036669 w 9036669"/>
              <a:gd name="connsiteY1" fmla="*/ 1547197 h 1910186"/>
              <a:gd name="connsiteX2" fmla="*/ 8974352 w 9036669"/>
              <a:gd name="connsiteY2" fmla="*/ 1910186 h 1910186"/>
              <a:gd name="connsiteX3" fmla="*/ 0 w 9036669"/>
              <a:gd name="connsiteY3" fmla="*/ 1908722 h 1910186"/>
              <a:gd name="connsiteX4" fmla="*/ 24516 w 9036669"/>
              <a:gd name="connsiteY4" fmla="*/ 0 h 1910186"/>
              <a:gd name="connsiteX0" fmla="*/ 24516 w 9037769"/>
              <a:gd name="connsiteY0" fmla="*/ 0 h 1910186"/>
              <a:gd name="connsiteX1" fmla="*/ 9037769 w 9037769"/>
              <a:gd name="connsiteY1" fmla="*/ 1902949 h 1910186"/>
              <a:gd name="connsiteX2" fmla="*/ 8974352 w 9037769"/>
              <a:gd name="connsiteY2" fmla="*/ 1910186 h 1910186"/>
              <a:gd name="connsiteX3" fmla="*/ 0 w 9037769"/>
              <a:gd name="connsiteY3" fmla="*/ 1908722 h 1910186"/>
              <a:gd name="connsiteX4" fmla="*/ 24516 w 9037769"/>
              <a:gd name="connsiteY4" fmla="*/ 0 h 1910186"/>
              <a:gd name="connsiteX0" fmla="*/ 17758 w 9037769"/>
              <a:gd name="connsiteY0" fmla="*/ 0 h 1758889"/>
              <a:gd name="connsiteX1" fmla="*/ 9037769 w 9037769"/>
              <a:gd name="connsiteY1" fmla="*/ 1751652 h 1758889"/>
              <a:gd name="connsiteX2" fmla="*/ 8974352 w 9037769"/>
              <a:gd name="connsiteY2" fmla="*/ 1758889 h 1758889"/>
              <a:gd name="connsiteX3" fmla="*/ 0 w 9037769"/>
              <a:gd name="connsiteY3" fmla="*/ 1757425 h 1758889"/>
              <a:gd name="connsiteX4" fmla="*/ 17758 w 9037769"/>
              <a:gd name="connsiteY4" fmla="*/ 0 h 1758889"/>
              <a:gd name="connsiteX0" fmla="*/ 213007 w 9233018"/>
              <a:gd name="connsiteY0" fmla="*/ 0 h 1758889"/>
              <a:gd name="connsiteX1" fmla="*/ 9233018 w 9233018"/>
              <a:gd name="connsiteY1" fmla="*/ 1751652 h 1758889"/>
              <a:gd name="connsiteX2" fmla="*/ 9169601 w 9233018"/>
              <a:gd name="connsiteY2" fmla="*/ 1758889 h 1758889"/>
              <a:gd name="connsiteX3" fmla="*/ -1 w 9233018"/>
              <a:gd name="connsiteY3" fmla="*/ 1720658 h 1758889"/>
              <a:gd name="connsiteX4" fmla="*/ 213007 w 9233018"/>
              <a:gd name="connsiteY4" fmla="*/ 0 h 1758889"/>
              <a:gd name="connsiteX0" fmla="*/ 213007 w 9233018"/>
              <a:gd name="connsiteY0" fmla="*/ 0 h 1798514"/>
              <a:gd name="connsiteX1" fmla="*/ 9233018 w 9233018"/>
              <a:gd name="connsiteY1" fmla="*/ 1751652 h 1798514"/>
              <a:gd name="connsiteX2" fmla="*/ 9218312 w 9233018"/>
              <a:gd name="connsiteY2" fmla="*/ 1798514 h 1798514"/>
              <a:gd name="connsiteX3" fmla="*/ -1 w 9233018"/>
              <a:gd name="connsiteY3" fmla="*/ 1720658 h 1798514"/>
              <a:gd name="connsiteX4" fmla="*/ 213007 w 9233018"/>
              <a:gd name="connsiteY4" fmla="*/ 0 h 1798514"/>
              <a:gd name="connsiteX0" fmla="*/ 213007 w 9232004"/>
              <a:gd name="connsiteY0" fmla="*/ 0 h 1801249"/>
              <a:gd name="connsiteX1" fmla="*/ 9232005 w 9232004"/>
              <a:gd name="connsiteY1" fmla="*/ 1801249 h 1801249"/>
              <a:gd name="connsiteX2" fmla="*/ 9218312 w 9232004"/>
              <a:gd name="connsiteY2" fmla="*/ 1798514 h 1801249"/>
              <a:gd name="connsiteX3" fmla="*/ -1 w 9232004"/>
              <a:gd name="connsiteY3" fmla="*/ 1720658 h 1801249"/>
              <a:gd name="connsiteX4" fmla="*/ 213007 w 9232004"/>
              <a:gd name="connsiteY4" fmla="*/ 0 h 1801249"/>
              <a:gd name="connsiteX0" fmla="*/ 186179 w 9205176"/>
              <a:gd name="connsiteY0" fmla="*/ 0 h 1801249"/>
              <a:gd name="connsiteX1" fmla="*/ 9205177 w 9205176"/>
              <a:gd name="connsiteY1" fmla="*/ 1801249 h 1801249"/>
              <a:gd name="connsiteX2" fmla="*/ 9191484 w 9205176"/>
              <a:gd name="connsiteY2" fmla="*/ 1798514 h 1801249"/>
              <a:gd name="connsiteX3" fmla="*/ 0 w 9205176"/>
              <a:gd name="connsiteY3" fmla="*/ 1543149 h 1801249"/>
              <a:gd name="connsiteX4" fmla="*/ 186179 w 9205176"/>
              <a:gd name="connsiteY4" fmla="*/ 0 h 1801249"/>
              <a:gd name="connsiteX0" fmla="*/ 186179 w 10167822"/>
              <a:gd name="connsiteY0" fmla="*/ 0 h 1992857"/>
              <a:gd name="connsiteX1" fmla="*/ 9205177 w 10167822"/>
              <a:gd name="connsiteY1" fmla="*/ 1801249 h 1992857"/>
              <a:gd name="connsiteX2" fmla="*/ 10167823 w 10167822"/>
              <a:gd name="connsiteY2" fmla="*/ 1992858 h 1992857"/>
              <a:gd name="connsiteX3" fmla="*/ 0 w 10167822"/>
              <a:gd name="connsiteY3" fmla="*/ 1543149 h 1992857"/>
              <a:gd name="connsiteX4" fmla="*/ 186179 w 10167822"/>
              <a:gd name="connsiteY4" fmla="*/ 0 h 1992857"/>
              <a:gd name="connsiteX0" fmla="*/ 126789 w 10108432"/>
              <a:gd name="connsiteY0" fmla="*/ 0 h 1992858"/>
              <a:gd name="connsiteX1" fmla="*/ 9145787 w 10108432"/>
              <a:gd name="connsiteY1" fmla="*/ 1801249 h 1992858"/>
              <a:gd name="connsiteX2" fmla="*/ 10108433 w 10108432"/>
              <a:gd name="connsiteY2" fmla="*/ 1992858 h 1992858"/>
              <a:gd name="connsiteX3" fmla="*/ 1 w 10108432"/>
              <a:gd name="connsiteY3" fmla="*/ 1383124 h 1992858"/>
              <a:gd name="connsiteX4" fmla="*/ 126789 w 10108432"/>
              <a:gd name="connsiteY4" fmla="*/ 0 h 1992858"/>
              <a:gd name="connsiteX0" fmla="*/ 238171 w 10108432"/>
              <a:gd name="connsiteY0" fmla="*/ -1 h 1970612"/>
              <a:gd name="connsiteX1" fmla="*/ 9145787 w 10108432"/>
              <a:gd name="connsiteY1" fmla="*/ 1779003 h 1970612"/>
              <a:gd name="connsiteX2" fmla="*/ 10108433 w 10108432"/>
              <a:gd name="connsiteY2" fmla="*/ 1970612 h 1970612"/>
              <a:gd name="connsiteX3" fmla="*/ 1 w 10108432"/>
              <a:gd name="connsiteY3" fmla="*/ 1360878 h 1970612"/>
              <a:gd name="connsiteX4" fmla="*/ 238171 w 10108432"/>
              <a:gd name="connsiteY4" fmla="*/ -1 h 1970612"/>
              <a:gd name="connsiteX0" fmla="*/ 170211 w 10040472"/>
              <a:gd name="connsiteY0" fmla="*/ 0 h 1970613"/>
              <a:gd name="connsiteX1" fmla="*/ 9077827 w 10040472"/>
              <a:gd name="connsiteY1" fmla="*/ 1779004 h 1970613"/>
              <a:gd name="connsiteX2" fmla="*/ 10040473 w 10040472"/>
              <a:gd name="connsiteY2" fmla="*/ 1970613 h 1970613"/>
              <a:gd name="connsiteX3" fmla="*/ -1 w 10040472"/>
              <a:gd name="connsiteY3" fmla="*/ 1365751 h 1970613"/>
              <a:gd name="connsiteX4" fmla="*/ 170211 w 10040472"/>
              <a:gd name="connsiteY4" fmla="*/ 0 h 1970613"/>
              <a:gd name="connsiteX0" fmla="*/ 170211 w 10394709"/>
              <a:gd name="connsiteY0" fmla="*/ 0 h 2055982"/>
              <a:gd name="connsiteX1" fmla="*/ 9077827 w 10394709"/>
              <a:gd name="connsiteY1" fmla="*/ 1779004 h 2055982"/>
              <a:gd name="connsiteX2" fmla="*/ 10394709 w 10394709"/>
              <a:gd name="connsiteY2" fmla="*/ 2055982 h 2055982"/>
              <a:gd name="connsiteX3" fmla="*/ -1 w 10394709"/>
              <a:gd name="connsiteY3" fmla="*/ 1365751 h 2055982"/>
              <a:gd name="connsiteX4" fmla="*/ 170211 w 10394709"/>
              <a:gd name="connsiteY4" fmla="*/ 0 h 2055982"/>
              <a:gd name="connsiteX0" fmla="*/ 170211 w 10399331"/>
              <a:gd name="connsiteY0" fmla="*/ 0 h 2043534"/>
              <a:gd name="connsiteX1" fmla="*/ 9077827 w 10399331"/>
              <a:gd name="connsiteY1" fmla="*/ 1779004 h 2043534"/>
              <a:gd name="connsiteX2" fmla="*/ 10399332 w 10399331"/>
              <a:gd name="connsiteY2" fmla="*/ 2043533 h 2043534"/>
              <a:gd name="connsiteX3" fmla="*/ -1 w 10399331"/>
              <a:gd name="connsiteY3" fmla="*/ 1365751 h 2043534"/>
              <a:gd name="connsiteX4" fmla="*/ 170211 w 10399331"/>
              <a:gd name="connsiteY4" fmla="*/ 0 h 2043534"/>
              <a:gd name="connsiteX0" fmla="*/ 170211 w 10585749"/>
              <a:gd name="connsiteY0" fmla="*/ 0 h 2047041"/>
              <a:gd name="connsiteX1" fmla="*/ 9077827 w 10585749"/>
              <a:gd name="connsiteY1" fmla="*/ 1779004 h 2047041"/>
              <a:gd name="connsiteX2" fmla="*/ 10585750 w 10585749"/>
              <a:gd name="connsiteY2" fmla="*/ 2047040 h 2047041"/>
              <a:gd name="connsiteX3" fmla="*/ -1 w 10585749"/>
              <a:gd name="connsiteY3" fmla="*/ 1365751 h 2047041"/>
              <a:gd name="connsiteX4" fmla="*/ 170211 w 10585749"/>
              <a:gd name="connsiteY4" fmla="*/ 0 h 2047041"/>
              <a:gd name="connsiteX0" fmla="*/ 170211 w 10585751"/>
              <a:gd name="connsiteY0" fmla="*/ 0 h 2047039"/>
              <a:gd name="connsiteX1" fmla="*/ 10585752 w 10585751"/>
              <a:gd name="connsiteY1" fmla="*/ 2047040 h 2047039"/>
              <a:gd name="connsiteX2" fmla="*/ 10585750 w 10585751"/>
              <a:gd name="connsiteY2" fmla="*/ 2047040 h 2047039"/>
              <a:gd name="connsiteX3" fmla="*/ -1 w 10585751"/>
              <a:gd name="connsiteY3" fmla="*/ 1365751 h 2047039"/>
              <a:gd name="connsiteX4" fmla="*/ 170211 w 10585751"/>
              <a:gd name="connsiteY4" fmla="*/ 0 h 2047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85751" h="2047039">
                <a:moveTo>
                  <a:pt x="170211" y="0"/>
                </a:moveTo>
                <a:lnTo>
                  <a:pt x="10585752" y="2047040"/>
                </a:lnTo>
                <a:lnTo>
                  <a:pt x="10585750" y="2047040"/>
                </a:lnTo>
                <a:lnTo>
                  <a:pt x="-1" y="1365751"/>
                </a:lnTo>
                <a:lnTo>
                  <a:pt x="170211" y="0"/>
                </a:lnTo>
                <a:close/>
              </a:path>
            </a:pathLst>
          </a:custGeom>
          <a:solidFill>
            <a:srgbClr val="003A79">
              <a:alpha val="74902"/>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it-IT"/>
          </a:p>
        </p:txBody>
      </p:sp>
    </p:spTree>
    <p:extLst>
      <p:ext uri="{BB962C8B-B14F-4D97-AF65-F5344CB8AC3E}">
        <p14:creationId xmlns:p14="http://schemas.microsoft.com/office/powerpoint/2010/main" val="40736995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04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Titolo e contenuto-PPT-1ChartRight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71"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NewSlide"/>
          <p:cNvSpPr>
            <a:spLocks noGrp="1"/>
          </p:cNvSpPr>
          <p:nvPr>
            <p:ph idx="1" hasCustomPrompt="1"/>
          </p:nvPr>
        </p:nvSpPr>
        <p:spPr>
          <a:xfrm>
            <a:off x="4777156" y="1442692"/>
            <a:ext cx="4039200" cy="39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1ChartRightText</a:t>
            </a:r>
          </a:p>
        </p:txBody>
      </p:sp>
      <p:sp>
        <p:nvSpPr>
          <p:cNvPr id="10" name="Segnaposto testo 6"/>
          <p:cNvSpPr>
            <a:spLocks noGrp="1"/>
          </p:cNvSpPr>
          <p:nvPr>
            <p:ph type="body" sz="quarter" idx="10" hasCustomPrompt="1"/>
          </p:nvPr>
        </p:nvSpPr>
        <p:spPr>
          <a:xfrm>
            <a:off x="5622850" y="948188"/>
            <a:ext cx="2347812" cy="359839"/>
          </a:xfrm>
          <a:prstGeom prst="rect">
            <a:avLst/>
          </a:prstGeom>
        </p:spPr>
        <p:txBody>
          <a:bodyPr>
            <a:noAutofit/>
          </a:bodyPr>
          <a:lstStyle>
            <a:lvl1pPr marL="0" indent="0" algn="ctr">
              <a:buFont typeface="Arial" panose="020B0604020202020204" pitchFamily="34" charset="0"/>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11" name="Segnaposto contenuto 13"/>
          <p:cNvSpPr>
            <a:spLocks noGrp="1"/>
          </p:cNvSpPr>
          <p:nvPr>
            <p:ph sz="quarter" idx="11" hasCustomPrompt="1"/>
          </p:nvPr>
        </p:nvSpPr>
        <p:spPr>
          <a:xfrm>
            <a:off x="4777156" y="5513231"/>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4"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
        <p:nvSpPr>
          <p:cNvPr id="23" name="Segnaposto testo 4"/>
          <p:cNvSpPr>
            <a:spLocks noGrp="1"/>
          </p:cNvSpPr>
          <p:nvPr>
            <p:ph type="body" sz="quarter" idx="12" hasCustomPrompt="1"/>
          </p:nvPr>
        </p:nvSpPr>
        <p:spPr>
          <a:xfrm>
            <a:off x="485832" y="1447355"/>
            <a:ext cx="3720407" cy="3955337"/>
          </a:xfrm>
          <a:prstGeom prst="rect">
            <a:avLst/>
          </a:prstGeom>
        </p:spPr>
        <p:txBody>
          <a:bodyPr>
            <a:noAutofit/>
          </a:bodyPr>
          <a:lstStyle>
            <a:lvl1pPr marL="0" indent="0">
              <a:buClr>
                <a:srgbClr val="003A79"/>
              </a:buClr>
              <a:buSzPct val="130000"/>
              <a:buFont typeface="Wingdings" panose="05000000000000000000" pitchFamily="2" charset="2"/>
              <a:buNone/>
              <a:defRPr sz="1600" baseline="0">
                <a:solidFill>
                  <a:schemeClr val="accent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Tree>
    <p:extLst>
      <p:ext uri="{BB962C8B-B14F-4D97-AF65-F5344CB8AC3E}">
        <p14:creationId xmlns:p14="http://schemas.microsoft.com/office/powerpoint/2010/main" val="1057832427"/>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olo e contenuto-PPT-4ChartNo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397644"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Segnaposto contenuto 2"/>
          <p:cNvSpPr>
            <a:spLocks noGrp="1"/>
          </p:cNvSpPr>
          <p:nvPr>
            <p:ph idx="1" hasCustomPrompt="1"/>
          </p:nvPr>
        </p:nvSpPr>
        <p:spPr>
          <a:xfrm>
            <a:off x="628650" y="1222991"/>
            <a:ext cx="3960000" cy="21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4ChartNoText</a:t>
            </a:r>
          </a:p>
        </p:txBody>
      </p:sp>
      <p:sp>
        <p:nvSpPr>
          <p:cNvPr id="10" name="Segnaposto contenuto 2"/>
          <p:cNvSpPr>
            <a:spLocks noGrp="1"/>
          </p:cNvSpPr>
          <p:nvPr>
            <p:ph idx="13" hasCustomPrompt="1"/>
          </p:nvPr>
        </p:nvSpPr>
        <p:spPr>
          <a:xfrm>
            <a:off x="4794250" y="1232516"/>
            <a:ext cx="3960000" cy="21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4ChartNoText</a:t>
            </a:r>
          </a:p>
        </p:txBody>
      </p:sp>
      <p:sp>
        <p:nvSpPr>
          <p:cNvPr id="14" name="Segnaposto contenuto 2"/>
          <p:cNvSpPr>
            <a:spLocks noGrp="1"/>
          </p:cNvSpPr>
          <p:nvPr>
            <p:ph idx="14" hasCustomPrompt="1"/>
          </p:nvPr>
        </p:nvSpPr>
        <p:spPr>
          <a:xfrm>
            <a:off x="628650" y="3903291"/>
            <a:ext cx="3960000" cy="21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4ChartNoText</a:t>
            </a:r>
          </a:p>
        </p:txBody>
      </p:sp>
      <p:sp>
        <p:nvSpPr>
          <p:cNvPr id="18" name="Segnaposto contenuto 2"/>
          <p:cNvSpPr>
            <a:spLocks noGrp="1"/>
          </p:cNvSpPr>
          <p:nvPr>
            <p:ph idx="15" hasCustomPrompt="1"/>
          </p:nvPr>
        </p:nvSpPr>
        <p:spPr>
          <a:xfrm>
            <a:off x="4794250" y="3915702"/>
            <a:ext cx="3960000" cy="21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4ChartNoText</a:t>
            </a:r>
          </a:p>
        </p:txBody>
      </p:sp>
      <p:sp>
        <p:nvSpPr>
          <p:cNvPr id="24" name="Segnaposto testo 6"/>
          <p:cNvSpPr>
            <a:spLocks noGrp="1"/>
          </p:cNvSpPr>
          <p:nvPr>
            <p:ph type="body" sz="quarter" idx="10" hasCustomPrompt="1"/>
          </p:nvPr>
        </p:nvSpPr>
        <p:spPr>
          <a:xfrm>
            <a:off x="1334677" y="946457"/>
            <a:ext cx="2347812" cy="24502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5" name="Segnaposto testo 6"/>
          <p:cNvSpPr>
            <a:spLocks noGrp="1"/>
          </p:cNvSpPr>
          <p:nvPr>
            <p:ph type="body" sz="quarter" idx="16" hasCustomPrompt="1"/>
          </p:nvPr>
        </p:nvSpPr>
        <p:spPr>
          <a:xfrm>
            <a:off x="5512042" y="929067"/>
            <a:ext cx="2347812" cy="23754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6" name="Segnaposto testo 6"/>
          <p:cNvSpPr>
            <a:spLocks noGrp="1"/>
          </p:cNvSpPr>
          <p:nvPr>
            <p:ph type="body" sz="quarter" idx="17" hasCustomPrompt="1"/>
          </p:nvPr>
        </p:nvSpPr>
        <p:spPr>
          <a:xfrm>
            <a:off x="1334677" y="3632635"/>
            <a:ext cx="2347812" cy="266521"/>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7" name="Segnaposto testo 6"/>
          <p:cNvSpPr>
            <a:spLocks noGrp="1"/>
          </p:cNvSpPr>
          <p:nvPr>
            <p:ph type="body" sz="quarter" idx="18" hasCustomPrompt="1"/>
          </p:nvPr>
        </p:nvSpPr>
        <p:spPr>
          <a:xfrm>
            <a:off x="5512042" y="3669827"/>
            <a:ext cx="2347812" cy="245876"/>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8" name="Segnaposto contenuto 13"/>
          <p:cNvSpPr>
            <a:spLocks noGrp="1"/>
          </p:cNvSpPr>
          <p:nvPr>
            <p:ph sz="quarter" idx="11" hasCustomPrompt="1"/>
          </p:nvPr>
        </p:nvSpPr>
        <p:spPr>
          <a:xfrm>
            <a:off x="628650" y="3429703"/>
            <a:ext cx="3857324" cy="192000"/>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29" name="Segnaposto contenuto 13"/>
          <p:cNvSpPr>
            <a:spLocks noGrp="1"/>
          </p:cNvSpPr>
          <p:nvPr>
            <p:ph sz="quarter" idx="19" hasCustomPrompt="1"/>
          </p:nvPr>
        </p:nvSpPr>
        <p:spPr>
          <a:xfrm>
            <a:off x="4794250" y="3416740"/>
            <a:ext cx="3857324" cy="241320"/>
          </a:xfrm>
          <a:prstGeom prst="rect">
            <a:avLst/>
          </a:prstGeom>
        </p:spPr>
        <p:txBody>
          <a:bodyPr>
            <a:noAutofit/>
          </a:bodyPr>
          <a:lstStyle>
            <a:lvl1pPr marL="0" indent="0">
              <a:buNone/>
              <a:defRPr lang="it-IT" sz="1000" i="1" kern="1200" dirty="0">
                <a:solidFill>
                  <a:schemeClr val="tx1"/>
                </a:solidFill>
                <a:latin typeface="Century Gothic" panose="020B0502020202020204" pitchFamily="34" charset="0"/>
                <a:ea typeface="+mn-ea"/>
                <a:cs typeface="Arial" panose="020B0604020202020204" pitchFamily="34" charset="0"/>
              </a:defRPr>
            </a:lvl1pPr>
          </a:lstStyle>
          <a:p>
            <a:pPr lvl="0"/>
            <a:r>
              <a:rPr lang="it-IT" dirty="0"/>
              <a:t>Fonte/ note Century </a:t>
            </a:r>
            <a:r>
              <a:rPr lang="it-IT" dirty="0" err="1"/>
              <a:t>Gothic</a:t>
            </a:r>
            <a:r>
              <a:rPr lang="it-IT" dirty="0"/>
              <a:t> 10</a:t>
            </a:r>
          </a:p>
        </p:txBody>
      </p:sp>
      <p:sp>
        <p:nvSpPr>
          <p:cNvPr id="30" name="Segnaposto contenuto 13"/>
          <p:cNvSpPr>
            <a:spLocks noGrp="1"/>
          </p:cNvSpPr>
          <p:nvPr>
            <p:ph sz="quarter" idx="20" hasCustomPrompt="1"/>
          </p:nvPr>
        </p:nvSpPr>
        <p:spPr>
          <a:xfrm>
            <a:off x="628650" y="6071234"/>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31" name="Segnaposto contenuto 13"/>
          <p:cNvSpPr>
            <a:spLocks noGrp="1"/>
          </p:cNvSpPr>
          <p:nvPr>
            <p:ph sz="quarter" idx="21" hasCustomPrompt="1"/>
          </p:nvPr>
        </p:nvSpPr>
        <p:spPr>
          <a:xfrm>
            <a:off x="4794250" y="6090847"/>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32" name="Segnaposto numero diapositiva 5"/>
          <p:cNvSpPr>
            <a:spLocks noGrp="1"/>
          </p:cNvSpPr>
          <p:nvPr>
            <p:ph type="sldNum" sz="quarter" idx="22"/>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Tree>
    <p:extLst>
      <p:ext uri="{BB962C8B-B14F-4D97-AF65-F5344CB8AC3E}">
        <p14:creationId xmlns:p14="http://schemas.microsoft.com/office/powerpoint/2010/main" val="3619930835"/>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66"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Segnaposto contenuto 2"/>
          <p:cNvSpPr>
            <a:spLocks noGrp="1"/>
          </p:cNvSpPr>
          <p:nvPr>
            <p:ph idx="1" hasCustomPrompt="1"/>
          </p:nvPr>
        </p:nvSpPr>
        <p:spPr>
          <a:xfrm>
            <a:off x="570297" y="3746907"/>
            <a:ext cx="3960000" cy="21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a:t>
            </a:r>
          </a:p>
        </p:txBody>
      </p:sp>
      <p:sp>
        <p:nvSpPr>
          <p:cNvPr id="9" name="Segnaposto contenuto 2"/>
          <p:cNvSpPr>
            <a:spLocks noGrp="1"/>
          </p:cNvSpPr>
          <p:nvPr>
            <p:ph idx="13" hasCustomPrompt="1"/>
          </p:nvPr>
        </p:nvSpPr>
        <p:spPr>
          <a:xfrm>
            <a:off x="4746057" y="3756432"/>
            <a:ext cx="3960000" cy="21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grafico misura 4ChartNoText</a:t>
            </a:r>
          </a:p>
        </p:txBody>
      </p:sp>
      <p:sp>
        <p:nvSpPr>
          <p:cNvPr id="18" name="Segnaposto testo 14"/>
          <p:cNvSpPr>
            <a:spLocks noGrp="1"/>
          </p:cNvSpPr>
          <p:nvPr>
            <p:ph type="body" sz="quarter" idx="16" hasCustomPrompt="1"/>
          </p:nvPr>
        </p:nvSpPr>
        <p:spPr>
          <a:xfrm>
            <a:off x="403191" y="1051185"/>
            <a:ext cx="7799178" cy="642862"/>
          </a:xfrm>
          <a:prstGeom prst="rect">
            <a:avLst/>
          </a:prstGeom>
        </p:spPr>
        <p:txBody>
          <a:bodyPr>
            <a:noAutofit/>
          </a:bodyPr>
          <a:lstStyle>
            <a:lvl1pPr marL="0" indent="0">
              <a:buClr>
                <a:srgbClr val="003A79"/>
              </a:buClr>
              <a:buSzPct val="130000"/>
              <a:buFont typeface="Wingdings" panose="05000000000000000000" pitchFamily="2" charset="2"/>
              <a:buNone/>
              <a:defRPr sz="1600" baseline="0">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16 MIN Century </a:t>
            </a:r>
            <a:r>
              <a:rPr lang="it-IT" dirty="0" err="1"/>
              <a:t>Gothic</a:t>
            </a:r>
            <a:r>
              <a:rPr lang="it-IT" dirty="0"/>
              <a:t> 18 MAX</a:t>
            </a:r>
          </a:p>
          <a:p>
            <a:pPr lvl="0"/>
            <a:endParaRPr lang="it-IT" dirty="0"/>
          </a:p>
        </p:txBody>
      </p:sp>
      <p:sp>
        <p:nvSpPr>
          <p:cNvPr id="19" name="Segnaposto testo 6"/>
          <p:cNvSpPr>
            <a:spLocks noGrp="1"/>
          </p:cNvSpPr>
          <p:nvPr>
            <p:ph type="body" sz="quarter" idx="10" hasCustomPrompt="1"/>
          </p:nvPr>
        </p:nvSpPr>
        <p:spPr>
          <a:xfrm>
            <a:off x="1305802" y="3313220"/>
            <a:ext cx="2347812" cy="35983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0" name="Segnaposto testo 6"/>
          <p:cNvSpPr>
            <a:spLocks noGrp="1"/>
          </p:cNvSpPr>
          <p:nvPr>
            <p:ph type="body" sz="quarter" idx="17" hasCustomPrompt="1"/>
          </p:nvPr>
        </p:nvSpPr>
        <p:spPr>
          <a:xfrm>
            <a:off x="5552151" y="3313219"/>
            <a:ext cx="2347812" cy="35983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1" name="Segnaposto contenuto 13"/>
          <p:cNvSpPr>
            <a:spLocks noGrp="1"/>
          </p:cNvSpPr>
          <p:nvPr>
            <p:ph sz="quarter" idx="20" hasCustomPrompt="1"/>
          </p:nvPr>
        </p:nvSpPr>
        <p:spPr>
          <a:xfrm>
            <a:off x="628650" y="6071234"/>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22" name="Segnaposto contenuto 13"/>
          <p:cNvSpPr>
            <a:spLocks noGrp="1"/>
          </p:cNvSpPr>
          <p:nvPr>
            <p:ph sz="quarter" idx="21" hasCustomPrompt="1"/>
          </p:nvPr>
        </p:nvSpPr>
        <p:spPr>
          <a:xfrm>
            <a:off x="4746057" y="6068957"/>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23" name="Segnaposto numero diapositiva 5"/>
          <p:cNvSpPr>
            <a:spLocks noGrp="1"/>
          </p:cNvSpPr>
          <p:nvPr>
            <p:ph type="sldNum" sz="quarter" idx="22"/>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Tree>
    <p:extLst>
      <p:ext uri="{BB962C8B-B14F-4D97-AF65-F5344CB8AC3E}">
        <p14:creationId xmlns:p14="http://schemas.microsoft.com/office/powerpoint/2010/main" val="2448333406"/>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69"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Segnaposto contenuto 2"/>
          <p:cNvSpPr>
            <a:spLocks noGrp="1"/>
          </p:cNvSpPr>
          <p:nvPr>
            <p:ph idx="1" hasCustomPrompt="1"/>
          </p:nvPr>
        </p:nvSpPr>
        <p:spPr>
          <a:xfrm>
            <a:off x="502922" y="1400538"/>
            <a:ext cx="8049600" cy="43776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a:t>
            </a:r>
          </a:p>
        </p:txBody>
      </p:sp>
      <p:sp>
        <p:nvSpPr>
          <p:cNvPr id="13" name="Segnaposto testo 6"/>
          <p:cNvSpPr>
            <a:spLocks noGrp="1"/>
          </p:cNvSpPr>
          <p:nvPr>
            <p:ph type="body" sz="quarter" idx="10" hasCustomPrompt="1"/>
          </p:nvPr>
        </p:nvSpPr>
        <p:spPr>
          <a:xfrm>
            <a:off x="3371544" y="1040699"/>
            <a:ext cx="2347812" cy="359839"/>
          </a:xfrm>
          <a:prstGeom prst="rect">
            <a:avLst/>
          </a:prstGeom>
        </p:spPr>
        <p:txBody>
          <a:bodyPr>
            <a:noAutofit/>
          </a:bodyPr>
          <a:lstStyle>
            <a:lvl1pPr marL="0" indent="0" algn="ctr">
              <a:buNone/>
              <a:defRPr sz="14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14</a:t>
            </a:r>
          </a:p>
          <a:p>
            <a:pPr lvl="0"/>
            <a:r>
              <a:rPr lang="it-IT" dirty="0"/>
              <a:t> </a:t>
            </a:r>
          </a:p>
        </p:txBody>
      </p:sp>
      <p:sp>
        <p:nvSpPr>
          <p:cNvPr id="14" name="Segnaposto contenuto 13"/>
          <p:cNvSpPr>
            <a:spLocks noGrp="1"/>
          </p:cNvSpPr>
          <p:nvPr>
            <p:ph sz="quarter" idx="20" hasCustomPrompt="1"/>
          </p:nvPr>
        </p:nvSpPr>
        <p:spPr>
          <a:xfrm>
            <a:off x="570297" y="5969537"/>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6"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Tree>
    <p:extLst>
      <p:ext uri="{BB962C8B-B14F-4D97-AF65-F5344CB8AC3E}">
        <p14:creationId xmlns:p14="http://schemas.microsoft.com/office/powerpoint/2010/main" val="1812257877"/>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66"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Segnaposto contenuto 2"/>
          <p:cNvSpPr>
            <a:spLocks noGrp="1"/>
          </p:cNvSpPr>
          <p:nvPr>
            <p:ph idx="1" hasCustomPrompt="1"/>
          </p:nvPr>
        </p:nvSpPr>
        <p:spPr>
          <a:xfrm>
            <a:off x="612000" y="2659151"/>
            <a:ext cx="7920000" cy="324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a:t>
            </a:r>
          </a:p>
        </p:txBody>
      </p:sp>
      <p:sp>
        <p:nvSpPr>
          <p:cNvPr id="14" name="Segnaposto testo 6"/>
          <p:cNvSpPr>
            <a:spLocks noGrp="1"/>
          </p:cNvSpPr>
          <p:nvPr>
            <p:ph type="body" sz="quarter" idx="10" hasCustomPrompt="1"/>
          </p:nvPr>
        </p:nvSpPr>
        <p:spPr>
          <a:xfrm>
            <a:off x="3371544" y="2247978"/>
            <a:ext cx="2347812" cy="359839"/>
          </a:xfrm>
          <a:prstGeom prst="rect">
            <a:avLst/>
          </a:prstGeom>
        </p:spPr>
        <p:txBody>
          <a:bodyPr>
            <a:noAutofit/>
          </a:bodyPr>
          <a:lstStyle>
            <a:lvl1pPr marL="0" indent="0" algn="ctr">
              <a:buNone/>
              <a:defRPr sz="14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14</a:t>
            </a:r>
          </a:p>
        </p:txBody>
      </p:sp>
      <p:sp>
        <p:nvSpPr>
          <p:cNvPr id="15" name="Segnaposto contenuto 13"/>
          <p:cNvSpPr>
            <a:spLocks noGrp="1"/>
          </p:cNvSpPr>
          <p:nvPr>
            <p:ph sz="quarter" idx="20" hasCustomPrompt="1"/>
          </p:nvPr>
        </p:nvSpPr>
        <p:spPr>
          <a:xfrm>
            <a:off x="612000" y="6013486"/>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6" name="Segnaposto testo 14"/>
          <p:cNvSpPr>
            <a:spLocks noGrp="1"/>
          </p:cNvSpPr>
          <p:nvPr>
            <p:ph type="body" sz="quarter" idx="16" hasCustomPrompt="1"/>
          </p:nvPr>
        </p:nvSpPr>
        <p:spPr>
          <a:xfrm>
            <a:off x="403191" y="1051185"/>
            <a:ext cx="7799178" cy="642862"/>
          </a:xfrm>
          <a:prstGeom prst="rect">
            <a:avLst/>
          </a:prstGeom>
        </p:spPr>
        <p:txBody>
          <a:bodyPr>
            <a:noAutofit/>
          </a:bodyPr>
          <a:lstStyle>
            <a:lvl1pPr marL="0" indent="0">
              <a:buClr>
                <a:srgbClr val="003A79"/>
              </a:buClr>
              <a:buSzPct val="130000"/>
              <a:buFont typeface="Wingdings" panose="05000000000000000000" pitchFamily="2" charset="2"/>
              <a:buNone/>
              <a:defRPr sz="1600" baseline="0">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16 MIN Century </a:t>
            </a:r>
            <a:r>
              <a:rPr lang="it-IT" dirty="0" err="1"/>
              <a:t>Gothic</a:t>
            </a:r>
            <a:r>
              <a:rPr lang="it-IT" dirty="0"/>
              <a:t> 18 MAX</a:t>
            </a:r>
          </a:p>
          <a:p>
            <a:pPr lvl="0"/>
            <a:endParaRPr lang="it-IT" dirty="0"/>
          </a:p>
        </p:txBody>
      </p:sp>
      <p:sp>
        <p:nvSpPr>
          <p:cNvPr id="18"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Tree>
    <p:extLst>
      <p:ext uri="{BB962C8B-B14F-4D97-AF65-F5344CB8AC3E}">
        <p14:creationId xmlns:p14="http://schemas.microsoft.com/office/powerpoint/2010/main" val="1831601272"/>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5" name="Segnaposto numero diapositiva 5"/>
          <p:cNvSpPr>
            <a:spLocks noGrp="1"/>
          </p:cNvSpPr>
          <p:nvPr>
            <p:ph type="sldNum" sz="quarter" idx="14"/>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
        <p:nvSpPr>
          <p:cNvPr id="6" name="Titolo 1"/>
          <p:cNvSpPr>
            <a:spLocks noGrp="1"/>
          </p:cNvSpPr>
          <p:nvPr>
            <p:ph type="title" hasCustomPrompt="1"/>
          </p:nvPr>
        </p:nvSpPr>
        <p:spPr>
          <a:xfrm>
            <a:off x="407269" y="365126"/>
            <a:ext cx="7833600" cy="457200"/>
          </a:xfrm>
          <a:prstGeom prst="rect">
            <a:avLst/>
          </a:prstGeom>
        </p:spPr>
        <p:txBody>
          <a:bodyPr>
            <a:noAutofit/>
          </a:bodyPr>
          <a:lstStyle>
            <a:lvl1pPr>
              <a:defRPr sz="2400" b="1" baseline="0">
                <a:solidFill>
                  <a:srgbClr val="003A79"/>
                </a:solidFill>
                <a:latin typeface="Century Gothic" panose="020B0502020202020204" pitchFamily="34" charset="0"/>
                <a:cs typeface="Arial" panose="020B0604020202020204" pitchFamily="34" charset="0"/>
              </a:defRPr>
            </a:lvl1pPr>
          </a:lstStyle>
          <a:p>
            <a:r>
              <a:rPr lang="it-IT" dirty="0"/>
              <a:t>Agenda</a:t>
            </a:r>
          </a:p>
        </p:txBody>
      </p:sp>
      <p:sp>
        <p:nvSpPr>
          <p:cNvPr id="7" name="Rectangle 9"/>
          <p:cNvSpPr>
            <a:spLocks noChangeArrowheads="1"/>
          </p:cNvSpPr>
          <p:nvPr userDrawn="1"/>
        </p:nvSpPr>
        <p:spPr bwMode="auto">
          <a:xfrm>
            <a:off x="1031875" y="2606033"/>
            <a:ext cx="434975" cy="560388"/>
          </a:xfrm>
          <a:prstGeom prst="rect">
            <a:avLst/>
          </a:prstGeom>
          <a:solidFill>
            <a:srgbClr val="003A79">
              <a:alpha val="50196"/>
            </a:srgbClr>
          </a:solidFill>
          <a:ln w="9525" algn="ctr">
            <a:solidFill>
              <a:srgbClr val="C0C0C0"/>
            </a:solid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0"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2</a:t>
            </a:r>
          </a:p>
        </p:txBody>
      </p:sp>
      <p:sp>
        <p:nvSpPr>
          <p:cNvPr id="9" name="Rectangle 11"/>
          <p:cNvSpPr>
            <a:spLocks noChangeArrowheads="1"/>
          </p:cNvSpPr>
          <p:nvPr userDrawn="1"/>
        </p:nvSpPr>
        <p:spPr bwMode="auto">
          <a:xfrm>
            <a:off x="1033463" y="3517259"/>
            <a:ext cx="434975" cy="552451"/>
          </a:xfrm>
          <a:prstGeom prst="rect">
            <a:avLst/>
          </a:prstGeom>
          <a:solidFill>
            <a:srgbClr val="003A79">
              <a:alpha val="50196"/>
            </a:srgbClr>
          </a:solidFill>
          <a:ln w="9525" algn="ctr">
            <a:solidFill>
              <a:srgbClr val="C0C0C0"/>
            </a:solid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0"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3</a:t>
            </a:r>
          </a:p>
        </p:txBody>
      </p:sp>
      <p:sp>
        <p:nvSpPr>
          <p:cNvPr id="11" name="Rectangle 15"/>
          <p:cNvSpPr>
            <a:spLocks noChangeArrowheads="1"/>
          </p:cNvSpPr>
          <p:nvPr userDrawn="1"/>
        </p:nvSpPr>
        <p:spPr bwMode="auto">
          <a:xfrm>
            <a:off x="1031875" y="4396735"/>
            <a:ext cx="434975" cy="558801"/>
          </a:xfrm>
          <a:prstGeom prst="rect">
            <a:avLst/>
          </a:prstGeom>
          <a:solidFill>
            <a:srgbClr val="003A79">
              <a:alpha val="50196"/>
            </a:srgbClr>
          </a:solidFill>
          <a:ln w="9525" algn="ctr">
            <a:solidFill>
              <a:srgbClr val="C0C0C0"/>
            </a:solid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rPr>
              <a:t>4</a:t>
            </a:r>
          </a:p>
        </p:txBody>
      </p:sp>
      <p:sp>
        <p:nvSpPr>
          <p:cNvPr id="13" name="Rectangle 11"/>
          <p:cNvSpPr>
            <a:spLocks noChangeArrowheads="1"/>
          </p:cNvSpPr>
          <p:nvPr userDrawn="1"/>
        </p:nvSpPr>
        <p:spPr bwMode="auto">
          <a:xfrm>
            <a:off x="1044575" y="1742502"/>
            <a:ext cx="434975" cy="558800"/>
          </a:xfrm>
          <a:prstGeom prst="rect">
            <a:avLst/>
          </a:prstGeom>
          <a:solidFill>
            <a:srgbClr val="003A79">
              <a:alpha val="74902"/>
            </a:srgbClr>
          </a:solidFill>
          <a:ln w="9525" algn="ctr">
            <a:solidFill>
              <a:srgbClr val="C0C0C0"/>
            </a:solid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0"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1</a:t>
            </a:r>
          </a:p>
        </p:txBody>
      </p:sp>
      <p:sp>
        <p:nvSpPr>
          <p:cNvPr id="15" name="Rectangle 15"/>
          <p:cNvSpPr>
            <a:spLocks noChangeArrowheads="1"/>
          </p:cNvSpPr>
          <p:nvPr userDrawn="1"/>
        </p:nvSpPr>
        <p:spPr bwMode="auto">
          <a:xfrm>
            <a:off x="1031875" y="5273035"/>
            <a:ext cx="434975" cy="558801"/>
          </a:xfrm>
          <a:prstGeom prst="rect">
            <a:avLst/>
          </a:prstGeom>
          <a:solidFill>
            <a:srgbClr val="003A79">
              <a:alpha val="50196"/>
            </a:srgbClr>
          </a:solidFill>
          <a:ln w="9525" algn="ctr">
            <a:solidFill>
              <a:srgbClr val="C0C0C0"/>
            </a:solidFill>
            <a:miter lim="800000"/>
            <a:headEnd/>
            <a:tailEnd/>
          </a:ln>
          <a:effectLst/>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it-IT" sz="2000" b="0" i="0" u="none" strike="noStrike" kern="0" cap="none" spc="0" normalizeH="0" baseline="0" noProof="0" dirty="0">
              <a:ln>
                <a:noFill/>
              </a:ln>
              <a:solidFill>
                <a:schemeClr val="bg1"/>
              </a:solidFill>
              <a:effectLst/>
              <a:uLnTx/>
              <a:uFillTx/>
              <a:latin typeface="Century Gothic" panose="020B0502020202020204" pitchFamily="34" charset="0"/>
              <a:cs typeface="Arial" panose="020B0604020202020204" pitchFamily="34" charset="0"/>
            </a:endParaRPr>
          </a:p>
        </p:txBody>
      </p:sp>
      <p:sp>
        <p:nvSpPr>
          <p:cNvPr id="18" name="Segnaposto testo 6"/>
          <p:cNvSpPr>
            <a:spLocks noGrp="1"/>
          </p:cNvSpPr>
          <p:nvPr>
            <p:ph type="body" sz="quarter" idx="10" hasCustomPrompt="1"/>
          </p:nvPr>
        </p:nvSpPr>
        <p:spPr>
          <a:xfrm>
            <a:off x="1521037" y="1742502"/>
            <a:ext cx="6536900" cy="546031"/>
          </a:xfrm>
          <a:prstGeom prst="rect">
            <a:avLst/>
          </a:prstGeom>
          <a:solidFill>
            <a:srgbClr val="003A79">
              <a:alpha val="74902"/>
            </a:srgbClr>
          </a:solidFill>
        </p:spPr>
        <p:txBody>
          <a:bodyPr anchor="ctr">
            <a:noAutofit/>
          </a:bodyPr>
          <a:lstStyle>
            <a:lvl1pPr marL="0" indent="0" algn="l">
              <a:spcBef>
                <a:spcPts val="1800"/>
              </a:spcBef>
              <a:buNone/>
              <a:defRPr sz="2000" b="0">
                <a:solidFill>
                  <a:schemeClr val="bg1"/>
                </a:solidFill>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20</a:t>
            </a:r>
          </a:p>
        </p:txBody>
      </p:sp>
      <p:sp>
        <p:nvSpPr>
          <p:cNvPr id="19" name="Segnaposto testo 6"/>
          <p:cNvSpPr>
            <a:spLocks noGrp="1"/>
          </p:cNvSpPr>
          <p:nvPr>
            <p:ph type="body" sz="quarter" idx="15" hasCustomPrompt="1"/>
          </p:nvPr>
        </p:nvSpPr>
        <p:spPr>
          <a:xfrm>
            <a:off x="1527100" y="2613211"/>
            <a:ext cx="6536900" cy="546031"/>
          </a:xfrm>
          <a:prstGeom prst="rect">
            <a:avLst/>
          </a:prstGeom>
        </p:spPr>
        <p:txBody>
          <a:bodyPr anchor="ctr">
            <a:noAutofit/>
          </a:bodyPr>
          <a:lstStyle>
            <a:lvl1pPr marL="0" indent="0" algn="l">
              <a:buNone/>
              <a:defRPr sz="2000" b="0">
                <a:solidFill>
                  <a:schemeClr val="accent1"/>
                </a:solidFill>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20</a:t>
            </a:r>
          </a:p>
        </p:txBody>
      </p:sp>
      <p:sp>
        <p:nvSpPr>
          <p:cNvPr id="20" name="Segnaposto testo 6"/>
          <p:cNvSpPr>
            <a:spLocks noGrp="1"/>
          </p:cNvSpPr>
          <p:nvPr>
            <p:ph type="body" sz="quarter" idx="16" hasCustomPrompt="1"/>
          </p:nvPr>
        </p:nvSpPr>
        <p:spPr>
          <a:xfrm>
            <a:off x="1527100" y="3519230"/>
            <a:ext cx="6536900" cy="546031"/>
          </a:xfrm>
          <a:prstGeom prst="rect">
            <a:avLst/>
          </a:prstGeom>
        </p:spPr>
        <p:txBody>
          <a:bodyPr anchor="ctr">
            <a:noAutofit/>
          </a:bodyPr>
          <a:lstStyle>
            <a:lvl1pPr marL="0" indent="0" algn="l">
              <a:buNone/>
              <a:defRPr sz="2000" b="0">
                <a:solidFill>
                  <a:schemeClr val="accent1"/>
                </a:solidFill>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20</a:t>
            </a:r>
          </a:p>
        </p:txBody>
      </p:sp>
      <p:sp>
        <p:nvSpPr>
          <p:cNvPr id="21" name="Segnaposto testo 6"/>
          <p:cNvSpPr>
            <a:spLocks noGrp="1"/>
          </p:cNvSpPr>
          <p:nvPr>
            <p:ph type="body" sz="quarter" idx="17" hasCustomPrompt="1"/>
          </p:nvPr>
        </p:nvSpPr>
        <p:spPr>
          <a:xfrm>
            <a:off x="1521037" y="4415067"/>
            <a:ext cx="6536900" cy="546031"/>
          </a:xfrm>
          <a:prstGeom prst="rect">
            <a:avLst/>
          </a:prstGeom>
        </p:spPr>
        <p:txBody>
          <a:bodyPr anchor="ctr">
            <a:noAutofit/>
          </a:bodyPr>
          <a:lstStyle>
            <a:lvl1pPr marL="0" indent="0" algn="l">
              <a:buNone/>
              <a:defRPr sz="2000" b="0">
                <a:solidFill>
                  <a:schemeClr val="accent1"/>
                </a:solidFill>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20</a:t>
            </a:r>
          </a:p>
        </p:txBody>
      </p:sp>
      <p:sp>
        <p:nvSpPr>
          <p:cNvPr id="22" name="Segnaposto testo 6"/>
          <p:cNvSpPr>
            <a:spLocks noGrp="1"/>
          </p:cNvSpPr>
          <p:nvPr>
            <p:ph type="body" sz="quarter" idx="18" hasCustomPrompt="1"/>
          </p:nvPr>
        </p:nvSpPr>
        <p:spPr>
          <a:xfrm>
            <a:off x="1521037" y="5301836"/>
            <a:ext cx="6536900" cy="546031"/>
          </a:xfrm>
          <a:prstGeom prst="rect">
            <a:avLst/>
          </a:prstGeom>
        </p:spPr>
        <p:txBody>
          <a:bodyPr anchor="ctr">
            <a:noAutofit/>
          </a:bodyPr>
          <a:lstStyle>
            <a:lvl1pPr marL="0" indent="0" algn="l">
              <a:buNone/>
              <a:defRPr sz="2000" b="0">
                <a:solidFill>
                  <a:schemeClr val="accent1"/>
                </a:solidFill>
                <a:latin typeface="Century Gothic" panose="020B0502020202020204" pitchFamily="34" charset="0"/>
                <a:cs typeface="Arial" panose="020B0604020202020204" pitchFamily="34" charset="0"/>
              </a:defRPr>
            </a:lvl1pPr>
          </a:lstStyle>
          <a:p>
            <a:pPr lvl="0"/>
            <a:r>
              <a:rPr lang="it-IT" dirty="0"/>
              <a:t>Appendice</a:t>
            </a:r>
          </a:p>
        </p:txBody>
      </p:sp>
    </p:spTree>
    <p:extLst>
      <p:ext uri="{BB962C8B-B14F-4D97-AF65-F5344CB8AC3E}">
        <p14:creationId xmlns:p14="http://schemas.microsoft.com/office/powerpoint/2010/main" val="738672217"/>
      </p:ext>
    </p:extLst>
  </p:cSld>
  <p:clrMapOvr>
    <a:masterClrMapping/>
  </p:clrMapOvr>
  <p:extLst>
    <p:ext uri="{DCECCB84-F9BA-43D5-87BE-67443E8EF086}">
      <p15:sldGuideLst xmlns:p15="http://schemas.microsoft.com/office/powerpoint/2012/main">
        <p15:guide id="1" orient="horz" pos="527">
          <p15:clr>
            <a:srgbClr val="FBAE40"/>
          </p15:clr>
        </p15:guide>
        <p15:guide id="2" pos="249">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Vuota">
    <p:spTree>
      <p:nvGrpSpPr>
        <p:cNvPr id="1" name=""/>
        <p:cNvGrpSpPr/>
        <p:nvPr/>
      </p:nvGrpSpPr>
      <p:grpSpPr>
        <a:xfrm>
          <a:off x="0" y="0"/>
          <a:ext cx="0" cy="0"/>
          <a:chOff x="0" y="0"/>
          <a:chExt cx="0" cy="0"/>
        </a:xfrm>
      </p:grpSpPr>
      <p:sp>
        <p:nvSpPr>
          <p:cNvPr id="10"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dirty="0"/>
          </a:p>
        </p:txBody>
      </p:sp>
      <p:sp>
        <p:nvSpPr>
          <p:cNvPr id="21" name="Titolo 1"/>
          <p:cNvSpPr>
            <a:spLocks noGrp="1"/>
          </p:cNvSpPr>
          <p:nvPr>
            <p:ph type="title" hasCustomPrompt="1"/>
          </p:nvPr>
        </p:nvSpPr>
        <p:spPr>
          <a:xfrm>
            <a:off x="407266"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17" name="Segnaposto testo 14">
            <a:extLst>
              <a:ext uri="{FF2B5EF4-FFF2-40B4-BE49-F238E27FC236}">
                <a16:creationId xmlns:a16="http://schemas.microsoft.com/office/drawing/2014/main" id="{BB5BAC4A-B6C1-40D8-8E61-2F53940A5AC3}"/>
              </a:ext>
            </a:extLst>
          </p:cNvPr>
          <p:cNvSpPr>
            <a:spLocks noGrp="1"/>
          </p:cNvSpPr>
          <p:nvPr>
            <p:ph type="body" sz="quarter" idx="16" hasCustomPrompt="1"/>
          </p:nvPr>
        </p:nvSpPr>
        <p:spPr>
          <a:xfrm>
            <a:off x="403191" y="1051185"/>
            <a:ext cx="7799178" cy="642862"/>
          </a:xfrm>
          <a:prstGeom prst="rect">
            <a:avLst/>
          </a:prstGeom>
        </p:spPr>
        <p:txBody>
          <a:bodyPr>
            <a:noAutofit/>
          </a:bodyPr>
          <a:lstStyle>
            <a:lvl1pPr marL="0" indent="0">
              <a:buClr>
                <a:srgbClr val="003A79"/>
              </a:buClr>
              <a:buSzPct val="130000"/>
              <a:buFont typeface="Wingdings" panose="05000000000000000000" pitchFamily="2" charset="2"/>
              <a:buNone/>
              <a:defRPr sz="1600" baseline="0">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16 MIN Century </a:t>
            </a:r>
            <a:r>
              <a:rPr lang="it-IT" dirty="0" err="1"/>
              <a:t>Gothic</a:t>
            </a:r>
            <a:r>
              <a:rPr lang="it-IT" dirty="0"/>
              <a:t> 18 MAX</a:t>
            </a:r>
          </a:p>
          <a:p>
            <a:pPr lvl="0"/>
            <a:endParaRPr lang="it-IT" dirty="0"/>
          </a:p>
        </p:txBody>
      </p:sp>
    </p:spTree>
    <p:extLst>
      <p:ext uri="{BB962C8B-B14F-4D97-AF65-F5344CB8AC3E}">
        <p14:creationId xmlns:p14="http://schemas.microsoft.com/office/powerpoint/2010/main" val="1722268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lide per analisi tecnica">
    <p:spTree>
      <p:nvGrpSpPr>
        <p:cNvPr id="1" name=""/>
        <p:cNvGrpSpPr/>
        <p:nvPr/>
      </p:nvGrpSpPr>
      <p:grpSpPr>
        <a:xfrm>
          <a:off x="0" y="0"/>
          <a:ext cx="0" cy="0"/>
          <a:chOff x="0" y="0"/>
          <a:chExt cx="0" cy="0"/>
        </a:xfrm>
      </p:grpSpPr>
      <p:sp>
        <p:nvSpPr>
          <p:cNvPr id="37"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b="1">
                <a:solidFill>
                  <a:schemeClr val="tx1"/>
                </a:solidFill>
                <a:latin typeface="Century Gothic" panose="020B0502020202020204" pitchFamily="34" charset="0"/>
                <a:ea typeface="MS PGothic" panose="020B0600070205080204" pitchFamily="34" charset="-128"/>
                <a:cs typeface="Arial" panose="020B0604020202020204" pitchFamily="34" charset="0"/>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B1753FE2-952E-4EE3-8FF4-F1DEDEBA9BF8}" type="slidenum">
              <a:rPr lang="it-IT" altLang="it-IT" smtClean="0">
                <a:solidFill>
                  <a:srgbClr val="003A79"/>
                </a:solidFill>
              </a:rPr>
              <a:pPr/>
              <a:t>‹N›</a:t>
            </a:fld>
            <a:endParaRPr lang="it-IT" altLang="it-IT" dirty="0">
              <a:solidFill>
                <a:srgbClr val="003A79"/>
              </a:solidFill>
            </a:endParaRPr>
          </a:p>
        </p:txBody>
      </p:sp>
      <p:sp>
        <p:nvSpPr>
          <p:cNvPr id="7" name="Titolo 1"/>
          <p:cNvSpPr>
            <a:spLocks noGrp="1"/>
          </p:cNvSpPr>
          <p:nvPr>
            <p:ph type="title" hasCustomPrompt="1"/>
          </p:nvPr>
        </p:nvSpPr>
        <p:spPr>
          <a:xfrm>
            <a:off x="407266"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9" name="Segnaposto testo 4"/>
          <p:cNvSpPr>
            <a:spLocks noGrp="1"/>
          </p:cNvSpPr>
          <p:nvPr>
            <p:ph type="body" sz="quarter" idx="12" hasCustomPrompt="1"/>
          </p:nvPr>
        </p:nvSpPr>
        <p:spPr>
          <a:xfrm>
            <a:off x="5988150" y="1065291"/>
            <a:ext cx="2910222" cy="4646612"/>
          </a:xfrm>
          <a:prstGeom prst="rect">
            <a:avLst/>
          </a:prstGeom>
        </p:spPr>
        <p:txBody>
          <a:bodyPr>
            <a:noAutofit/>
          </a:bodyPr>
          <a:lstStyle>
            <a:lvl1pPr marL="0" indent="0">
              <a:buClr>
                <a:srgbClr val="003A79"/>
              </a:buClr>
              <a:buSzPct val="130000"/>
              <a:buFont typeface="Wingdings" panose="05000000000000000000" pitchFamily="2" charset="2"/>
              <a:buNone/>
              <a:defRPr sz="1600" baseline="0">
                <a:solidFill>
                  <a:schemeClr val="tx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
        <p:nvSpPr>
          <p:cNvPr id="11" name="NewSlide"/>
          <p:cNvSpPr>
            <a:spLocks noGrp="1"/>
          </p:cNvSpPr>
          <p:nvPr>
            <p:ph idx="1" hasCustomPrompt="1"/>
          </p:nvPr>
        </p:nvSpPr>
        <p:spPr>
          <a:xfrm>
            <a:off x="407266" y="1065291"/>
            <a:ext cx="5185012" cy="5143004"/>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immagine</a:t>
            </a:r>
          </a:p>
        </p:txBody>
      </p:sp>
    </p:spTree>
    <p:extLst>
      <p:ext uri="{BB962C8B-B14F-4D97-AF65-F5344CB8AC3E}">
        <p14:creationId xmlns:p14="http://schemas.microsoft.com/office/powerpoint/2010/main" val="27799598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Segnaposto numero diapositiva 5"/>
          <p:cNvSpPr>
            <a:spLocks noGrp="1"/>
          </p:cNvSpPr>
          <p:nvPr>
            <p:ph type="sldNum" sz="quarter" idx="10"/>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smtClean="0">
                <a:solidFill>
                  <a:srgbClr val="003A79"/>
                </a:solidFill>
                <a:latin typeface="Century Gothic" panose="020B0502020202020204" pitchFamily="34" charset="0"/>
                <a:cs typeface="Arial" panose="020B0604020202020204" pitchFamily="34" charset="0"/>
              </a:defRPr>
            </a:lvl1pPr>
          </a:lstStyle>
          <a:p>
            <a:pPr>
              <a:defRPr/>
            </a:pPr>
            <a:fld id="{9BE906B0-8BF5-4831-95CF-598DDFDDDAC5}" type="slidenum">
              <a:rPr lang="it-IT" altLang="it-IT" smtClean="0"/>
              <a:pPr>
                <a:defRPr/>
              </a:pPr>
              <a:t>‹N›</a:t>
            </a:fld>
            <a:endParaRPr lang="it-IT" altLang="it-IT"/>
          </a:p>
        </p:txBody>
      </p:sp>
    </p:spTree>
    <p:extLst>
      <p:ext uri="{BB962C8B-B14F-4D97-AF65-F5344CB8AC3E}">
        <p14:creationId xmlns:p14="http://schemas.microsoft.com/office/powerpoint/2010/main" val="1291522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rima pagina">
    <p:spTree>
      <p:nvGrpSpPr>
        <p:cNvPr id="1" name=""/>
        <p:cNvGrpSpPr/>
        <p:nvPr/>
      </p:nvGrpSpPr>
      <p:grpSpPr>
        <a:xfrm>
          <a:off x="0" y="0"/>
          <a:ext cx="0" cy="0"/>
          <a:chOff x="0" y="0"/>
          <a:chExt cx="0" cy="0"/>
        </a:xfrm>
      </p:grpSpPr>
      <p:sp>
        <p:nvSpPr>
          <p:cNvPr id="3" name="Sottotitolo 2"/>
          <p:cNvSpPr>
            <a:spLocks noGrp="1"/>
          </p:cNvSpPr>
          <p:nvPr>
            <p:ph type="subTitle" idx="1" hasCustomPrompt="1"/>
          </p:nvPr>
        </p:nvSpPr>
        <p:spPr>
          <a:xfrm>
            <a:off x="1533325" y="3361412"/>
            <a:ext cx="6858000" cy="854460"/>
          </a:xfrm>
        </p:spPr>
        <p:txBody>
          <a:bodyPr>
            <a:noAutofit/>
          </a:bodyPr>
          <a:lstStyle>
            <a:lvl1pPr marL="0" indent="0" algn="l">
              <a:buNone/>
              <a:defRPr sz="2600" b="1" baseline="0">
                <a:solidFill>
                  <a:srgbClr val="003A79"/>
                </a:solidFill>
                <a:latin typeface="Century Gothic" panose="020B0502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dirty="0"/>
              <a:t>Titolo – Century </a:t>
            </a:r>
            <a:r>
              <a:rPr lang="it-IT" dirty="0" err="1"/>
              <a:t>Gothic</a:t>
            </a:r>
            <a:r>
              <a:rPr lang="it-IT" dirty="0"/>
              <a:t> 26</a:t>
            </a:r>
          </a:p>
        </p:txBody>
      </p:sp>
      <p:sp>
        <p:nvSpPr>
          <p:cNvPr id="6" name="Segnaposto testo 5"/>
          <p:cNvSpPr>
            <a:spLocks noGrp="1"/>
          </p:cNvSpPr>
          <p:nvPr>
            <p:ph type="body" sz="quarter" idx="10" hasCustomPrompt="1"/>
          </p:nvPr>
        </p:nvSpPr>
        <p:spPr>
          <a:xfrm>
            <a:off x="1533325" y="4288463"/>
            <a:ext cx="6858000" cy="914400"/>
          </a:xfrm>
        </p:spPr>
        <p:txBody>
          <a:bodyPr>
            <a:noAutofit/>
          </a:bodyPr>
          <a:lstStyle>
            <a:lvl1pPr marL="0" indent="0" eaLnBrk="1" fontAlgn="auto" hangingPunct="1">
              <a:spcAft>
                <a:spcPts val="0"/>
              </a:spcAft>
              <a:buFontTx/>
              <a:buNone/>
              <a:defRPr lang="it-IT" sz="1800" b="1">
                <a:solidFill>
                  <a:schemeClr val="tx1">
                    <a:lumMod val="65000"/>
                    <a:lumOff val="35000"/>
                  </a:schemeClr>
                </a:solidFill>
                <a:latin typeface="Century Gothic" panose="020B0502020202020204" pitchFamily="34" charset="0"/>
                <a:cs typeface="Arial"/>
              </a:defRPr>
            </a:lvl1pPr>
          </a:lstStyle>
          <a:p>
            <a:pPr eaLnBrk="1" fontAlgn="auto" hangingPunct="1">
              <a:spcAft>
                <a:spcPts val="0"/>
              </a:spcAft>
              <a:defRPr/>
            </a:pPr>
            <a:r>
              <a:rPr lang="it-IT" sz="1800" b="1" dirty="0">
                <a:solidFill>
                  <a:schemeClr val="tx1">
                    <a:lumMod val="65000"/>
                    <a:lumOff val="35000"/>
                  </a:schemeClr>
                </a:solidFill>
                <a:latin typeface="Century Gothic" panose="020B0502020202020204" pitchFamily="34" charset="0"/>
                <a:ea typeface="+mj-ea"/>
                <a:cs typeface="Arial"/>
              </a:rPr>
              <a:t>Sottotitolo / luogo e data: 18pt Century </a:t>
            </a:r>
            <a:r>
              <a:rPr lang="it-IT" sz="1800" b="1" dirty="0" err="1">
                <a:solidFill>
                  <a:schemeClr val="tx1">
                    <a:lumMod val="65000"/>
                    <a:lumOff val="35000"/>
                  </a:schemeClr>
                </a:solidFill>
                <a:latin typeface="Century Gothic" panose="020B0502020202020204" pitchFamily="34" charset="0"/>
                <a:ea typeface="+mj-ea"/>
                <a:cs typeface="Arial"/>
              </a:rPr>
              <a:t>Gothic</a:t>
            </a:r>
            <a:r>
              <a:rPr lang="it-IT" sz="1800" b="1" dirty="0">
                <a:solidFill>
                  <a:schemeClr val="tx1">
                    <a:lumMod val="65000"/>
                    <a:lumOff val="35000"/>
                  </a:schemeClr>
                </a:solidFill>
                <a:latin typeface="Century Gothic" panose="020B0502020202020204" pitchFamily="34" charset="0"/>
                <a:ea typeface="+mj-ea"/>
                <a:cs typeface="Arial"/>
              </a:rPr>
              <a:t>, colore nero 70%</a:t>
            </a:r>
            <a:endParaRPr lang="it-IT" sz="2000" b="1" dirty="0">
              <a:solidFill>
                <a:schemeClr val="tx1">
                  <a:lumMod val="65000"/>
                  <a:lumOff val="35000"/>
                </a:schemeClr>
              </a:solidFill>
              <a:latin typeface="Arial"/>
              <a:ea typeface="+mj-ea"/>
              <a:cs typeface="Arial"/>
            </a:endParaRPr>
          </a:p>
        </p:txBody>
      </p:sp>
      <p:pic>
        <p:nvPicPr>
          <p:cNvPr id="11" name="Immagine 4" descr="INTESA_SANPAOLO white.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19250" y="2649538"/>
            <a:ext cx="3452813"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Figura a mano libera 5">
            <a:extLst>
              <a:ext uri="{FF2B5EF4-FFF2-40B4-BE49-F238E27FC236}">
                <a16:creationId xmlns:a16="http://schemas.microsoft.com/office/drawing/2014/main" id="{BAB94E82-53E8-42C8-9DA0-B3BE4ECE33D8}"/>
              </a:ext>
            </a:extLst>
          </p:cNvPr>
          <p:cNvSpPr/>
          <p:nvPr userDrawn="1"/>
        </p:nvSpPr>
        <p:spPr>
          <a:xfrm rot="20686196">
            <a:off x="9525" y="-604838"/>
            <a:ext cx="4581525" cy="1228726"/>
          </a:xfrm>
          <a:custGeom>
            <a:avLst/>
            <a:gdLst>
              <a:gd name="connsiteX0" fmla="*/ 0 w 9746788"/>
              <a:gd name="connsiteY0" fmla="*/ 0 h 2448000"/>
              <a:gd name="connsiteX1" fmla="*/ 9746788 w 9746788"/>
              <a:gd name="connsiteY1" fmla="*/ 0 h 2448000"/>
              <a:gd name="connsiteX2" fmla="*/ 9746788 w 9746788"/>
              <a:gd name="connsiteY2" fmla="*/ 2448000 h 2448000"/>
              <a:gd name="connsiteX3" fmla="*/ 0 w 9746788"/>
              <a:gd name="connsiteY3" fmla="*/ 2448000 h 2448000"/>
              <a:gd name="connsiteX4" fmla="*/ 0 w 9746788"/>
              <a:gd name="connsiteY4" fmla="*/ 0 h 2448000"/>
              <a:gd name="connsiteX0" fmla="*/ 0 w 9746788"/>
              <a:gd name="connsiteY0" fmla="*/ 0 h 2449464"/>
              <a:gd name="connsiteX1" fmla="*/ 9746788 w 9746788"/>
              <a:gd name="connsiteY1" fmla="*/ 0 h 2449464"/>
              <a:gd name="connsiteX2" fmla="*/ 8974352 w 9746788"/>
              <a:gd name="connsiteY2" fmla="*/ 2449464 h 2449464"/>
              <a:gd name="connsiteX3" fmla="*/ 0 w 9746788"/>
              <a:gd name="connsiteY3" fmla="*/ 2448000 h 2449464"/>
              <a:gd name="connsiteX4" fmla="*/ 0 w 9746788"/>
              <a:gd name="connsiteY4" fmla="*/ 0 h 2449464"/>
              <a:gd name="connsiteX0" fmla="*/ 0 w 9220400"/>
              <a:gd name="connsiteY0" fmla="*/ 0 h 2449464"/>
              <a:gd name="connsiteX1" fmla="*/ 9220400 w 9220400"/>
              <a:gd name="connsiteY1" fmla="*/ 1016281 h 2449464"/>
              <a:gd name="connsiteX2" fmla="*/ 8974352 w 9220400"/>
              <a:gd name="connsiteY2" fmla="*/ 2449464 h 2449464"/>
              <a:gd name="connsiteX3" fmla="*/ 0 w 9220400"/>
              <a:gd name="connsiteY3" fmla="*/ 2448000 h 2449464"/>
              <a:gd name="connsiteX4" fmla="*/ 0 w 9220400"/>
              <a:gd name="connsiteY4" fmla="*/ 0 h 2449464"/>
              <a:gd name="connsiteX0" fmla="*/ 0 w 9136593"/>
              <a:gd name="connsiteY0" fmla="*/ 0 h 2449464"/>
              <a:gd name="connsiteX1" fmla="*/ 9136593 w 9136593"/>
              <a:gd name="connsiteY1" fmla="*/ 1504439 h 2449464"/>
              <a:gd name="connsiteX2" fmla="*/ 8974352 w 9136593"/>
              <a:gd name="connsiteY2" fmla="*/ 2449464 h 2449464"/>
              <a:gd name="connsiteX3" fmla="*/ 0 w 9136593"/>
              <a:gd name="connsiteY3" fmla="*/ 2448000 h 2449464"/>
              <a:gd name="connsiteX4" fmla="*/ 0 w 9136593"/>
              <a:gd name="connsiteY4" fmla="*/ 0 h 2449464"/>
              <a:gd name="connsiteX0" fmla="*/ 24516 w 9136593"/>
              <a:gd name="connsiteY0" fmla="*/ 0 h 1910186"/>
              <a:gd name="connsiteX1" fmla="*/ 9136593 w 9136593"/>
              <a:gd name="connsiteY1" fmla="*/ 965161 h 1910186"/>
              <a:gd name="connsiteX2" fmla="*/ 8974352 w 9136593"/>
              <a:gd name="connsiteY2" fmla="*/ 1910186 h 1910186"/>
              <a:gd name="connsiteX3" fmla="*/ 0 w 9136593"/>
              <a:gd name="connsiteY3" fmla="*/ 1908722 h 1910186"/>
              <a:gd name="connsiteX4" fmla="*/ 24516 w 9136593"/>
              <a:gd name="connsiteY4" fmla="*/ 0 h 1910186"/>
              <a:gd name="connsiteX0" fmla="*/ 117546 w 9136593"/>
              <a:gd name="connsiteY0" fmla="*/ 0 h 1720257"/>
              <a:gd name="connsiteX1" fmla="*/ 9136593 w 9136593"/>
              <a:gd name="connsiteY1" fmla="*/ 775232 h 1720257"/>
              <a:gd name="connsiteX2" fmla="*/ 8974352 w 9136593"/>
              <a:gd name="connsiteY2" fmla="*/ 1720257 h 1720257"/>
              <a:gd name="connsiteX3" fmla="*/ 0 w 9136593"/>
              <a:gd name="connsiteY3" fmla="*/ 1718793 h 1720257"/>
              <a:gd name="connsiteX4" fmla="*/ 117546 w 9136593"/>
              <a:gd name="connsiteY4" fmla="*/ 0 h 1720257"/>
              <a:gd name="connsiteX0" fmla="*/ 24516 w 9136593"/>
              <a:gd name="connsiteY0" fmla="*/ 0 h 1910186"/>
              <a:gd name="connsiteX1" fmla="*/ 9136593 w 9136593"/>
              <a:gd name="connsiteY1" fmla="*/ 965161 h 1910186"/>
              <a:gd name="connsiteX2" fmla="*/ 8974352 w 9136593"/>
              <a:gd name="connsiteY2" fmla="*/ 1910186 h 1910186"/>
              <a:gd name="connsiteX3" fmla="*/ 0 w 9136593"/>
              <a:gd name="connsiteY3" fmla="*/ 1908722 h 1910186"/>
              <a:gd name="connsiteX4" fmla="*/ 24516 w 9136593"/>
              <a:gd name="connsiteY4" fmla="*/ 0 h 1910186"/>
              <a:gd name="connsiteX0" fmla="*/ 24516 w 8974352"/>
              <a:gd name="connsiteY0" fmla="*/ 0 h 1910186"/>
              <a:gd name="connsiteX1" fmla="*/ 8812931 w 8974352"/>
              <a:gd name="connsiteY1" fmla="*/ 1508786 h 1910186"/>
              <a:gd name="connsiteX2" fmla="*/ 8974352 w 8974352"/>
              <a:gd name="connsiteY2" fmla="*/ 1910186 h 1910186"/>
              <a:gd name="connsiteX3" fmla="*/ 0 w 8974352"/>
              <a:gd name="connsiteY3" fmla="*/ 1908722 h 1910186"/>
              <a:gd name="connsiteX4" fmla="*/ 24516 w 8974352"/>
              <a:gd name="connsiteY4" fmla="*/ 0 h 1910186"/>
              <a:gd name="connsiteX0" fmla="*/ 24516 w 9036669"/>
              <a:gd name="connsiteY0" fmla="*/ 0 h 1910186"/>
              <a:gd name="connsiteX1" fmla="*/ 9036669 w 9036669"/>
              <a:gd name="connsiteY1" fmla="*/ 1547197 h 1910186"/>
              <a:gd name="connsiteX2" fmla="*/ 8974352 w 9036669"/>
              <a:gd name="connsiteY2" fmla="*/ 1910186 h 1910186"/>
              <a:gd name="connsiteX3" fmla="*/ 0 w 9036669"/>
              <a:gd name="connsiteY3" fmla="*/ 1908722 h 1910186"/>
              <a:gd name="connsiteX4" fmla="*/ 24516 w 9036669"/>
              <a:gd name="connsiteY4" fmla="*/ 0 h 1910186"/>
              <a:gd name="connsiteX0" fmla="*/ 24516 w 9037769"/>
              <a:gd name="connsiteY0" fmla="*/ 0 h 1910186"/>
              <a:gd name="connsiteX1" fmla="*/ 9037769 w 9037769"/>
              <a:gd name="connsiteY1" fmla="*/ 1902949 h 1910186"/>
              <a:gd name="connsiteX2" fmla="*/ 8974352 w 9037769"/>
              <a:gd name="connsiteY2" fmla="*/ 1910186 h 1910186"/>
              <a:gd name="connsiteX3" fmla="*/ 0 w 9037769"/>
              <a:gd name="connsiteY3" fmla="*/ 1908722 h 1910186"/>
              <a:gd name="connsiteX4" fmla="*/ 24516 w 9037769"/>
              <a:gd name="connsiteY4" fmla="*/ 0 h 1910186"/>
              <a:gd name="connsiteX0" fmla="*/ 17758 w 9037769"/>
              <a:gd name="connsiteY0" fmla="*/ 0 h 1758889"/>
              <a:gd name="connsiteX1" fmla="*/ 9037769 w 9037769"/>
              <a:gd name="connsiteY1" fmla="*/ 1751652 h 1758889"/>
              <a:gd name="connsiteX2" fmla="*/ 8974352 w 9037769"/>
              <a:gd name="connsiteY2" fmla="*/ 1758889 h 1758889"/>
              <a:gd name="connsiteX3" fmla="*/ 0 w 9037769"/>
              <a:gd name="connsiteY3" fmla="*/ 1757425 h 1758889"/>
              <a:gd name="connsiteX4" fmla="*/ 17758 w 9037769"/>
              <a:gd name="connsiteY4" fmla="*/ 0 h 1758889"/>
              <a:gd name="connsiteX0" fmla="*/ 213007 w 9233018"/>
              <a:gd name="connsiteY0" fmla="*/ 0 h 1758889"/>
              <a:gd name="connsiteX1" fmla="*/ 9233018 w 9233018"/>
              <a:gd name="connsiteY1" fmla="*/ 1751652 h 1758889"/>
              <a:gd name="connsiteX2" fmla="*/ 9169601 w 9233018"/>
              <a:gd name="connsiteY2" fmla="*/ 1758889 h 1758889"/>
              <a:gd name="connsiteX3" fmla="*/ -1 w 9233018"/>
              <a:gd name="connsiteY3" fmla="*/ 1720658 h 1758889"/>
              <a:gd name="connsiteX4" fmla="*/ 213007 w 9233018"/>
              <a:gd name="connsiteY4" fmla="*/ 0 h 1758889"/>
              <a:gd name="connsiteX0" fmla="*/ 213007 w 9233018"/>
              <a:gd name="connsiteY0" fmla="*/ 0 h 1798514"/>
              <a:gd name="connsiteX1" fmla="*/ 9233018 w 9233018"/>
              <a:gd name="connsiteY1" fmla="*/ 1751652 h 1798514"/>
              <a:gd name="connsiteX2" fmla="*/ 9218312 w 9233018"/>
              <a:gd name="connsiteY2" fmla="*/ 1798514 h 1798514"/>
              <a:gd name="connsiteX3" fmla="*/ -1 w 9233018"/>
              <a:gd name="connsiteY3" fmla="*/ 1720658 h 1798514"/>
              <a:gd name="connsiteX4" fmla="*/ 213007 w 9233018"/>
              <a:gd name="connsiteY4" fmla="*/ 0 h 1798514"/>
              <a:gd name="connsiteX0" fmla="*/ 213007 w 9232004"/>
              <a:gd name="connsiteY0" fmla="*/ 0 h 1801249"/>
              <a:gd name="connsiteX1" fmla="*/ 9232005 w 9232004"/>
              <a:gd name="connsiteY1" fmla="*/ 1801249 h 1801249"/>
              <a:gd name="connsiteX2" fmla="*/ 9218312 w 9232004"/>
              <a:gd name="connsiteY2" fmla="*/ 1798514 h 1801249"/>
              <a:gd name="connsiteX3" fmla="*/ -1 w 9232004"/>
              <a:gd name="connsiteY3" fmla="*/ 1720658 h 1801249"/>
              <a:gd name="connsiteX4" fmla="*/ 213007 w 9232004"/>
              <a:gd name="connsiteY4" fmla="*/ 0 h 1801249"/>
              <a:gd name="connsiteX0" fmla="*/ 186179 w 9205176"/>
              <a:gd name="connsiteY0" fmla="*/ 0 h 1801249"/>
              <a:gd name="connsiteX1" fmla="*/ 9205177 w 9205176"/>
              <a:gd name="connsiteY1" fmla="*/ 1801249 h 1801249"/>
              <a:gd name="connsiteX2" fmla="*/ 9191484 w 9205176"/>
              <a:gd name="connsiteY2" fmla="*/ 1798514 h 1801249"/>
              <a:gd name="connsiteX3" fmla="*/ 0 w 9205176"/>
              <a:gd name="connsiteY3" fmla="*/ 1543149 h 1801249"/>
              <a:gd name="connsiteX4" fmla="*/ 186179 w 9205176"/>
              <a:gd name="connsiteY4" fmla="*/ 0 h 1801249"/>
              <a:gd name="connsiteX0" fmla="*/ 186179 w 10167822"/>
              <a:gd name="connsiteY0" fmla="*/ 0 h 1992857"/>
              <a:gd name="connsiteX1" fmla="*/ 9205177 w 10167822"/>
              <a:gd name="connsiteY1" fmla="*/ 1801249 h 1992857"/>
              <a:gd name="connsiteX2" fmla="*/ 10167823 w 10167822"/>
              <a:gd name="connsiteY2" fmla="*/ 1992858 h 1992857"/>
              <a:gd name="connsiteX3" fmla="*/ 0 w 10167822"/>
              <a:gd name="connsiteY3" fmla="*/ 1543149 h 1992857"/>
              <a:gd name="connsiteX4" fmla="*/ 186179 w 10167822"/>
              <a:gd name="connsiteY4" fmla="*/ 0 h 1992857"/>
              <a:gd name="connsiteX0" fmla="*/ 126789 w 10108432"/>
              <a:gd name="connsiteY0" fmla="*/ 0 h 1992858"/>
              <a:gd name="connsiteX1" fmla="*/ 9145787 w 10108432"/>
              <a:gd name="connsiteY1" fmla="*/ 1801249 h 1992858"/>
              <a:gd name="connsiteX2" fmla="*/ 10108433 w 10108432"/>
              <a:gd name="connsiteY2" fmla="*/ 1992858 h 1992858"/>
              <a:gd name="connsiteX3" fmla="*/ 1 w 10108432"/>
              <a:gd name="connsiteY3" fmla="*/ 1383124 h 1992858"/>
              <a:gd name="connsiteX4" fmla="*/ 126789 w 10108432"/>
              <a:gd name="connsiteY4" fmla="*/ 0 h 1992858"/>
              <a:gd name="connsiteX0" fmla="*/ 238171 w 10108432"/>
              <a:gd name="connsiteY0" fmla="*/ -1 h 1970612"/>
              <a:gd name="connsiteX1" fmla="*/ 9145787 w 10108432"/>
              <a:gd name="connsiteY1" fmla="*/ 1779003 h 1970612"/>
              <a:gd name="connsiteX2" fmla="*/ 10108433 w 10108432"/>
              <a:gd name="connsiteY2" fmla="*/ 1970612 h 1970612"/>
              <a:gd name="connsiteX3" fmla="*/ 1 w 10108432"/>
              <a:gd name="connsiteY3" fmla="*/ 1360878 h 1970612"/>
              <a:gd name="connsiteX4" fmla="*/ 238171 w 10108432"/>
              <a:gd name="connsiteY4" fmla="*/ -1 h 1970612"/>
              <a:gd name="connsiteX0" fmla="*/ 170211 w 10040472"/>
              <a:gd name="connsiteY0" fmla="*/ 0 h 1970613"/>
              <a:gd name="connsiteX1" fmla="*/ 9077827 w 10040472"/>
              <a:gd name="connsiteY1" fmla="*/ 1779004 h 1970613"/>
              <a:gd name="connsiteX2" fmla="*/ 10040473 w 10040472"/>
              <a:gd name="connsiteY2" fmla="*/ 1970613 h 1970613"/>
              <a:gd name="connsiteX3" fmla="*/ -1 w 10040472"/>
              <a:gd name="connsiteY3" fmla="*/ 1365751 h 1970613"/>
              <a:gd name="connsiteX4" fmla="*/ 170211 w 10040472"/>
              <a:gd name="connsiteY4" fmla="*/ 0 h 1970613"/>
              <a:gd name="connsiteX0" fmla="*/ 170211 w 10394709"/>
              <a:gd name="connsiteY0" fmla="*/ 0 h 2055982"/>
              <a:gd name="connsiteX1" fmla="*/ 9077827 w 10394709"/>
              <a:gd name="connsiteY1" fmla="*/ 1779004 h 2055982"/>
              <a:gd name="connsiteX2" fmla="*/ 10394709 w 10394709"/>
              <a:gd name="connsiteY2" fmla="*/ 2055982 h 2055982"/>
              <a:gd name="connsiteX3" fmla="*/ -1 w 10394709"/>
              <a:gd name="connsiteY3" fmla="*/ 1365751 h 2055982"/>
              <a:gd name="connsiteX4" fmla="*/ 170211 w 10394709"/>
              <a:gd name="connsiteY4" fmla="*/ 0 h 2055982"/>
              <a:gd name="connsiteX0" fmla="*/ 170211 w 10399331"/>
              <a:gd name="connsiteY0" fmla="*/ 0 h 2043534"/>
              <a:gd name="connsiteX1" fmla="*/ 9077827 w 10399331"/>
              <a:gd name="connsiteY1" fmla="*/ 1779004 h 2043534"/>
              <a:gd name="connsiteX2" fmla="*/ 10399332 w 10399331"/>
              <a:gd name="connsiteY2" fmla="*/ 2043533 h 2043534"/>
              <a:gd name="connsiteX3" fmla="*/ -1 w 10399331"/>
              <a:gd name="connsiteY3" fmla="*/ 1365751 h 2043534"/>
              <a:gd name="connsiteX4" fmla="*/ 170211 w 10399331"/>
              <a:gd name="connsiteY4" fmla="*/ 0 h 2043534"/>
              <a:gd name="connsiteX0" fmla="*/ 170211 w 10585749"/>
              <a:gd name="connsiteY0" fmla="*/ 0 h 2047041"/>
              <a:gd name="connsiteX1" fmla="*/ 9077827 w 10585749"/>
              <a:gd name="connsiteY1" fmla="*/ 1779004 h 2047041"/>
              <a:gd name="connsiteX2" fmla="*/ 10585750 w 10585749"/>
              <a:gd name="connsiteY2" fmla="*/ 2047040 h 2047041"/>
              <a:gd name="connsiteX3" fmla="*/ -1 w 10585749"/>
              <a:gd name="connsiteY3" fmla="*/ 1365751 h 2047041"/>
              <a:gd name="connsiteX4" fmla="*/ 170211 w 10585749"/>
              <a:gd name="connsiteY4" fmla="*/ 0 h 2047041"/>
              <a:gd name="connsiteX0" fmla="*/ 170211 w 10585751"/>
              <a:gd name="connsiteY0" fmla="*/ 0 h 2047039"/>
              <a:gd name="connsiteX1" fmla="*/ 10585752 w 10585751"/>
              <a:gd name="connsiteY1" fmla="*/ 2047040 h 2047039"/>
              <a:gd name="connsiteX2" fmla="*/ 10585750 w 10585751"/>
              <a:gd name="connsiteY2" fmla="*/ 2047040 h 2047039"/>
              <a:gd name="connsiteX3" fmla="*/ -1 w 10585751"/>
              <a:gd name="connsiteY3" fmla="*/ 1365751 h 2047039"/>
              <a:gd name="connsiteX4" fmla="*/ 170211 w 10585751"/>
              <a:gd name="connsiteY4" fmla="*/ 0 h 20470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85751" h="2047039">
                <a:moveTo>
                  <a:pt x="170211" y="0"/>
                </a:moveTo>
                <a:lnTo>
                  <a:pt x="10585752" y="2047040"/>
                </a:lnTo>
                <a:lnTo>
                  <a:pt x="10585750" y="2047040"/>
                </a:lnTo>
                <a:lnTo>
                  <a:pt x="-1" y="1365751"/>
                </a:lnTo>
                <a:lnTo>
                  <a:pt x="170211" y="0"/>
                </a:lnTo>
                <a:close/>
              </a:path>
            </a:pathLst>
          </a:custGeom>
          <a:solidFill>
            <a:srgbClr val="003A79">
              <a:alpha val="74902"/>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it-IT"/>
          </a:p>
        </p:txBody>
      </p:sp>
    </p:spTree>
    <p:extLst>
      <p:ext uri="{BB962C8B-B14F-4D97-AF65-F5344CB8AC3E}">
        <p14:creationId xmlns:p14="http://schemas.microsoft.com/office/powerpoint/2010/main" val="2661844207"/>
      </p:ext>
    </p:extLst>
  </p:cSld>
  <p:clrMapOvr>
    <a:masterClrMapping/>
  </p:clrMapOvr>
  <p:extLst>
    <p:ext uri="{DCECCB84-F9BA-43D5-87BE-67443E8EF086}">
      <p15:sldGuideLst xmlns:p15="http://schemas.microsoft.com/office/powerpoint/2012/main">
        <p15:guide id="1" orient="horz" pos="2160">
          <p15:clr>
            <a:srgbClr val="FBAE40"/>
          </p15:clr>
        </p15:guide>
        <p15:guide id="2" pos="104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Slide per analisi tecnica">
    <p:spTree>
      <p:nvGrpSpPr>
        <p:cNvPr id="1" name=""/>
        <p:cNvGrpSpPr/>
        <p:nvPr/>
      </p:nvGrpSpPr>
      <p:grpSpPr>
        <a:xfrm>
          <a:off x="0" y="0"/>
          <a:ext cx="0" cy="0"/>
          <a:chOff x="0" y="0"/>
          <a:chExt cx="0" cy="0"/>
        </a:xfrm>
      </p:grpSpPr>
      <p:sp>
        <p:nvSpPr>
          <p:cNvPr id="37"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b="1">
                <a:solidFill>
                  <a:schemeClr val="tx1"/>
                </a:solidFill>
                <a:latin typeface="Century Gothic" panose="020B0502020202020204" pitchFamily="34" charset="0"/>
                <a:ea typeface="MS PGothic" panose="020B0600070205080204" pitchFamily="34" charset="-128"/>
                <a:cs typeface="Arial" panose="020B0604020202020204" pitchFamily="34" charset="0"/>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B1753FE2-952E-4EE3-8FF4-F1DEDEBA9BF8}" type="slidenum">
              <a:rPr lang="it-IT" altLang="it-IT" smtClean="0">
                <a:solidFill>
                  <a:srgbClr val="003A79"/>
                </a:solidFill>
              </a:rPr>
              <a:pPr/>
              <a:t>‹N›</a:t>
            </a:fld>
            <a:endParaRPr lang="it-IT" altLang="it-IT" dirty="0">
              <a:solidFill>
                <a:srgbClr val="003A79"/>
              </a:solidFill>
            </a:endParaRPr>
          </a:p>
        </p:txBody>
      </p:sp>
      <p:sp>
        <p:nvSpPr>
          <p:cNvPr id="7" name="Titolo 1"/>
          <p:cNvSpPr>
            <a:spLocks noGrp="1"/>
          </p:cNvSpPr>
          <p:nvPr>
            <p:ph type="title" hasCustomPrompt="1"/>
          </p:nvPr>
        </p:nvSpPr>
        <p:spPr>
          <a:xfrm>
            <a:off x="407266" y="365126"/>
            <a:ext cx="7833600" cy="457200"/>
          </a:xfr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9" name="Segnaposto testo 4"/>
          <p:cNvSpPr>
            <a:spLocks noGrp="1"/>
          </p:cNvSpPr>
          <p:nvPr>
            <p:ph type="body" sz="quarter" idx="12" hasCustomPrompt="1"/>
          </p:nvPr>
        </p:nvSpPr>
        <p:spPr>
          <a:xfrm>
            <a:off x="5988150" y="1065291"/>
            <a:ext cx="2910222" cy="4646612"/>
          </a:xfrm>
        </p:spPr>
        <p:txBody>
          <a:bodyPr>
            <a:noAutofit/>
          </a:bodyPr>
          <a:lstStyle>
            <a:lvl1pPr marL="0" indent="0">
              <a:buClr>
                <a:srgbClr val="003A79"/>
              </a:buClr>
              <a:buSzPct val="130000"/>
              <a:buFont typeface="Wingdings" panose="05000000000000000000" pitchFamily="2" charset="2"/>
              <a:buNone/>
              <a:defRPr sz="1600" baseline="0">
                <a:solidFill>
                  <a:schemeClr val="tx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
        <p:nvSpPr>
          <p:cNvPr id="11" name="NewSlide"/>
          <p:cNvSpPr>
            <a:spLocks noGrp="1"/>
          </p:cNvSpPr>
          <p:nvPr>
            <p:ph idx="1" hasCustomPrompt="1"/>
          </p:nvPr>
        </p:nvSpPr>
        <p:spPr>
          <a:xfrm>
            <a:off x="407266" y="1065291"/>
            <a:ext cx="5185012" cy="5143004"/>
          </a:xfr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immagine</a:t>
            </a:r>
          </a:p>
        </p:txBody>
      </p:sp>
      <p:grpSp>
        <p:nvGrpSpPr>
          <p:cNvPr id="10" name="Group 6">
            <a:extLst>
              <a:ext uri="{FF2B5EF4-FFF2-40B4-BE49-F238E27FC236}">
                <a16:creationId xmlns:a16="http://schemas.microsoft.com/office/drawing/2014/main" id="{5BEC1B1C-A2AC-43AC-9090-CE42092F3E30}"/>
              </a:ext>
            </a:extLst>
          </p:cNvPr>
          <p:cNvGrpSpPr>
            <a:grpSpLocks noChangeAspect="1"/>
          </p:cNvGrpSpPr>
          <p:nvPr userDrawn="1"/>
        </p:nvGrpSpPr>
        <p:grpSpPr bwMode="auto">
          <a:xfrm>
            <a:off x="7321550" y="6469063"/>
            <a:ext cx="1524000" cy="174625"/>
            <a:chOff x="4164" y="4023"/>
            <a:chExt cx="1297" cy="146"/>
          </a:xfrm>
        </p:grpSpPr>
        <p:sp>
          <p:nvSpPr>
            <p:cNvPr id="12" name="Freeform 7">
              <a:extLst>
                <a:ext uri="{FF2B5EF4-FFF2-40B4-BE49-F238E27FC236}">
                  <a16:creationId xmlns:a16="http://schemas.microsoft.com/office/drawing/2014/main" id="{25002328-CA79-4FD9-97EC-A9AA50B10A5A}"/>
                </a:ext>
              </a:extLst>
            </p:cNvPr>
            <p:cNvSpPr>
              <a:spLocks noEditPoints="1"/>
            </p:cNvSpPr>
            <p:nvPr userDrawn="1"/>
          </p:nvSpPr>
          <p:spPr bwMode="auto">
            <a:xfrm>
              <a:off x="5199" y="4043"/>
              <a:ext cx="103" cy="108"/>
            </a:xfrm>
            <a:custGeom>
              <a:avLst/>
              <a:gdLst>
                <a:gd name="T0" fmla="*/ 7 w 204"/>
                <a:gd name="T1" fmla="*/ 0 h 216"/>
                <a:gd name="T2" fmla="*/ 5 w 204"/>
                <a:gd name="T3" fmla="*/ 1 h 216"/>
                <a:gd name="T4" fmla="*/ 4 w 204"/>
                <a:gd name="T5" fmla="*/ 1 h 216"/>
                <a:gd name="T6" fmla="*/ 3 w 204"/>
                <a:gd name="T7" fmla="*/ 2 h 216"/>
                <a:gd name="T8" fmla="*/ 2 w 204"/>
                <a:gd name="T9" fmla="*/ 3 h 216"/>
                <a:gd name="T10" fmla="*/ 1 w 204"/>
                <a:gd name="T11" fmla="*/ 4 h 216"/>
                <a:gd name="T12" fmla="*/ 0 w 204"/>
                <a:gd name="T13" fmla="*/ 6 h 216"/>
                <a:gd name="T14" fmla="*/ 0 w 204"/>
                <a:gd name="T15" fmla="*/ 7 h 216"/>
                <a:gd name="T16" fmla="*/ 1 w 204"/>
                <a:gd name="T17" fmla="*/ 10 h 216"/>
                <a:gd name="T18" fmla="*/ 2 w 204"/>
                <a:gd name="T19" fmla="*/ 11 h 216"/>
                <a:gd name="T20" fmla="*/ 2 w 204"/>
                <a:gd name="T21" fmla="*/ 12 h 216"/>
                <a:gd name="T22" fmla="*/ 3 w 204"/>
                <a:gd name="T23" fmla="*/ 13 h 216"/>
                <a:gd name="T24" fmla="*/ 4 w 204"/>
                <a:gd name="T25" fmla="*/ 14 h 216"/>
                <a:gd name="T26" fmla="*/ 6 w 204"/>
                <a:gd name="T27" fmla="*/ 14 h 216"/>
                <a:gd name="T28" fmla="*/ 7 w 204"/>
                <a:gd name="T29" fmla="*/ 14 h 216"/>
                <a:gd name="T30" fmla="*/ 8 w 204"/>
                <a:gd name="T31" fmla="*/ 14 h 216"/>
                <a:gd name="T32" fmla="*/ 9 w 204"/>
                <a:gd name="T33" fmla="*/ 13 h 216"/>
                <a:gd name="T34" fmla="*/ 11 w 204"/>
                <a:gd name="T35" fmla="*/ 13 h 216"/>
                <a:gd name="T36" fmla="*/ 11 w 204"/>
                <a:gd name="T37" fmla="*/ 12 h 216"/>
                <a:gd name="T38" fmla="*/ 12 w 204"/>
                <a:gd name="T39" fmla="*/ 11 h 216"/>
                <a:gd name="T40" fmla="*/ 13 w 204"/>
                <a:gd name="T41" fmla="*/ 10 h 216"/>
                <a:gd name="T42" fmla="*/ 13 w 204"/>
                <a:gd name="T43" fmla="*/ 8 h 216"/>
                <a:gd name="T44" fmla="*/ 13 w 204"/>
                <a:gd name="T45" fmla="*/ 7 h 216"/>
                <a:gd name="T46" fmla="*/ 13 w 204"/>
                <a:gd name="T47" fmla="*/ 6 h 216"/>
                <a:gd name="T48" fmla="*/ 13 w 204"/>
                <a:gd name="T49" fmla="*/ 5 h 216"/>
                <a:gd name="T50" fmla="*/ 13 w 204"/>
                <a:gd name="T51" fmla="*/ 4 h 216"/>
                <a:gd name="T52" fmla="*/ 12 w 204"/>
                <a:gd name="T53" fmla="*/ 3 h 216"/>
                <a:gd name="T54" fmla="*/ 11 w 204"/>
                <a:gd name="T55" fmla="*/ 2 h 216"/>
                <a:gd name="T56" fmla="*/ 10 w 204"/>
                <a:gd name="T57" fmla="*/ 1 h 216"/>
                <a:gd name="T58" fmla="*/ 9 w 204"/>
                <a:gd name="T59" fmla="*/ 1 h 216"/>
                <a:gd name="T60" fmla="*/ 8 w 204"/>
                <a:gd name="T61" fmla="*/ 0 h 216"/>
                <a:gd name="T62" fmla="*/ 7 w 204"/>
                <a:gd name="T63" fmla="*/ 0 h 216"/>
                <a:gd name="T64" fmla="*/ 7 w 204"/>
                <a:gd name="T65" fmla="*/ 13 h 216"/>
                <a:gd name="T66" fmla="*/ 6 w 204"/>
                <a:gd name="T67" fmla="*/ 13 h 216"/>
                <a:gd name="T68" fmla="*/ 5 w 204"/>
                <a:gd name="T69" fmla="*/ 13 h 216"/>
                <a:gd name="T70" fmla="*/ 5 w 204"/>
                <a:gd name="T71" fmla="*/ 12 h 216"/>
                <a:gd name="T72" fmla="*/ 4 w 204"/>
                <a:gd name="T73" fmla="*/ 10 h 216"/>
                <a:gd name="T74" fmla="*/ 3 w 204"/>
                <a:gd name="T75" fmla="*/ 8 h 216"/>
                <a:gd name="T76" fmla="*/ 3 w 204"/>
                <a:gd name="T77" fmla="*/ 7 h 216"/>
                <a:gd name="T78" fmla="*/ 3 w 204"/>
                <a:gd name="T79" fmla="*/ 4 h 216"/>
                <a:gd name="T80" fmla="*/ 4 w 204"/>
                <a:gd name="T81" fmla="*/ 2 h 216"/>
                <a:gd name="T82" fmla="*/ 5 w 204"/>
                <a:gd name="T83" fmla="*/ 2 h 216"/>
                <a:gd name="T84" fmla="*/ 6 w 204"/>
                <a:gd name="T85" fmla="*/ 1 h 216"/>
                <a:gd name="T86" fmla="*/ 7 w 204"/>
                <a:gd name="T87" fmla="*/ 1 h 216"/>
                <a:gd name="T88" fmla="*/ 9 w 204"/>
                <a:gd name="T89" fmla="*/ 2 h 216"/>
                <a:gd name="T90" fmla="*/ 10 w 204"/>
                <a:gd name="T91" fmla="*/ 4 h 216"/>
                <a:gd name="T92" fmla="*/ 11 w 204"/>
                <a:gd name="T93" fmla="*/ 6 h 216"/>
                <a:gd name="T94" fmla="*/ 11 w 204"/>
                <a:gd name="T95" fmla="*/ 8 h 216"/>
                <a:gd name="T96" fmla="*/ 11 w 204"/>
                <a:gd name="T97" fmla="*/ 9 h 216"/>
                <a:gd name="T98" fmla="*/ 10 w 204"/>
                <a:gd name="T99" fmla="*/ 11 h 216"/>
                <a:gd name="T100" fmla="*/ 10 w 204"/>
                <a:gd name="T101" fmla="*/ 11 h 216"/>
                <a:gd name="T102" fmla="*/ 9 w 204"/>
                <a:gd name="T103" fmla="*/ 13 h 216"/>
                <a:gd name="T104" fmla="*/ 8 w 204"/>
                <a:gd name="T105" fmla="*/ 13 h 216"/>
                <a:gd name="T106" fmla="*/ 7 w 204"/>
                <a:gd name="T107" fmla="*/ 13 h 2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4" h="216">
                  <a:moveTo>
                    <a:pt x="102" y="0"/>
                  </a:moveTo>
                  <a:lnTo>
                    <a:pt x="102" y="0"/>
                  </a:lnTo>
                  <a:lnTo>
                    <a:pt x="88" y="2"/>
                  </a:lnTo>
                  <a:lnTo>
                    <a:pt x="76" y="3"/>
                  </a:lnTo>
                  <a:lnTo>
                    <a:pt x="66" y="6"/>
                  </a:lnTo>
                  <a:lnTo>
                    <a:pt x="55" y="11"/>
                  </a:lnTo>
                  <a:lnTo>
                    <a:pt x="46" y="16"/>
                  </a:lnTo>
                  <a:lnTo>
                    <a:pt x="37" y="22"/>
                  </a:lnTo>
                  <a:lnTo>
                    <a:pt x="29" y="29"/>
                  </a:lnTo>
                  <a:lnTo>
                    <a:pt x="23" y="37"/>
                  </a:lnTo>
                  <a:lnTo>
                    <a:pt x="17" y="45"/>
                  </a:lnTo>
                  <a:lnTo>
                    <a:pt x="12" y="54"/>
                  </a:lnTo>
                  <a:lnTo>
                    <a:pt x="5" y="72"/>
                  </a:lnTo>
                  <a:lnTo>
                    <a:pt x="0" y="90"/>
                  </a:lnTo>
                  <a:lnTo>
                    <a:pt x="0" y="109"/>
                  </a:lnTo>
                  <a:lnTo>
                    <a:pt x="0" y="127"/>
                  </a:lnTo>
                  <a:lnTo>
                    <a:pt x="5" y="145"/>
                  </a:lnTo>
                  <a:lnTo>
                    <a:pt x="12" y="164"/>
                  </a:lnTo>
                  <a:lnTo>
                    <a:pt x="17" y="173"/>
                  </a:lnTo>
                  <a:lnTo>
                    <a:pt x="23" y="181"/>
                  </a:lnTo>
                  <a:lnTo>
                    <a:pt x="29" y="188"/>
                  </a:lnTo>
                  <a:lnTo>
                    <a:pt x="37" y="194"/>
                  </a:lnTo>
                  <a:lnTo>
                    <a:pt x="44" y="200"/>
                  </a:lnTo>
                  <a:lnTo>
                    <a:pt x="53" y="207"/>
                  </a:lnTo>
                  <a:lnTo>
                    <a:pt x="64" y="210"/>
                  </a:lnTo>
                  <a:lnTo>
                    <a:pt x="75" y="213"/>
                  </a:lnTo>
                  <a:lnTo>
                    <a:pt x="87" y="216"/>
                  </a:lnTo>
                  <a:lnTo>
                    <a:pt x="101" y="216"/>
                  </a:lnTo>
                  <a:lnTo>
                    <a:pt x="111" y="216"/>
                  </a:lnTo>
                  <a:lnTo>
                    <a:pt x="123" y="214"/>
                  </a:lnTo>
                  <a:lnTo>
                    <a:pt x="133" y="211"/>
                  </a:lnTo>
                  <a:lnTo>
                    <a:pt x="143" y="207"/>
                  </a:lnTo>
                  <a:lnTo>
                    <a:pt x="152" y="202"/>
                  </a:lnTo>
                  <a:lnTo>
                    <a:pt x="160" y="197"/>
                  </a:lnTo>
                  <a:lnTo>
                    <a:pt x="169" y="190"/>
                  </a:lnTo>
                  <a:lnTo>
                    <a:pt x="175" y="184"/>
                  </a:lnTo>
                  <a:lnTo>
                    <a:pt x="181" y="176"/>
                  </a:lnTo>
                  <a:lnTo>
                    <a:pt x="188" y="167"/>
                  </a:lnTo>
                  <a:lnTo>
                    <a:pt x="192" y="158"/>
                  </a:lnTo>
                  <a:lnTo>
                    <a:pt x="197" y="147"/>
                  </a:lnTo>
                  <a:lnTo>
                    <a:pt x="200" y="138"/>
                  </a:lnTo>
                  <a:lnTo>
                    <a:pt x="201" y="126"/>
                  </a:lnTo>
                  <a:lnTo>
                    <a:pt x="203" y="115"/>
                  </a:lnTo>
                  <a:lnTo>
                    <a:pt x="204" y="103"/>
                  </a:lnTo>
                  <a:lnTo>
                    <a:pt x="203" y="92"/>
                  </a:lnTo>
                  <a:lnTo>
                    <a:pt x="201" y="81"/>
                  </a:lnTo>
                  <a:lnTo>
                    <a:pt x="200" y="71"/>
                  </a:lnTo>
                  <a:lnTo>
                    <a:pt x="197" y="61"/>
                  </a:lnTo>
                  <a:lnTo>
                    <a:pt x="192" y="52"/>
                  </a:lnTo>
                  <a:lnTo>
                    <a:pt x="188" y="43"/>
                  </a:lnTo>
                  <a:lnTo>
                    <a:pt x="183" y="35"/>
                  </a:lnTo>
                  <a:lnTo>
                    <a:pt x="177" y="28"/>
                  </a:lnTo>
                  <a:lnTo>
                    <a:pt x="169" y="22"/>
                  </a:lnTo>
                  <a:lnTo>
                    <a:pt x="162" y="17"/>
                  </a:lnTo>
                  <a:lnTo>
                    <a:pt x="154" y="11"/>
                  </a:lnTo>
                  <a:lnTo>
                    <a:pt x="145" y="8"/>
                  </a:lnTo>
                  <a:lnTo>
                    <a:pt x="136" y="5"/>
                  </a:lnTo>
                  <a:lnTo>
                    <a:pt x="125" y="2"/>
                  </a:lnTo>
                  <a:lnTo>
                    <a:pt x="114" y="0"/>
                  </a:lnTo>
                  <a:lnTo>
                    <a:pt x="102" y="0"/>
                  </a:lnTo>
                  <a:close/>
                  <a:moveTo>
                    <a:pt x="110" y="202"/>
                  </a:moveTo>
                  <a:lnTo>
                    <a:pt x="110" y="202"/>
                  </a:lnTo>
                  <a:lnTo>
                    <a:pt x="102" y="200"/>
                  </a:lnTo>
                  <a:lnTo>
                    <a:pt x="93" y="199"/>
                  </a:lnTo>
                  <a:lnTo>
                    <a:pt x="87" y="197"/>
                  </a:lnTo>
                  <a:lnTo>
                    <a:pt x="79" y="193"/>
                  </a:lnTo>
                  <a:lnTo>
                    <a:pt x="73" y="190"/>
                  </a:lnTo>
                  <a:lnTo>
                    <a:pt x="67" y="184"/>
                  </a:lnTo>
                  <a:lnTo>
                    <a:pt x="56" y="171"/>
                  </a:lnTo>
                  <a:lnTo>
                    <a:pt x="49" y="156"/>
                  </a:lnTo>
                  <a:lnTo>
                    <a:pt x="43" y="139"/>
                  </a:lnTo>
                  <a:lnTo>
                    <a:pt x="38" y="121"/>
                  </a:lnTo>
                  <a:lnTo>
                    <a:pt x="37" y="100"/>
                  </a:lnTo>
                  <a:lnTo>
                    <a:pt x="38" y="77"/>
                  </a:lnTo>
                  <a:lnTo>
                    <a:pt x="43" y="58"/>
                  </a:lnTo>
                  <a:lnTo>
                    <a:pt x="49" y="43"/>
                  </a:lnTo>
                  <a:lnTo>
                    <a:pt x="56" y="32"/>
                  </a:lnTo>
                  <a:lnTo>
                    <a:pt x="66" y="23"/>
                  </a:lnTo>
                  <a:lnTo>
                    <a:pt x="75" y="19"/>
                  </a:lnTo>
                  <a:lnTo>
                    <a:pt x="85" y="16"/>
                  </a:lnTo>
                  <a:lnTo>
                    <a:pt x="96" y="14"/>
                  </a:lnTo>
                  <a:lnTo>
                    <a:pt x="110" y="16"/>
                  </a:lnTo>
                  <a:lnTo>
                    <a:pt x="123" y="22"/>
                  </a:lnTo>
                  <a:lnTo>
                    <a:pt x="134" y="29"/>
                  </a:lnTo>
                  <a:lnTo>
                    <a:pt x="145" y="41"/>
                  </a:lnTo>
                  <a:lnTo>
                    <a:pt x="154" y="55"/>
                  </a:lnTo>
                  <a:lnTo>
                    <a:pt x="160" y="72"/>
                  </a:lnTo>
                  <a:lnTo>
                    <a:pt x="163" y="92"/>
                  </a:lnTo>
                  <a:lnTo>
                    <a:pt x="165" y="113"/>
                  </a:lnTo>
                  <a:lnTo>
                    <a:pt x="165" y="127"/>
                  </a:lnTo>
                  <a:lnTo>
                    <a:pt x="163" y="139"/>
                  </a:lnTo>
                  <a:lnTo>
                    <a:pt x="162" y="150"/>
                  </a:lnTo>
                  <a:lnTo>
                    <a:pt x="159" y="161"/>
                  </a:lnTo>
                  <a:lnTo>
                    <a:pt x="155" y="168"/>
                  </a:lnTo>
                  <a:lnTo>
                    <a:pt x="152" y="176"/>
                  </a:lnTo>
                  <a:lnTo>
                    <a:pt x="143" y="187"/>
                  </a:lnTo>
                  <a:lnTo>
                    <a:pt x="134" y="194"/>
                  </a:lnTo>
                  <a:lnTo>
                    <a:pt x="125" y="199"/>
                  </a:lnTo>
                  <a:lnTo>
                    <a:pt x="117" y="200"/>
                  </a:lnTo>
                  <a:lnTo>
                    <a:pt x="110"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 name="Freeform 8">
              <a:extLst>
                <a:ext uri="{FF2B5EF4-FFF2-40B4-BE49-F238E27FC236}">
                  <a16:creationId xmlns:a16="http://schemas.microsoft.com/office/drawing/2014/main" id="{EE28232B-312E-43E2-B3BB-E2DC9F3EDF37}"/>
                </a:ext>
              </a:extLst>
            </p:cNvPr>
            <p:cNvSpPr>
              <a:spLocks/>
            </p:cNvSpPr>
            <p:nvPr userDrawn="1"/>
          </p:nvSpPr>
          <p:spPr bwMode="auto">
            <a:xfrm>
              <a:off x="4833" y="4043"/>
              <a:ext cx="66" cy="108"/>
            </a:xfrm>
            <a:custGeom>
              <a:avLst/>
              <a:gdLst>
                <a:gd name="T0" fmla="*/ 5 w 131"/>
                <a:gd name="T1" fmla="*/ 14 h 216"/>
                <a:gd name="T2" fmla="*/ 7 w 131"/>
                <a:gd name="T3" fmla="*/ 13 h 216"/>
                <a:gd name="T4" fmla="*/ 8 w 131"/>
                <a:gd name="T5" fmla="*/ 13 h 216"/>
                <a:gd name="T6" fmla="*/ 8 w 131"/>
                <a:gd name="T7" fmla="*/ 11 h 216"/>
                <a:gd name="T8" fmla="*/ 9 w 131"/>
                <a:gd name="T9" fmla="*/ 10 h 216"/>
                <a:gd name="T10" fmla="*/ 8 w 131"/>
                <a:gd name="T11" fmla="*/ 9 h 216"/>
                <a:gd name="T12" fmla="*/ 7 w 131"/>
                <a:gd name="T13" fmla="*/ 7 h 216"/>
                <a:gd name="T14" fmla="*/ 5 w 131"/>
                <a:gd name="T15" fmla="*/ 6 h 216"/>
                <a:gd name="T16" fmla="*/ 3 w 131"/>
                <a:gd name="T17" fmla="*/ 4 h 216"/>
                <a:gd name="T18" fmla="*/ 3 w 131"/>
                <a:gd name="T19" fmla="*/ 3 h 216"/>
                <a:gd name="T20" fmla="*/ 3 w 131"/>
                <a:gd name="T21" fmla="*/ 2 h 216"/>
                <a:gd name="T22" fmla="*/ 4 w 131"/>
                <a:gd name="T23" fmla="*/ 1 h 216"/>
                <a:gd name="T24" fmla="*/ 6 w 131"/>
                <a:gd name="T25" fmla="*/ 1 h 216"/>
                <a:gd name="T26" fmla="*/ 7 w 131"/>
                <a:gd name="T27" fmla="*/ 2 h 216"/>
                <a:gd name="T28" fmla="*/ 7 w 131"/>
                <a:gd name="T29" fmla="*/ 3 h 216"/>
                <a:gd name="T30" fmla="*/ 8 w 131"/>
                <a:gd name="T31" fmla="*/ 4 h 216"/>
                <a:gd name="T32" fmla="*/ 8 w 131"/>
                <a:gd name="T33" fmla="*/ 4 h 216"/>
                <a:gd name="T34" fmla="*/ 8 w 131"/>
                <a:gd name="T35" fmla="*/ 3 h 216"/>
                <a:gd name="T36" fmla="*/ 8 w 131"/>
                <a:gd name="T37" fmla="*/ 1 h 216"/>
                <a:gd name="T38" fmla="*/ 8 w 131"/>
                <a:gd name="T39" fmla="*/ 1 h 216"/>
                <a:gd name="T40" fmla="*/ 5 w 131"/>
                <a:gd name="T41" fmla="*/ 0 h 216"/>
                <a:gd name="T42" fmla="*/ 3 w 131"/>
                <a:gd name="T43" fmla="*/ 1 h 216"/>
                <a:gd name="T44" fmla="*/ 1 w 131"/>
                <a:gd name="T45" fmla="*/ 2 h 216"/>
                <a:gd name="T46" fmla="*/ 1 w 131"/>
                <a:gd name="T47" fmla="*/ 4 h 216"/>
                <a:gd name="T48" fmla="*/ 1 w 131"/>
                <a:gd name="T49" fmla="*/ 5 h 216"/>
                <a:gd name="T50" fmla="*/ 2 w 131"/>
                <a:gd name="T51" fmla="*/ 6 h 216"/>
                <a:gd name="T52" fmla="*/ 4 w 131"/>
                <a:gd name="T53" fmla="*/ 8 h 216"/>
                <a:gd name="T54" fmla="*/ 6 w 131"/>
                <a:gd name="T55" fmla="*/ 9 h 216"/>
                <a:gd name="T56" fmla="*/ 6 w 131"/>
                <a:gd name="T57" fmla="*/ 10 h 216"/>
                <a:gd name="T58" fmla="*/ 7 w 131"/>
                <a:gd name="T59" fmla="*/ 11 h 216"/>
                <a:gd name="T60" fmla="*/ 6 w 131"/>
                <a:gd name="T61" fmla="*/ 12 h 216"/>
                <a:gd name="T62" fmla="*/ 5 w 131"/>
                <a:gd name="T63" fmla="*/ 13 h 216"/>
                <a:gd name="T64" fmla="*/ 4 w 131"/>
                <a:gd name="T65" fmla="*/ 13 h 216"/>
                <a:gd name="T66" fmla="*/ 2 w 131"/>
                <a:gd name="T67" fmla="*/ 13 h 216"/>
                <a:gd name="T68" fmla="*/ 1 w 131"/>
                <a:gd name="T69" fmla="*/ 12 h 216"/>
                <a:gd name="T70" fmla="*/ 1 w 131"/>
                <a:gd name="T71" fmla="*/ 11 h 216"/>
                <a:gd name="T72" fmla="*/ 1 w 131"/>
                <a:gd name="T73" fmla="*/ 10 h 216"/>
                <a:gd name="T74" fmla="*/ 1 w 131"/>
                <a:gd name="T75" fmla="*/ 10 h 216"/>
                <a:gd name="T76" fmla="*/ 1 w 131"/>
                <a:gd name="T77" fmla="*/ 11 h 216"/>
                <a:gd name="T78" fmla="*/ 0 w 131"/>
                <a:gd name="T79" fmla="*/ 13 h 216"/>
                <a:gd name="T80" fmla="*/ 1 w 131"/>
                <a:gd name="T81" fmla="*/ 13 h 216"/>
                <a:gd name="T82" fmla="*/ 1 w 131"/>
                <a:gd name="T83" fmla="*/ 14 h 216"/>
                <a:gd name="T84" fmla="*/ 3 w 131"/>
                <a:gd name="T85" fmla="*/ 14 h 21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31" h="216">
                  <a:moveTo>
                    <a:pt x="53" y="216"/>
                  </a:moveTo>
                  <a:lnTo>
                    <a:pt x="53" y="216"/>
                  </a:lnTo>
                  <a:lnTo>
                    <a:pt x="66" y="216"/>
                  </a:lnTo>
                  <a:lnTo>
                    <a:pt x="78" y="214"/>
                  </a:lnTo>
                  <a:lnTo>
                    <a:pt x="90" y="211"/>
                  </a:lnTo>
                  <a:lnTo>
                    <a:pt x="102" y="205"/>
                  </a:lnTo>
                  <a:lnTo>
                    <a:pt x="110" y="200"/>
                  </a:lnTo>
                  <a:lnTo>
                    <a:pt x="116" y="194"/>
                  </a:lnTo>
                  <a:lnTo>
                    <a:pt x="122" y="188"/>
                  </a:lnTo>
                  <a:lnTo>
                    <a:pt x="125" y="182"/>
                  </a:lnTo>
                  <a:lnTo>
                    <a:pt x="128" y="176"/>
                  </a:lnTo>
                  <a:lnTo>
                    <a:pt x="130" y="170"/>
                  </a:lnTo>
                  <a:lnTo>
                    <a:pt x="131" y="158"/>
                  </a:lnTo>
                  <a:lnTo>
                    <a:pt x="130" y="149"/>
                  </a:lnTo>
                  <a:lnTo>
                    <a:pt x="127" y="139"/>
                  </a:lnTo>
                  <a:lnTo>
                    <a:pt x="123" y="130"/>
                  </a:lnTo>
                  <a:lnTo>
                    <a:pt x="117" y="123"/>
                  </a:lnTo>
                  <a:lnTo>
                    <a:pt x="111" y="113"/>
                  </a:lnTo>
                  <a:lnTo>
                    <a:pt x="102" y="106"/>
                  </a:lnTo>
                  <a:lnTo>
                    <a:pt x="76" y="87"/>
                  </a:lnTo>
                  <a:lnTo>
                    <a:pt x="69" y="81"/>
                  </a:lnTo>
                  <a:lnTo>
                    <a:pt x="52" y="69"/>
                  </a:lnTo>
                  <a:lnTo>
                    <a:pt x="41" y="60"/>
                  </a:lnTo>
                  <a:lnTo>
                    <a:pt x="35" y="51"/>
                  </a:lnTo>
                  <a:lnTo>
                    <a:pt x="33" y="41"/>
                  </a:lnTo>
                  <a:lnTo>
                    <a:pt x="33" y="35"/>
                  </a:lnTo>
                  <a:lnTo>
                    <a:pt x="35" y="31"/>
                  </a:lnTo>
                  <a:lnTo>
                    <a:pt x="38" y="25"/>
                  </a:lnTo>
                  <a:lnTo>
                    <a:pt x="43" y="22"/>
                  </a:lnTo>
                  <a:lnTo>
                    <a:pt x="47" y="19"/>
                  </a:lnTo>
                  <a:lnTo>
                    <a:pt x="55" y="16"/>
                  </a:lnTo>
                  <a:lnTo>
                    <a:pt x="61" y="14"/>
                  </a:lnTo>
                  <a:lnTo>
                    <a:pt x="70" y="14"/>
                  </a:lnTo>
                  <a:lnTo>
                    <a:pt x="84" y="14"/>
                  </a:lnTo>
                  <a:lnTo>
                    <a:pt x="93" y="19"/>
                  </a:lnTo>
                  <a:lnTo>
                    <a:pt x="101" y="23"/>
                  </a:lnTo>
                  <a:lnTo>
                    <a:pt x="105" y="26"/>
                  </a:lnTo>
                  <a:lnTo>
                    <a:pt x="108" y="32"/>
                  </a:lnTo>
                  <a:lnTo>
                    <a:pt x="111" y="37"/>
                  </a:lnTo>
                  <a:lnTo>
                    <a:pt x="113" y="45"/>
                  </a:lnTo>
                  <a:lnTo>
                    <a:pt x="114" y="49"/>
                  </a:lnTo>
                  <a:lnTo>
                    <a:pt x="117" y="49"/>
                  </a:lnTo>
                  <a:lnTo>
                    <a:pt x="119" y="49"/>
                  </a:lnTo>
                  <a:lnTo>
                    <a:pt x="119" y="48"/>
                  </a:lnTo>
                  <a:lnTo>
                    <a:pt x="120" y="41"/>
                  </a:lnTo>
                  <a:lnTo>
                    <a:pt x="120" y="19"/>
                  </a:lnTo>
                  <a:lnTo>
                    <a:pt x="120" y="8"/>
                  </a:lnTo>
                  <a:lnTo>
                    <a:pt x="119" y="6"/>
                  </a:lnTo>
                  <a:lnTo>
                    <a:pt x="116" y="5"/>
                  </a:lnTo>
                  <a:lnTo>
                    <a:pt x="99" y="2"/>
                  </a:lnTo>
                  <a:lnTo>
                    <a:pt x="88" y="2"/>
                  </a:lnTo>
                  <a:lnTo>
                    <a:pt x="73" y="0"/>
                  </a:lnTo>
                  <a:lnTo>
                    <a:pt x="58" y="2"/>
                  </a:lnTo>
                  <a:lnTo>
                    <a:pt x="44" y="5"/>
                  </a:lnTo>
                  <a:lnTo>
                    <a:pt x="32" y="9"/>
                  </a:lnTo>
                  <a:lnTo>
                    <a:pt x="21" y="16"/>
                  </a:lnTo>
                  <a:lnTo>
                    <a:pt x="14" y="23"/>
                  </a:lnTo>
                  <a:lnTo>
                    <a:pt x="8" y="32"/>
                  </a:lnTo>
                  <a:lnTo>
                    <a:pt x="3" y="41"/>
                  </a:lnTo>
                  <a:lnTo>
                    <a:pt x="3" y="52"/>
                  </a:lnTo>
                  <a:lnTo>
                    <a:pt x="3" y="61"/>
                  </a:lnTo>
                  <a:lnTo>
                    <a:pt x="6" y="69"/>
                  </a:lnTo>
                  <a:lnTo>
                    <a:pt x="9" y="77"/>
                  </a:lnTo>
                  <a:lnTo>
                    <a:pt x="14" y="84"/>
                  </a:lnTo>
                  <a:lnTo>
                    <a:pt x="20" y="93"/>
                  </a:lnTo>
                  <a:lnTo>
                    <a:pt x="29" y="101"/>
                  </a:lnTo>
                  <a:lnTo>
                    <a:pt x="38" y="109"/>
                  </a:lnTo>
                  <a:lnTo>
                    <a:pt x="50" y="118"/>
                  </a:lnTo>
                  <a:lnTo>
                    <a:pt x="66" y="127"/>
                  </a:lnTo>
                  <a:lnTo>
                    <a:pt x="82" y="141"/>
                  </a:lnTo>
                  <a:lnTo>
                    <a:pt x="87" y="145"/>
                  </a:lnTo>
                  <a:lnTo>
                    <a:pt x="91" y="152"/>
                  </a:lnTo>
                  <a:lnTo>
                    <a:pt x="94" y="156"/>
                  </a:lnTo>
                  <a:lnTo>
                    <a:pt x="96" y="162"/>
                  </a:lnTo>
                  <a:lnTo>
                    <a:pt x="98" y="171"/>
                  </a:lnTo>
                  <a:lnTo>
                    <a:pt x="98" y="178"/>
                  </a:lnTo>
                  <a:lnTo>
                    <a:pt x="96" y="184"/>
                  </a:lnTo>
                  <a:lnTo>
                    <a:pt x="93" y="188"/>
                  </a:lnTo>
                  <a:lnTo>
                    <a:pt x="88" y="193"/>
                  </a:lnTo>
                  <a:lnTo>
                    <a:pt x="82" y="197"/>
                  </a:lnTo>
                  <a:lnTo>
                    <a:pt x="75" y="200"/>
                  </a:lnTo>
                  <a:lnTo>
                    <a:pt x="67" y="202"/>
                  </a:lnTo>
                  <a:lnTo>
                    <a:pt x="56" y="204"/>
                  </a:lnTo>
                  <a:lnTo>
                    <a:pt x="43" y="202"/>
                  </a:lnTo>
                  <a:lnTo>
                    <a:pt x="35" y="200"/>
                  </a:lnTo>
                  <a:lnTo>
                    <a:pt x="29" y="197"/>
                  </a:lnTo>
                  <a:lnTo>
                    <a:pt x="23" y="193"/>
                  </a:lnTo>
                  <a:lnTo>
                    <a:pt x="18" y="188"/>
                  </a:lnTo>
                  <a:lnTo>
                    <a:pt x="14" y="182"/>
                  </a:lnTo>
                  <a:lnTo>
                    <a:pt x="11" y="176"/>
                  </a:lnTo>
                  <a:lnTo>
                    <a:pt x="9" y="168"/>
                  </a:lnTo>
                  <a:lnTo>
                    <a:pt x="8" y="161"/>
                  </a:lnTo>
                  <a:lnTo>
                    <a:pt x="8" y="158"/>
                  </a:lnTo>
                  <a:lnTo>
                    <a:pt x="6" y="158"/>
                  </a:lnTo>
                  <a:lnTo>
                    <a:pt x="5" y="156"/>
                  </a:lnTo>
                  <a:lnTo>
                    <a:pt x="3" y="158"/>
                  </a:lnTo>
                  <a:lnTo>
                    <a:pt x="1" y="159"/>
                  </a:lnTo>
                  <a:lnTo>
                    <a:pt x="1" y="164"/>
                  </a:lnTo>
                  <a:lnTo>
                    <a:pt x="0" y="178"/>
                  </a:lnTo>
                  <a:lnTo>
                    <a:pt x="0" y="200"/>
                  </a:lnTo>
                  <a:lnTo>
                    <a:pt x="0" y="204"/>
                  </a:lnTo>
                  <a:lnTo>
                    <a:pt x="1" y="207"/>
                  </a:lnTo>
                  <a:lnTo>
                    <a:pt x="3" y="208"/>
                  </a:lnTo>
                  <a:lnTo>
                    <a:pt x="6" y="210"/>
                  </a:lnTo>
                  <a:lnTo>
                    <a:pt x="17" y="213"/>
                  </a:lnTo>
                  <a:lnTo>
                    <a:pt x="27" y="214"/>
                  </a:lnTo>
                  <a:lnTo>
                    <a:pt x="40" y="216"/>
                  </a:lnTo>
                  <a:lnTo>
                    <a:pt x="53" y="2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 name="Freeform 9">
              <a:extLst>
                <a:ext uri="{FF2B5EF4-FFF2-40B4-BE49-F238E27FC236}">
                  <a16:creationId xmlns:a16="http://schemas.microsoft.com/office/drawing/2014/main" id="{86ECCDD4-7978-44A7-AB9A-726DC951D5C8}"/>
                </a:ext>
              </a:extLst>
            </p:cNvPr>
            <p:cNvSpPr>
              <a:spLocks noEditPoints="1"/>
            </p:cNvSpPr>
            <p:nvPr userDrawn="1"/>
          </p:nvSpPr>
          <p:spPr bwMode="auto">
            <a:xfrm>
              <a:off x="4894" y="4043"/>
              <a:ext cx="312" cy="108"/>
            </a:xfrm>
            <a:custGeom>
              <a:avLst/>
              <a:gdLst>
                <a:gd name="T0" fmla="*/ 38 w 621"/>
                <a:gd name="T1" fmla="*/ 13 h 214"/>
                <a:gd name="T2" fmla="*/ 37 w 621"/>
                <a:gd name="T3" fmla="*/ 1 h 214"/>
                <a:gd name="T4" fmla="*/ 36 w 621"/>
                <a:gd name="T5" fmla="*/ 1 h 214"/>
                <a:gd name="T6" fmla="*/ 27 w 621"/>
                <a:gd name="T7" fmla="*/ 13 h 214"/>
                <a:gd name="T8" fmla="*/ 26 w 621"/>
                <a:gd name="T9" fmla="*/ 13 h 214"/>
                <a:gd name="T10" fmla="*/ 25 w 621"/>
                <a:gd name="T11" fmla="*/ 9 h 214"/>
                <a:gd name="T12" fmla="*/ 26 w 621"/>
                <a:gd name="T13" fmla="*/ 2 h 214"/>
                <a:gd name="T14" fmla="*/ 28 w 621"/>
                <a:gd name="T15" fmla="*/ 2 h 214"/>
                <a:gd name="T16" fmla="*/ 29 w 621"/>
                <a:gd name="T17" fmla="*/ 5 h 214"/>
                <a:gd name="T18" fmla="*/ 28 w 621"/>
                <a:gd name="T19" fmla="*/ 8 h 214"/>
                <a:gd name="T20" fmla="*/ 26 w 621"/>
                <a:gd name="T21" fmla="*/ 8 h 214"/>
                <a:gd name="T22" fmla="*/ 27 w 621"/>
                <a:gd name="T23" fmla="*/ 8 h 214"/>
                <a:gd name="T24" fmla="*/ 31 w 621"/>
                <a:gd name="T25" fmla="*/ 6 h 214"/>
                <a:gd name="T26" fmla="*/ 31 w 621"/>
                <a:gd name="T27" fmla="*/ 2 h 214"/>
                <a:gd name="T28" fmla="*/ 27 w 621"/>
                <a:gd name="T29" fmla="*/ 1 h 214"/>
                <a:gd name="T30" fmla="*/ 20 w 621"/>
                <a:gd name="T31" fmla="*/ 1 h 214"/>
                <a:gd name="T32" fmla="*/ 18 w 621"/>
                <a:gd name="T33" fmla="*/ 1 h 214"/>
                <a:gd name="T34" fmla="*/ 19 w 621"/>
                <a:gd name="T35" fmla="*/ 1 h 214"/>
                <a:gd name="T36" fmla="*/ 19 w 621"/>
                <a:gd name="T37" fmla="*/ 9 h 214"/>
                <a:gd name="T38" fmla="*/ 11 w 621"/>
                <a:gd name="T39" fmla="*/ 1 h 214"/>
                <a:gd name="T40" fmla="*/ 3 w 621"/>
                <a:gd name="T41" fmla="*/ 1 h 214"/>
                <a:gd name="T42" fmla="*/ 2 w 621"/>
                <a:gd name="T43" fmla="*/ 12 h 214"/>
                <a:gd name="T44" fmla="*/ 1 w 621"/>
                <a:gd name="T45" fmla="*/ 13 h 214"/>
                <a:gd name="T46" fmla="*/ 0 w 621"/>
                <a:gd name="T47" fmla="*/ 14 h 214"/>
                <a:gd name="T48" fmla="*/ 5 w 621"/>
                <a:gd name="T49" fmla="*/ 14 h 214"/>
                <a:gd name="T50" fmla="*/ 5 w 621"/>
                <a:gd name="T51" fmla="*/ 13 h 214"/>
                <a:gd name="T52" fmla="*/ 3 w 621"/>
                <a:gd name="T53" fmla="*/ 13 h 214"/>
                <a:gd name="T54" fmla="*/ 3 w 621"/>
                <a:gd name="T55" fmla="*/ 9 h 214"/>
                <a:gd name="T56" fmla="*/ 10 w 621"/>
                <a:gd name="T57" fmla="*/ 13 h 214"/>
                <a:gd name="T58" fmla="*/ 10 w 621"/>
                <a:gd name="T59" fmla="*/ 13 h 214"/>
                <a:gd name="T60" fmla="*/ 9 w 621"/>
                <a:gd name="T61" fmla="*/ 14 h 214"/>
                <a:gd name="T62" fmla="*/ 12 w 621"/>
                <a:gd name="T63" fmla="*/ 14 h 214"/>
                <a:gd name="T64" fmla="*/ 15 w 621"/>
                <a:gd name="T65" fmla="*/ 14 h 214"/>
                <a:gd name="T66" fmla="*/ 14 w 621"/>
                <a:gd name="T67" fmla="*/ 13 h 214"/>
                <a:gd name="T68" fmla="*/ 12 w 621"/>
                <a:gd name="T69" fmla="*/ 5 h 214"/>
                <a:gd name="T70" fmla="*/ 20 w 621"/>
                <a:gd name="T71" fmla="*/ 14 h 214"/>
                <a:gd name="T72" fmla="*/ 21 w 621"/>
                <a:gd name="T73" fmla="*/ 2 h 214"/>
                <a:gd name="T74" fmla="*/ 22 w 621"/>
                <a:gd name="T75" fmla="*/ 1 h 214"/>
                <a:gd name="T76" fmla="*/ 23 w 621"/>
                <a:gd name="T77" fmla="*/ 6 h 214"/>
                <a:gd name="T78" fmla="*/ 22 w 621"/>
                <a:gd name="T79" fmla="*/ 13 h 214"/>
                <a:gd name="T80" fmla="*/ 21 w 621"/>
                <a:gd name="T81" fmla="*/ 13 h 214"/>
                <a:gd name="T82" fmla="*/ 24 w 621"/>
                <a:gd name="T83" fmla="*/ 14 h 214"/>
                <a:gd name="T84" fmla="*/ 29 w 621"/>
                <a:gd name="T85" fmla="*/ 14 h 214"/>
                <a:gd name="T86" fmla="*/ 30 w 621"/>
                <a:gd name="T87" fmla="*/ 14 h 214"/>
                <a:gd name="T88" fmla="*/ 29 w 621"/>
                <a:gd name="T89" fmla="*/ 13 h 214"/>
                <a:gd name="T90" fmla="*/ 35 w 621"/>
                <a:gd name="T91" fmla="*/ 9 h 214"/>
                <a:gd name="T92" fmla="*/ 35 w 621"/>
                <a:gd name="T93" fmla="*/ 13 h 214"/>
                <a:gd name="T94" fmla="*/ 35 w 621"/>
                <a:gd name="T95" fmla="*/ 14 h 214"/>
                <a:gd name="T96" fmla="*/ 37 w 621"/>
                <a:gd name="T97" fmla="*/ 14 h 214"/>
                <a:gd name="T98" fmla="*/ 40 w 621"/>
                <a:gd name="T99" fmla="*/ 14 h 214"/>
                <a:gd name="T100" fmla="*/ 4 w 621"/>
                <a:gd name="T101" fmla="*/ 9 h 214"/>
                <a:gd name="T102" fmla="*/ 4 w 621"/>
                <a:gd name="T103" fmla="*/ 5 h 214"/>
                <a:gd name="T104" fmla="*/ 6 w 621"/>
                <a:gd name="T105" fmla="*/ 8 h 214"/>
                <a:gd name="T106" fmla="*/ 32 w 621"/>
                <a:gd name="T107" fmla="*/ 8 h 214"/>
                <a:gd name="T108" fmla="*/ 35 w 621"/>
                <a:gd name="T109" fmla="*/ 4 h 214"/>
                <a:gd name="T110" fmla="*/ 35 w 621"/>
                <a:gd name="T111" fmla="*/ 8 h 2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621" h="214">
                  <a:moveTo>
                    <a:pt x="618" y="205"/>
                  </a:moveTo>
                  <a:lnTo>
                    <a:pt x="618" y="205"/>
                  </a:lnTo>
                  <a:lnTo>
                    <a:pt x="605" y="204"/>
                  </a:lnTo>
                  <a:lnTo>
                    <a:pt x="602" y="202"/>
                  </a:lnTo>
                  <a:lnTo>
                    <a:pt x="599" y="197"/>
                  </a:lnTo>
                  <a:lnTo>
                    <a:pt x="596" y="188"/>
                  </a:lnTo>
                  <a:lnTo>
                    <a:pt x="593" y="173"/>
                  </a:lnTo>
                  <a:lnTo>
                    <a:pt x="587" y="80"/>
                  </a:lnTo>
                  <a:lnTo>
                    <a:pt x="581" y="5"/>
                  </a:lnTo>
                  <a:lnTo>
                    <a:pt x="579" y="2"/>
                  </a:lnTo>
                  <a:lnTo>
                    <a:pt x="578" y="0"/>
                  </a:lnTo>
                  <a:lnTo>
                    <a:pt x="575" y="0"/>
                  </a:lnTo>
                  <a:lnTo>
                    <a:pt x="572" y="2"/>
                  </a:lnTo>
                  <a:lnTo>
                    <a:pt x="569" y="6"/>
                  </a:lnTo>
                  <a:lnTo>
                    <a:pt x="564" y="12"/>
                  </a:lnTo>
                  <a:lnTo>
                    <a:pt x="439" y="182"/>
                  </a:lnTo>
                  <a:lnTo>
                    <a:pt x="433" y="191"/>
                  </a:lnTo>
                  <a:lnTo>
                    <a:pt x="425" y="199"/>
                  </a:lnTo>
                  <a:lnTo>
                    <a:pt x="422" y="202"/>
                  </a:lnTo>
                  <a:lnTo>
                    <a:pt x="418" y="204"/>
                  </a:lnTo>
                  <a:lnTo>
                    <a:pt x="413" y="205"/>
                  </a:lnTo>
                  <a:lnTo>
                    <a:pt x="407" y="205"/>
                  </a:lnTo>
                  <a:lnTo>
                    <a:pt x="403" y="205"/>
                  </a:lnTo>
                  <a:lnTo>
                    <a:pt x="399" y="200"/>
                  </a:lnTo>
                  <a:lnTo>
                    <a:pt x="398" y="196"/>
                  </a:lnTo>
                  <a:lnTo>
                    <a:pt x="396" y="191"/>
                  </a:lnTo>
                  <a:lnTo>
                    <a:pt x="395" y="167"/>
                  </a:lnTo>
                  <a:lnTo>
                    <a:pt x="395" y="133"/>
                  </a:lnTo>
                  <a:lnTo>
                    <a:pt x="395" y="25"/>
                  </a:lnTo>
                  <a:lnTo>
                    <a:pt x="395" y="22"/>
                  </a:lnTo>
                  <a:lnTo>
                    <a:pt x="396" y="20"/>
                  </a:lnTo>
                  <a:lnTo>
                    <a:pt x="407" y="19"/>
                  </a:lnTo>
                  <a:lnTo>
                    <a:pt x="413" y="19"/>
                  </a:lnTo>
                  <a:lnTo>
                    <a:pt x="422" y="20"/>
                  </a:lnTo>
                  <a:lnTo>
                    <a:pt x="432" y="23"/>
                  </a:lnTo>
                  <a:lnTo>
                    <a:pt x="439" y="28"/>
                  </a:lnTo>
                  <a:lnTo>
                    <a:pt x="444" y="34"/>
                  </a:lnTo>
                  <a:lnTo>
                    <a:pt x="448" y="38"/>
                  </a:lnTo>
                  <a:lnTo>
                    <a:pt x="453" y="51"/>
                  </a:lnTo>
                  <a:lnTo>
                    <a:pt x="454" y="61"/>
                  </a:lnTo>
                  <a:lnTo>
                    <a:pt x="454" y="69"/>
                  </a:lnTo>
                  <a:lnTo>
                    <a:pt x="453" y="78"/>
                  </a:lnTo>
                  <a:lnTo>
                    <a:pt x="451" y="87"/>
                  </a:lnTo>
                  <a:lnTo>
                    <a:pt x="447" y="95"/>
                  </a:lnTo>
                  <a:lnTo>
                    <a:pt x="442" y="103"/>
                  </a:lnTo>
                  <a:lnTo>
                    <a:pt x="436" y="107"/>
                  </a:lnTo>
                  <a:lnTo>
                    <a:pt x="430" y="112"/>
                  </a:lnTo>
                  <a:lnTo>
                    <a:pt x="424" y="113"/>
                  </a:lnTo>
                  <a:lnTo>
                    <a:pt x="418" y="115"/>
                  </a:lnTo>
                  <a:lnTo>
                    <a:pt x="410" y="115"/>
                  </a:lnTo>
                  <a:lnTo>
                    <a:pt x="407" y="116"/>
                  </a:lnTo>
                  <a:lnTo>
                    <a:pt x="407" y="118"/>
                  </a:lnTo>
                  <a:lnTo>
                    <a:pt x="409" y="119"/>
                  </a:lnTo>
                  <a:lnTo>
                    <a:pt x="410" y="119"/>
                  </a:lnTo>
                  <a:lnTo>
                    <a:pt x="424" y="121"/>
                  </a:lnTo>
                  <a:lnTo>
                    <a:pt x="438" y="119"/>
                  </a:lnTo>
                  <a:lnTo>
                    <a:pt x="451" y="116"/>
                  </a:lnTo>
                  <a:lnTo>
                    <a:pt x="462" y="110"/>
                  </a:lnTo>
                  <a:lnTo>
                    <a:pt x="471" y="104"/>
                  </a:lnTo>
                  <a:lnTo>
                    <a:pt x="480" y="95"/>
                  </a:lnTo>
                  <a:lnTo>
                    <a:pt x="485" y="83"/>
                  </a:lnTo>
                  <a:lnTo>
                    <a:pt x="489" y="71"/>
                  </a:lnTo>
                  <a:lnTo>
                    <a:pt x="491" y="55"/>
                  </a:lnTo>
                  <a:lnTo>
                    <a:pt x="489" y="45"/>
                  </a:lnTo>
                  <a:lnTo>
                    <a:pt x="486" y="35"/>
                  </a:lnTo>
                  <a:lnTo>
                    <a:pt x="482" y="28"/>
                  </a:lnTo>
                  <a:lnTo>
                    <a:pt x="477" y="23"/>
                  </a:lnTo>
                  <a:lnTo>
                    <a:pt x="470" y="17"/>
                  </a:lnTo>
                  <a:lnTo>
                    <a:pt x="457" y="12"/>
                  </a:lnTo>
                  <a:lnTo>
                    <a:pt x="441" y="8"/>
                  </a:lnTo>
                  <a:lnTo>
                    <a:pt x="418" y="6"/>
                  </a:lnTo>
                  <a:lnTo>
                    <a:pt x="380" y="8"/>
                  </a:lnTo>
                  <a:lnTo>
                    <a:pt x="334" y="6"/>
                  </a:lnTo>
                  <a:lnTo>
                    <a:pt x="310" y="6"/>
                  </a:lnTo>
                  <a:lnTo>
                    <a:pt x="281" y="6"/>
                  </a:lnTo>
                  <a:lnTo>
                    <a:pt x="276" y="6"/>
                  </a:lnTo>
                  <a:lnTo>
                    <a:pt x="274" y="6"/>
                  </a:lnTo>
                  <a:lnTo>
                    <a:pt x="274" y="8"/>
                  </a:lnTo>
                  <a:lnTo>
                    <a:pt x="274" y="9"/>
                  </a:lnTo>
                  <a:lnTo>
                    <a:pt x="277" y="11"/>
                  </a:lnTo>
                  <a:lnTo>
                    <a:pt x="284" y="11"/>
                  </a:lnTo>
                  <a:lnTo>
                    <a:pt x="291" y="12"/>
                  </a:lnTo>
                  <a:lnTo>
                    <a:pt x="294" y="16"/>
                  </a:lnTo>
                  <a:lnTo>
                    <a:pt x="297" y="20"/>
                  </a:lnTo>
                  <a:lnTo>
                    <a:pt x="299" y="26"/>
                  </a:lnTo>
                  <a:lnTo>
                    <a:pt x="299" y="37"/>
                  </a:lnTo>
                  <a:lnTo>
                    <a:pt x="300" y="142"/>
                  </a:lnTo>
                  <a:lnTo>
                    <a:pt x="236" y="72"/>
                  </a:lnTo>
                  <a:lnTo>
                    <a:pt x="172" y="2"/>
                  </a:lnTo>
                  <a:lnTo>
                    <a:pt x="169" y="0"/>
                  </a:lnTo>
                  <a:lnTo>
                    <a:pt x="166" y="2"/>
                  </a:lnTo>
                  <a:lnTo>
                    <a:pt x="163" y="3"/>
                  </a:lnTo>
                  <a:lnTo>
                    <a:pt x="163" y="6"/>
                  </a:lnTo>
                  <a:lnTo>
                    <a:pt x="159" y="142"/>
                  </a:lnTo>
                  <a:lnTo>
                    <a:pt x="47" y="3"/>
                  </a:lnTo>
                  <a:lnTo>
                    <a:pt x="44" y="0"/>
                  </a:lnTo>
                  <a:lnTo>
                    <a:pt x="41" y="0"/>
                  </a:lnTo>
                  <a:lnTo>
                    <a:pt x="38" y="2"/>
                  </a:lnTo>
                  <a:lnTo>
                    <a:pt x="37" y="6"/>
                  </a:lnTo>
                  <a:lnTo>
                    <a:pt x="24" y="182"/>
                  </a:lnTo>
                  <a:lnTo>
                    <a:pt x="24" y="191"/>
                  </a:lnTo>
                  <a:lnTo>
                    <a:pt x="21" y="199"/>
                  </a:lnTo>
                  <a:lnTo>
                    <a:pt x="18" y="204"/>
                  </a:lnTo>
                  <a:lnTo>
                    <a:pt x="15" y="205"/>
                  </a:lnTo>
                  <a:lnTo>
                    <a:pt x="11" y="207"/>
                  </a:lnTo>
                  <a:lnTo>
                    <a:pt x="1" y="207"/>
                  </a:lnTo>
                  <a:lnTo>
                    <a:pt x="0" y="207"/>
                  </a:lnTo>
                  <a:lnTo>
                    <a:pt x="0" y="208"/>
                  </a:lnTo>
                  <a:lnTo>
                    <a:pt x="1" y="211"/>
                  </a:lnTo>
                  <a:lnTo>
                    <a:pt x="6" y="211"/>
                  </a:lnTo>
                  <a:lnTo>
                    <a:pt x="38" y="211"/>
                  </a:lnTo>
                  <a:lnTo>
                    <a:pt x="67" y="211"/>
                  </a:lnTo>
                  <a:lnTo>
                    <a:pt x="70" y="211"/>
                  </a:lnTo>
                  <a:lnTo>
                    <a:pt x="72" y="208"/>
                  </a:lnTo>
                  <a:lnTo>
                    <a:pt x="70" y="207"/>
                  </a:lnTo>
                  <a:lnTo>
                    <a:pt x="66" y="207"/>
                  </a:lnTo>
                  <a:lnTo>
                    <a:pt x="62" y="207"/>
                  </a:lnTo>
                  <a:lnTo>
                    <a:pt x="56" y="207"/>
                  </a:lnTo>
                  <a:lnTo>
                    <a:pt x="52" y="204"/>
                  </a:lnTo>
                  <a:lnTo>
                    <a:pt x="50" y="202"/>
                  </a:lnTo>
                  <a:lnTo>
                    <a:pt x="47" y="199"/>
                  </a:lnTo>
                  <a:lnTo>
                    <a:pt x="46" y="191"/>
                  </a:lnTo>
                  <a:lnTo>
                    <a:pt x="46" y="182"/>
                  </a:lnTo>
                  <a:lnTo>
                    <a:pt x="46" y="144"/>
                  </a:lnTo>
                  <a:lnTo>
                    <a:pt x="47" y="142"/>
                  </a:lnTo>
                  <a:lnTo>
                    <a:pt x="47" y="141"/>
                  </a:lnTo>
                  <a:lnTo>
                    <a:pt x="107" y="141"/>
                  </a:lnTo>
                  <a:lnTo>
                    <a:pt x="108" y="142"/>
                  </a:lnTo>
                  <a:lnTo>
                    <a:pt x="110" y="144"/>
                  </a:lnTo>
                  <a:lnTo>
                    <a:pt x="152" y="196"/>
                  </a:lnTo>
                  <a:lnTo>
                    <a:pt x="154" y="199"/>
                  </a:lnTo>
                  <a:lnTo>
                    <a:pt x="152" y="202"/>
                  </a:lnTo>
                  <a:lnTo>
                    <a:pt x="149" y="204"/>
                  </a:lnTo>
                  <a:lnTo>
                    <a:pt x="143" y="205"/>
                  </a:lnTo>
                  <a:lnTo>
                    <a:pt x="137" y="205"/>
                  </a:lnTo>
                  <a:lnTo>
                    <a:pt x="136" y="207"/>
                  </a:lnTo>
                  <a:lnTo>
                    <a:pt x="136" y="208"/>
                  </a:lnTo>
                  <a:lnTo>
                    <a:pt x="136" y="210"/>
                  </a:lnTo>
                  <a:lnTo>
                    <a:pt x="137" y="211"/>
                  </a:lnTo>
                  <a:lnTo>
                    <a:pt x="140" y="211"/>
                  </a:lnTo>
                  <a:lnTo>
                    <a:pt x="166" y="211"/>
                  </a:lnTo>
                  <a:lnTo>
                    <a:pt x="192" y="211"/>
                  </a:lnTo>
                  <a:lnTo>
                    <a:pt x="213" y="211"/>
                  </a:lnTo>
                  <a:lnTo>
                    <a:pt x="224" y="211"/>
                  </a:lnTo>
                  <a:lnTo>
                    <a:pt x="226" y="210"/>
                  </a:lnTo>
                  <a:lnTo>
                    <a:pt x="226" y="208"/>
                  </a:lnTo>
                  <a:lnTo>
                    <a:pt x="226" y="207"/>
                  </a:lnTo>
                  <a:lnTo>
                    <a:pt x="224" y="205"/>
                  </a:lnTo>
                  <a:lnTo>
                    <a:pt x="215" y="205"/>
                  </a:lnTo>
                  <a:lnTo>
                    <a:pt x="210" y="204"/>
                  </a:lnTo>
                  <a:lnTo>
                    <a:pt x="204" y="197"/>
                  </a:lnTo>
                  <a:lnTo>
                    <a:pt x="181" y="171"/>
                  </a:lnTo>
                  <a:lnTo>
                    <a:pt x="178" y="167"/>
                  </a:lnTo>
                  <a:lnTo>
                    <a:pt x="177" y="69"/>
                  </a:lnTo>
                  <a:lnTo>
                    <a:pt x="305" y="208"/>
                  </a:lnTo>
                  <a:lnTo>
                    <a:pt x="308" y="213"/>
                  </a:lnTo>
                  <a:lnTo>
                    <a:pt x="313" y="214"/>
                  </a:lnTo>
                  <a:lnTo>
                    <a:pt x="314" y="213"/>
                  </a:lnTo>
                  <a:lnTo>
                    <a:pt x="316" y="211"/>
                  </a:lnTo>
                  <a:lnTo>
                    <a:pt x="316" y="205"/>
                  </a:lnTo>
                  <a:lnTo>
                    <a:pt x="319" y="34"/>
                  </a:lnTo>
                  <a:lnTo>
                    <a:pt x="319" y="25"/>
                  </a:lnTo>
                  <a:lnTo>
                    <a:pt x="320" y="19"/>
                  </a:lnTo>
                  <a:lnTo>
                    <a:pt x="323" y="14"/>
                  </a:lnTo>
                  <a:lnTo>
                    <a:pt x="328" y="11"/>
                  </a:lnTo>
                  <a:lnTo>
                    <a:pt x="334" y="11"/>
                  </a:lnTo>
                  <a:lnTo>
                    <a:pt x="342" y="12"/>
                  </a:lnTo>
                  <a:lnTo>
                    <a:pt x="348" y="14"/>
                  </a:lnTo>
                  <a:lnTo>
                    <a:pt x="351" y="17"/>
                  </a:lnTo>
                  <a:lnTo>
                    <a:pt x="354" y="22"/>
                  </a:lnTo>
                  <a:lnTo>
                    <a:pt x="354" y="28"/>
                  </a:lnTo>
                  <a:lnTo>
                    <a:pt x="354" y="84"/>
                  </a:lnTo>
                  <a:lnTo>
                    <a:pt x="354" y="133"/>
                  </a:lnTo>
                  <a:lnTo>
                    <a:pt x="354" y="167"/>
                  </a:lnTo>
                  <a:lnTo>
                    <a:pt x="354" y="190"/>
                  </a:lnTo>
                  <a:lnTo>
                    <a:pt x="351" y="200"/>
                  </a:lnTo>
                  <a:lnTo>
                    <a:pt x="349" y="204"/>
                  </a:lnTo>
                  <a:lnTo>
                    <a:pt x="345" y="205"/>
                  </a:lnTo>
                  <a:lnTo>
                    <a:pt x="335" y="207"/>
                  </a:lnTo>
                  <a:lnTo>
                    <a:pt x="332" y="207"/>
                  </a:lnTo>
                  <a:lnTo>
                    <a:pt x="331" y="208"/>
                  </a:lnTo>
                  <a:lnTo>
                    <a:pt x="332" y="211"/>
                  </a:lnTo>
                  <a:lnTo>
                    <a:pt x="337" y="211"/>
                  </a:lnTo>
                  <a:lnTo>
                    <a:pt x="374" y="210"/>
                  </a:lnTo>
                  <a:lnTo>
                    <a:pt x="407" y="211"/>
                  </a:lnTo>
                  <a:lnTo>
                    <a:pt x="432" y="211"/>
                  </a:lnTo>
                  <a:lnTo>
                    <a:pt x="448" y="211"/>
                  </a:lnTo>
                  <a:lnTo>
                    <a:pt x="460" y="213"/>
                  </a:lnTo>
                  <a:lnTo>
                    <a:pt x="464" y="211"/>
                  </a:lnTo>
                  <a:lnTo>
                    <a:pt x="465" y="211"/>
                  </a:lnTo>
                  <a:lnTo>
                    <a:pt x="465" y="210"/>
                  </a:lnTo>
                  <a:lnTo>
                    <a:pt x="465" y="208"/>
                  </a:lnTo>
                  <a:lnTo>
                    <a:pt x="462" y="207"/>
                  </a:lnTo>
                  <a:lnTo>
                    <a:pt x="459" y="207"/>
                  </a:lnTo>
                  <a:lnTo>
                    <a:pt x="454" y="207"/>
                  </a:lnTo>
                  <a:lnTo>
                    <a:pt x="451" y="205"/>
                  </a:lnTo>
                  <a:lnTo>
                    <a:pt x="453" y="202"/>
                  </a:lnTo>
                  <a:lnTo>
                    <a:pt x="454" y="199"/>
                  </a:lnTo>
                  <a:lnTo>
                    <a:pt x="493" y="144"/>
                  </a:lnTo>
                  <a:lnTo>
                    <a:pt x="494" y="141"/>
                  </a:lnTo>
                  <a:lnTo>
                    <a:pt x="496" y="141"/>
                  </a:lnTo>
                  <a:lnTo>
                    <a:pt x="550" y="141"/>
                  </a:lnTo>
                  <a:lnTo>
                    <a:pt x="552" y="141"/>
                  </a:lnTo>
                  <a:lnTo>
                    <a:pt x="552" y="142"/>
                  </a:lnTo>
                  <a:lnTo>
                    <a:pt x="554" y="199"/>
                  </a:lnTo>
                  <a:lnTo>
                    <a:pt x="554" y="202"/>
                  </a:lnTo>
                  <a:lnTo>
                    <a:pt x="554" y="204"/>
                  </a:lnTo>
                  <a:lnTo>
                    <a:pt x="550" y="205"/>
                  </a:lnTo>
                  <a:lnTo>
                    <a:pt x="546" y="207"/>
                  </a:lnTo>
                  <a:lnTo>
                    <a:pt x="546" y="208"/>
                  </a:lnTo>
                  <a:lnTo>
                    <a:pt x="546" y="210"/>
                  </a:lnTo>
                  <a:lnTo>
                    <a:pt x="547" y="211"/>
                  </a:lnTo>
                  <a:lnTo>
                    <a:pt x="552" y="211"/>
                  </a:lnTo>
                  <a:lnTo>
                    <a:pt x="581" y="211"/>
                  </a:lnTo>
                  <a:lnTo>
                    <a:pt x="607" y="211"/>
                  </a:lnTo>
                  <a:lnTo>
                    <a:pt x="616" y="211"/>
                  </a:lnTo>
                  <a:lnTo>
                    <a:pt x="619" y="210"/>
                  </a:lnTo>
                  <a:lnTo>
                    <a:pt x="621" y="208"/>
                  </a:lnTo>
                  <a:lnTo>
                    <a:pt x="619" y="207"/>
                  </a:lnTo>
                  <a:lnTo>
                    <a:pt x="618" y="205"/>
                  </a:lnTo>
                  <a:close/>
                  <a:moveTo>
                    <a:pt x="94" y="129"/>
                  </a:moveTo>
                  <a:lnTo>
                    <a:pt x="49" y="129"/>
                  </a:lnTo>
                  <a:lnTo>
                    <a:pt x="47" y="127"/>
                  </a:lnTo>
                  <a:lnTo>
                    <a:pt x="47" y="126"/>
                  </a:lnTo>
                  <a:lnTo>
                    <a:pt x="49" y="72"/>
                  </a:lnTo>
                  <a:lnTo>
                    <a:pt x="49" y="71"/>
                  </a:lnTo>
                  <a:lnTo>
                    <a:pt x="49" y="69"/>
                  </a:lnTo>
                  <a:lnTo>
                    <a:pt x="50" y="69"/>
                  </a:lnTo>
                  <a:lnTo>
                    <a:pt x="50" y="71"/>
                  </a:lnTo>
                  <a:lnTo>
                    <a:pt x="96" y="126"/>
                  </a:lnTo>
                  <a:lnTo>
                    <a:pt x="96" y="127"/>
                  </a:lnTo>
                  <a:lnTo>
                    <a:pt x="94" y="129"/>
                  </a:lnTo>
                  <a:close/>
                  <a:moveTo>
                    <a:pt x="549" y="127"/>
                  </a:moveTo>
                  <a:lnTo>
                    <a:pt x="505" y="127"/>
                  </a:lnTo>
                  <a:lnTo>
                    <a:pt x="505" y="126"/>
                  </a:lnTo>
                  <a:lnTo>
                    <a:pt x="546" y="66"/>
                  </a:lnTo>
                  <a:lnTo>
                    <a:pt x="547" y="64"/>
                  </a:lnTo>
                  <a:lnTo>
                    <a:pt x="547" y="66"/>
                  </a:lnTo>
                  <a:lnTo>
                    <a:pt x="550" y="126"/>
                  </a:lnTo>
                  <a:lnTo>
                    <a:pt x="550" y="127"/>
                  </a:lnTo>
                  <a:lnTo>
                    <a:pt x="549"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 name="Freeform 10">
              <a:extLst>
                <a:ext uri="{FF2B5EF4-FFF2-40B4-BE49-F238E27FC236}">
                  <a16:creationId xmlns:a16="http://schemas.microsoft.com/office/drawing/2014/main" id="{80FF61C0-EB77-4B5C-AB0A-AA42E65D0C8E}"/>
                </a:ext>
              </a:extLst>
            </p:cNvPr>
            <p:cNvSpPr>
              <a:spLocks noEditPoints="1"/>
            </p:cNvSpPr>
            <p:nvPr userDrawn="1"/>
          </p:nvSpPr>
          <p:spPr bwMode="auto">
            <a:xfrm>
              <a:off x="5298" y="4043"/>
              <a:ext cx="163" cy="108"/>
            </a:xfrm>
            <a:custGeom>
              <a:avLst/>
              <a:gdLst>
                <a:gd name="T0" fmla="*/ 13 w 328"/>
                <a:gd name="T1" fmla="*/ 1 h 216"/>
                <a:gd name="T2" fmla="*/ 11 w 328"/>
                <a:gd name="T3" fmla="*/ 1 h 216"/>
                <a:gd name="T4" fmla="*/ 9 w 328"/>
                <a:gd name="T5" fmla="*/ 2 h 216"/>
                <a:gd name="T6" fmla="*/ 8 w 328"/>
                <a:gd name="T7" fmla="*/ 4 h 216"/>
                <a:gd name="T8" fmla="*/ 7 w 328"/>
                <a:gd name="T9" fmla="*/ 7 h 216"/>
                <a:gd name="T10" fmla="*/ 8 w 328"/>
                <a:gd name="T11" fmla="*/ 9 h 216"/>
                <a:gd name="T12" fmla="*/ 9 w 328"/>
                <a:gd name="T13" fmla="*/ 11 h 216"/>
                <a:gd name="T14" fmla="*/ 8 w 328"/>
                <a:gd name="T15" fmla="*/ 12 h 216"/>
                <a:gd name="T16" fmla="*/ 7 w 328"/>
                <a:gd name="T17" fmla="*/ 13 h 216"/>
                <a:gd name="T18" fmla="*/ 6 w 328"/>
                <a:gd name="T19" fmla="*/ 13 h 216"/>
                <a:gd name="T20" fmla="*/ 4 w 328"/>
                <a:gd name="T21" fmla="*/ 13 h 216"/>
                <a:gd name="T22" fmla="*/ 4 w 328"/>
                <a:gd name="T23" fmla="*/ 12 h 216"/>
                <a:gd name="T24" fmla="*/ 4 w 328"/>
                <a:gd name="T25" fmla="*/ 9 h 216"/>
                <a:gd name="T26" fmla="*/ 4 w 328"/>
                <a:gd name="T27" fmla="*/ 2 h 216"/>
                <a:gd name="T28" fmla="*/ 4 w 328"/>
                <a:gd name="T29" fmla="*/ 2 h 216"/>
                <a:gd name="T30" fmla="*/ 4 w 328"/>
                <a:gd name="T31" fmla="*/ 1 h 216"/>
                <a:gd name="T32" fmla="*/ 5 w 328"/>
                <a:gd name="T33" fmla="*/ 1 h 216"/>
                <a:gd name="T34" fmla="*/ 5 w 328"/>
                <a:gd name="T35" fmla="*/ 1 h 216"/>
                <a:gd name="T36" fmla="*/ 2 w 328"/>
                <a:gd name="T37" fmla="*/ 1 h 216"/>
                <a:gd name="T38" fmla="*/ 0 w 328"/>
                <a:gd name="T39" fmla="*/ 1 h 216"/>
                <a:gd name="T40" fmla="*/ 0 w 328"/>
                <a:gd name="T41" fmla="*/ 1 h 216"/>
                <a:gd name="T42" fmla="*/ 0 w 328"/>
                <a:gd name="T43" fmla="*/ 1 h 216"/>
                <a:gd name="T44" fmla="*/ 1 w 328"/>
                <a:gd name="T45" fmla="*/ 1 h 216"/>
                <a:gd name="T46" fmla="*/ 1 w 328"/>
                <a:gd name="T47" fmla="*/ 2 h 216"/>
                <a:gd name="T48" fmla="*/ 1 w 328"/>
                <a:gd name="T49" fmla="*/ 9 h 216"/>
                <a:gd name="T50" fmla="*/ 1 w 328"/>
                <a:gd name="T51" fmla="*/ 12 h 216"/>
                <a:gd name="T52" fmla="*/ 1 w 328"/>
                <a:gd name="T53" fmla="*/ 13 h 216"/>
                <a:gd name="T54" fmla="*/ 0 w 328"/>
                <a:gd name="T55" fmla="*/ 13 h 216"/>
                <a:gd name="T56" fmla="*/ 0 w 328"/>
                <a:gd name="T57" fmla="*/ 13 h 216"/>
                <a:gd name="T58" fmla="*/ 0 w 328"/>
                <a:gd name="T59" fmla="*/ 14 h 216"/>
                <a:gd name="T60" fmla="*/ 2 w 328"/>
                <a:gd name="T61" fmla="*/ 14 h 216"/>
                <a:gd name="T62" fmla="*/ 8 w 328"/>
                <a:gd name="T63" fmla="*/ 14 h 216"/>
                <a:gd name="T64" fmla="*/ 9 w 328"/>
                <a:gd name="T65" fmla="*/ 13 h 216"/>
                <a:gd name="T66" fmla="*/ 9 w 328"/>
                <a:gd name="T67" fmla="*/ 12 h 216"/>
                <a:gd name="T68" fmla="*/ 10 w 328"/>
                <a:gd name="T69" fmla="*/ 13 h 216"/>
                <a:gd name="T70" fmla="*/ 11 w 328"/>
                <a:gd name="T71" fmla="*/ 14 h 216"/>
                <a:gd name="T72" fmla="*/ 13 w 328"/>
                <a:gd name="T73" fmla="*/ 14 h 216"/>
                <a:gd name="T74" fmla="*/ 15 w 328"/>
                <a:gd name="T75" fmla="*/ 14 h 216"/>
                <a:gd name="T76" fmla="*/ 17 w 328"/>
                <a:gd name="T77" fmla="*/ 13 h 216"/>
                <a:gd name="T78" fmla="*/ 18 w 328"/>
                <a:gd name="T79" fmla="*/ 12 h 216"/>
                <a:gd name="T80" fmla="*/ 19 w 328"/>
                <a:gd name="T81" fmla="*/ 10 h 216"/>
                <a:gd name="T82" fmla="*/ 20 w 328"/>
                <a:gd name="T83" fmla="*/ 8 h 216"/>
                <a:gd name="T84" fmla="*/ 20 w 328"/>
                <a:gd name="T85" fmla="*/ 7 h 216"/>
                <a:gd name="T86" fmla="*/ 20 w 328"/>
                <a:gd name="T87" fmla="*/ 5 h 216"/>
                <a:gd name="T88" fmla="*/ 19 w 328"/>
                <a:gd name="T89" fmla="*/ 3 h 216"/>
                <a:gd name="T90" fmla="*/ 18 w 328"/>
                <a:gd name="T91" fmla="*/ 2 h 216"/>
                <a:gd name="T92" fmla="*/ 16 w 328"/>
                <a:gd name="T93" fmla="*/ 1 h 216"/>
                <a:gd name="T94" fmla="*/ 14 w 328"/>
                <a:gd name="T95" fmla="*/ 0 h 216"/>
                <a:gd name="T96" fmla="*/ 14 w 328"/>
                <a:gd name="T97" fmla="*/ 13 h 216"/>
                <a:gd name="T98" fmla="*/ 13 w 328"/>
                <a:gd name="T99" fmla="*/ 13 h 216"/>
                <a:gd name="T100" fmla="*/ 12 w 328"/>
                <a:gd name="T101" fmla="*/ 12 h 216"/>
                <a:gd name="T102" fmla="*/ 10 w 328"/>
                <a:gd name="T103" fmla="*/ 10 h 216"/>
                <a:gd name="T104" fmla="*/ 10 w 328"/>
                <a:gd name="T105" fmla="*/ 7 h 216"/>
                <a:gd name="T106" fmla="*/ 10 w 328"/>
                <a:gd name="T107" fmla="*/ 4 h 216"/>
                <a:gd name="T108" fmla="*/ 11 w 328"/>
                <a:gd name="T109" fmla="*/ 2 h 216"/>
                <a:gd name="T110" fmla="*/ 13 w 328"/>
                <a:gd name="T111" fmla="*/ 1 h 216"/>
                <a:gd name="T112" fmla="*/ 15 w 328"/>
                <a:gd name="T113" fmla="*/ 2 h 216"/>
                <a:gd name="T114" fmla="*/ 17 w 328"/>
                <a:gd name="T115" fmla="*/ 4 h 216"/>
                <a:gd name="T116" fmla="*/ 18 w 328"/>
                <a:gd name="T117" fmla="*/ 8 h 216"/>
                <a:gd name="T118" fmla="*/ 17 w 328"/>
                <a:gd name="T119" fmla="*/ 9 h 216"/>
                <a:gd name="T120" fmla="*/ 17 w 328"/>
                <a:gd name="T121" fmla="*/ 11 h 216"/>
                <a:gd name="T122" fmla="*/ 16 w 328"/>
                <a:gd name="T123" fmla="*/ 13 h 216"/>
                <a:gd name="T124" fmla="*/ 14 w 328"/>
                <a:gd name="T125" fmla="*/ 13 h 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28" h="216">
                  <a:moveTo>
                    <a:pt x="227" y="0"/>
                  </a:moveTo>
                  <a:lnTo>
                    <a:pt x="227" y="0"/>
                  </a:lnTo>
                  <a:lnTo>
                    <a:pt x="214" y="2"/>
                  </a:lnTo>
                  <a:lnTo>
                    <a:pt x="201" y="3"/>
                  </a:lnTo>
                  <a:lnTo>
                    <a:pt x="189" y="6"/>
                  </a:lnTo>
                  <a:lnTo>
                    <a:pt x="180" y="11"/>
                  </a:lnTo>
                  <a:lnTo>
                    <a:pt x="169" y="16"/>
                  </a:lnTo>
                  <a:lnTo>
                    <a:pt x="162" y="22"/>
                  </a:lnTo>
                  <a:lnTo>
                    <a:pt x="154" y="29"/>
                  </a:lnTo>
                  <a:lnTo>
                    <a:pt x="148" y="37"/>
                  </a:lnTo>
                  <a:lnTo>
                    <a:pt x="142" y="45"/>
                  </a:lnTo>
                  <a:lnTo>
                    <a:pt x="137" y="54"/>
                  </a:lnTo>
                  <a:lnTo>
                    <a:pt x="130" y="72"/>
                  </a:lnTo>
                  <a:lnTo>
                    <a:pt x="125" y="90"/>
                  </a:lnTo>
                  <a:lnTo>
                    <a:pt x="124" y="109"/>
                  </a:lnTo>
                  <a:lnTo>
                    <a:pt x="125" y="126"/>
                  </a:lnTo>
                  <a:lnTo>
                    <a:pt x="128" y="144"/>
                  </a:lnTo>
                  <a:lnTo>
                    <a:pt x="136" y="161"/>
                  </a:lnTo>
                  <a:lnTo>
                    <a:pt x="145" y="176"/>
                  </a:lnTo>
                  <a:lnTo>
                    <a:pt x="142" y="184"/>
                  </a:lnTo>
                  <a:lnTo>
                    <a:pt x="137" y="190"/>
                  </a:lnTo>
                  <a:lnTo>
                    <a:pt x="134" y="191"/>
                  </a:lnTo>
                  <a:lnTo>
                    <a:pt x="131" y="194"/>
                  </a:lnTo>
                  <a:lnTo>
                    <a:pt x="122" y="196"/>
                  </a:lnTo>
                  <a:lnTo>
                    <a:pt x="111" y="197"/>
                  </a:lnTo>
                  <a:lnTo>
                    <a:pt x="99" y="197"/>
                  </a:lnTo>
                  <a:lnTo>
                    <a:pt x="87" y="197"/>
                  </a:lnTo>
                  <a:lnTo>
                    <a:pt x="79" y="196"/>
                  </a:lnTo>
                  <a:lnTo>
                    <a:pt x="76" y="194"/>
                  </a:lnTo>
                  <a:lnTo>
                    <a:pt x="73" y="191"/>
                  </a:lnTo>
                  <a:lnTo>
                    <a:pt x="70" y="188"/>
                  </a:lnTo>
                  <a:lnTo>
                    <a:pt x="69" y="185"/>
                  </a:lnTo>
                  <a:lnTo>
                    <a:pt x="67" y="173"/>
                  </a:lnTo>
                  <a:lnTo>
                    <a:pt x="67" y="133"/>
                  </a:lnTo>
                  <a:lnTo>
                    <a:pt x="67" y="86"/>
                  </a:lnTo>
                  <a:lnTo>
                    <a:pt x="67" y="28"/>
                  </a:lnTo>
                  <a:lnTo>
                    <a:pt x="69" y="22"/>
                  </a:lnTo>
                  <a:lnTo>
                    <a:pt x="70" y="17"/>
                  </a:lnTo>
                  <a:lnTo>
                    <a:pt x="73" y="14"/>
                  </a:lnTo>
                  <a:lnTo>
                    <a:pt x="78" y="12"/>
                  </a:lnTo>
                  <a:lnTo>
                    <a:pt x="89" y="11"/>
                  </a:lnTo>
                  <a:lnTo>
                    <a:pt x="92" y="11"/>
                  </a:lnTo>
                  <a:lnTo>
                    <a:pt x="93" y="9"/>
                  </a:lnTo>
                  <a:lnTo>
                    <a:pt x="92" y="6"/>
                  </a:lnTo>
                  <a:lnTo>
                    <a:pt x="87" y="6"/>
                  </a:lnTo>
                  <a:lnTo>
                    <a:pt x="44" y="8"/>
                  </a:lnTo>
                  <a:lnTo>
                    <a:pt x="6" y="6"/>
                  </a:lnTo>
                  <a:lnTo>
                    <a:pt x="2" y="6"/>
                  </a:lnTo>
                  <a:lnTo>
                    <a:pt x="0" y="9"/>
                  </a:lnTo>
                  <a:lnTo>
                    <a:pt x="2" y="11"/>
                  </a:lnTo>
                  <a:lnTo>
                    <a:pt x="5" y="11"/>
                  </a:lnTo>
                  <a:lnTo>
                    <a:pt x="14" y="12"/>
                  </a:lnTo>
                  <a:lnTo>
                    <a:pt x="20" y="14"/>
                  </a:lnTo>
                  <a:lnTo>
                    <a:pt x="23" y="17"/>
                  </a:lnTo>
                  <a:lnTo>
                    <a:pt x="25" y="22"/>
                  </a:lnTo>
                  <a:lnTo>
                    <a:pt x="26" y="28"/>
                  </a:lnTo>
                  <a:lnTo>
                    <a:pt x="26" y="86"/>
                  </a:lnTo>
                  <a:lnTo>
                    <a:pt x="26" y="133"/>
                  </a:lnTo>
                  <a:lnTo>
                    <a:pt x="26" y="167"/>
                  </a:lnTo>
                  <a:lnTo>
                    <a:pt x="25" y="191"/>
                  </a:lnTo>
                  <a:lnTo>
                    <a:pt x="23" y="200"/>
                  </a:lnTo>
                  <a:lnTo>
                    <a:pt x="20" y="204"/>
                  </a:lnTo>
                  <a:lnTo>
                    <a:pt x="17" y="205"/>
                  </a:lnTo>
                  <a:lnTo>
                    <a:pt x="8" y="207"/>
                  </a:lnTo>
                  <a:lnTo>
                    <a:pt x="5" y="207"/>
                  </a:lnTo>
                  <a:lnTo>
                    <a:pt x="3" y="208"/>
                  </a:lnTo>
                  <a:lnTo>
                    <a:pt x="5" y="211"/>
                  </a:lnTo>
                  <a:lnTo>
                    <a:pt x="9" y="211"/>
                  </a:lnTo>
                  <a:lnTo>
                    <a:pt x="43" y="211"/>
                  </a:lnTo>
                  <a:lnTo>
                    <a:pt x="79" y="211"/>
                  </a:lnTo>
                  <a:lnTo>
                    <a:pt x="128" y="213"/>
                  </a:lnTo>
                  <a:lnTo>
                    <a:pt x="137" y="213"/>
                  </a:lnTo>
                  <a:lnTo>
                    <a:pt x="142" y="211"/>
                  </a:lnTo>
                  <a:lnTo>
                    <a:pt x="145" y="208"/>
                  </a:lnTo>
                  <a:lnTo>
                    <a:pt x="147" y="205"/>
                  </a:lnTo>
                  <a:lnTo>
                    <a:pt x="150" y="182"/>
                  </a:lnTo>
                  <a:lnTo>
                    <a:pt x="156" y="190"/>
                  </a:lnTo>
                  <a:lnTo>
                    <a:pt x="163" y="196"/>
                  </a:lnTo>
                  <a:lnTo>
                    <a:pt x="171" y="202"/>
                  </a:lnTo>
                  <a:lnTo>
                    <a:pt x="180" y="207"/>
                  </a:lnTo>
                  <a:lnTo>
                    <a:pt x="191" y="211"/>
                  </a:lnTo>
                  <a:lnTo>
                    <a:pt x="201" y="214"/>
                  </a:lnTo>
                  <a:lnTo>
                    <a:pt x="212" y="216"/>
                  </a:lnTo>
                  <a:lnTo>
                    <a:pt x="224" y="216"/>
                  </a:lnTo>
                  <a:lnTo>
                    <a:pt x="237" y="216"/>
                  </a:lnTo>
                  <a:lnTo>
                    <a:pt x="247" y="214"/>
                  </a:lnTo>
                  <a:lnTo>
                    <a:pt x="258" y="211"/>
                  </a:lnTo>
                  <a:lnTo>
                    <a:pt x="267" y="207"/>
                  </a:lnTo>
                  <a:lnTo>
                    <a:pt x="276" y="202"/>
                  </a:lnTo>
                  <a:lnTo>
                    <a:pt x="285" y="197"/>
                  </a:lnTo>
                  <a:lnTo>
                    <a:pt x="293" y="190"/>
                  </a:lnTo>
                  <a:lnTo>
                    <a:pt x="301" y="184"/>
                  </a:lnTo>
                  <a:lnTo>
                    <a:pt x="307" y="176"/>
                  </a:lnTo>
                  <a:lnTo>
                    <a:pt x="313" y="167"/>
                  </a:lnTo>
                  <a:lnTo>
                    <a:pt x="317" y="158"/>
                  </a:lnTo>
                  <a:lnTo>
                    <a:pt x="320" y="147"/>
                  </a:lnTo>
                  <a:lnTo>
                    <a:pt x="323" y="138"/>
                  </a:lnTo>
                  <a:lnTo>
                    <a:pt x="326" y="126"/>
                  </a:lnTo>
                  <a:lnTo>
                    <a:pt x="328" y="115"/>
                  </a:lnTo>
                  <a:lnTo>
                    <a:pt x="328" y="103"/>
                  </a:lnTo>
                  <a:lnTo>
                    <a:pt x="328" y="92"/>
                  </a:lnTo>
                  <a:lnTo>
                    <a:pt x="326" y="81"/>
                  </a:lnTo>
                  <a:lnTo>
                    <a:pt x="325" y="71"/>
                  </a:lnTo>
                  <a:lnTo>
                    <a:pt x="322" y="61"/>
                  </a:lnTo>
                  <a:lnTo>
                    <a:pt x="317" y="52"/>
                  </a:lnTo>
                  <a:lnTo>
                    <a:pt x="313" y="43"/>
                  </a:lnTo>
                  <a:lnTo>
                    <a:pt x="307" y="35"/>
                  </a:lnTo>
                  <a:lnTo>
                    <a:pt x="301" y="28"/>
                  </a:lnTo>
                  <a:lnTo>
                    <a:pt x="294" y="22"/>
                  </a:lnTo>
                  <a:lnTo>
                    <a:pt x="287" y="17"/>
                  </a:lnTo>
                  <a:lnTo>
                    <a:pt x="278" y="11"/>
                  </a:lnTo>
                  <a:lnTo>
                    <a:pt x="270" y="8"/>
                  </a:lnTo>
                  <a:lnTo>
                    <a:pt x="259" y="5"/>
                  </a:lnTo>
                  <a:lnTo>
                    <a:pt x="249" y="2"/>
                  </a:lnTo>
                  <a:lnTo>
                    <a:pt x="238" y="0"/>
                  </a:lnTo>
                  <a:lnTo>
                    <a:pt x="227" y="0"/>
                  </a:lnTo>
                  <a:close/>
                  <a:moveTo>
                    <a:pt x="235" y="202"/>
                  </a:moveTo>
                  <a:lnTo>
                    <a:pt x="235" y="202"/>
                  </a:lnTo>
                  <a:lnTo>
                    <a:pt x="226" y="200"/>
                  </a:lnTo>
                  <a:lnTo>
                    <a:pt x="218" y="199"/>
                  </a:lnTo>
                  <a:lnTo>
                    <a:pt x="211" y="197"/>
                  </a:lnTo>
                  <a:lnTo>
                    <a:pt x="204" y="193"/>
                  </a:lnTo>
                  <a:lnTo>
                    <a:pt x="197" y="190"/>
                  </a:lnTo>
                  <a:lnTo>
                    <a:pt x="191" y="184"/>
                  </a:lnTo>
                  <a:lnTo>
                    <a:pt x="182" y="171"/>
                  </a:lnTo>
                  <a:lnTo>
                    <a:pt x="172" y="156"/>
                  </a:lnTo>
                  <a:lnTo>
                    <a:pt x="166" y="139"/>
                  </a:lnTo>
                  <a:lnTo>
                    <a:pt x="163" y="121"/>
                  </a:lnTo>
                  <a:lnTo>
                    <a:pt x="162" y="100"/>
                  </a:lnTo>
                  <a:lnTo>
                    <a:pt x="163" y="77"/>
                  </a:lnTo>
                  <a:lnTo>
                    <a:pt x="166" y="58"/>
                  </a:lnTo>
                  <a:lnTo>
                    <a:pt x="172" y="43"/>
                  </a:lnTo>
                  <a:lnTo>
                    <a:pt x="180" y="32"/>
                  </a:lnTo>
                  <a:lnTo>
                    <a:pt x="189" y="23"/>
                  </a:lnTo>
                  <a:lnTo>
                    <a:pt x="200" y="19"/>
                  </a:lnTo>
                  <a:lnTo>
                    <a:pt x="209" y="16"/>
                  </a:lnTo>
                  <a:lnTo>
                    <a:pt x="220" y="14"/>
                  </a:lnTo>
                  <a:lnTo>
                    <a:pt x="235" y="16"/>
                  </a:lnTo>
                  <a:lnTo>
                    <a:pt x="247" y="22"/>
                  </a:lnTo>
                  <a:lnTo>
                    <a:pt x="259" y="29"/>
                  </a:lnTo>
                  <a:lnTo>
                    <a:pt x="270" y="41"/>
                  </a:lnTo>
                  <a:lnTo>
                    <a:pt x="278" y="55"/>
                  </a:lnTo>
                  <a:lnTo>
                    <a:pt x="284" y="72"/>
                  </a:lnTo>
                  <a:lnTo>
                    <a:pt x="288" y="92"/>
                  </a:lnTo>
                  <a:lnTo>
                    <a:pt x="290" y="113"/>
                  </a:lnTo>
                  <a:lnTo>
                    <a:pt x="290" y="127"/>
                  </a:lnTo>
                  <a:lnTo>
                    <a:pt x="288" y="139"/>
                  </a:lnTo>
                  <a:lnTo>
                    <a:pt x="285" y="150"/>
                  </a:lnTo>
                  <a:lnTo>
                    <a:pt x="284" y="161"/>
                  </a:lnTo>
                  <a:lnTo>
                    <a:pt x="281" y="168"/>
                  </a:lnTo>
                  <a:lnTo>
                    <a:pt x="276" y="176"/>
                  </a:lnTo>
                  <a:lnTo>
                    <a:pt x="269" y="187"/>
                  </a:lnTo>
                  <a:lnTo>
                    <a:pt x="259" y="194"/>
                  </a:lnTo>
                  <a:lnTo>
                    <a:pt x="250" y="199"/>
                  </a:lnTo>
                  <a:lnTo>
                    <a:pt x="241" y="200"/>
                  </a:lnTo>
                  <a:lnTo>
                    <a:pt x="235"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 name="Freeform 11">
              <a:extLst>
                <a:ext uri="{FF2B5EF4-FFF2-40B4-BE49-F238E27FC236}">
                  <a16:creationId xmlns:a16="http://schemas.microsoft.com/office/drawing/2014/main" id="{84601769-C2C0-4908-9B40-C504B585BF1B}"/>
                </a:ext>
              </a:extLst>
            </p:cNvPr>
            <p:cNvSpPr>
              <a:spLocks noEditPoints="1"/>
            </p:cNvSpPr>
            <p:nvPr userDrawn="1"/>
          </p:nvSpPr>
          <p:spPr bwMode="auto">
            <a:xfrm>
              <a:off x="4164" y="4043"/>
              <a:ext cx="435" cy="108"/>
            </a:xfrm>
            <a:custGeom>
              <a:avLst/>
              <a:gdLst>
                <a:gd name="T0" fmla="*/ 53 w 869"/>
                <a:gd name="T1" fmla="*/ 11 h 216"/>
                <a:gd name="T2" fmla="*/ 52 w 869"/>
                <a:gd name="T3" fmla="*/ 1 h 216"/>
                <a:gd name="T4" fmla="*/ 43 w 869"/>
                <a:gd name="T5" fmla="*/ 7 h 216"/>
                <a:gd name="T6" fmla="*/ 39 w 869"/>
                <a:gd name="T7" fmla="*/ 3 h 216"/>
                <a:gd name="T8" fmla="*/ 43 w 869"/>
                <a:gd name="T9" fmla="*/ 1 h 216"/>
                <a:gd name="T10" fmla="*/ 44 w 869"/>
                <a:gd name="T11" fmla="*/ 3 h 216"/>
                <a:gd name="T12" fmla="*/ 45 w 869"/>
                <a:gd name="T13" fmla="*/ 1 h 216"/>
                <a:gd name="T14" fmla="*/ 40 w 869"/>
                <a:gd name="T15" fmla="*/ 1 h 216"/>
                <a:gd name="T16" fmla="*/ 38 w 869"/>
                <a:gd name="T17" fmla="*/ 5 h 216"/>
                <a:gd name="T18" fmla="*/ 42 w 869"/>
                <a:gd name="T19" fmla="*/ 9 h 216"/>
                <a:gd name="T20" fmla="*/ 43 w 869"/>
                <a:gd name="T21" fmla="*/ 12 h 216"/>
                <a:gd name="T22" fmla="*/ 39 w 869"/>
                <a:gd name="T23" fmla="*/ 13 h 216"/>
                <a:gd name="T24" fmla="*/ 38 w 869"/>
                <a:gd name="T25" fmla="*/ 10 h 216"/>
                <a:gd name="T26" fmla="*/ 37 w 869"/>
                <a:gd name="T27" fmla="*/ 11 h 216"/>
                <a:gd name="T28" fmla="*/ 35 w 869"/>
                <a:gd name="T29" fmla="*/ 13 h 216"/>
                <a:gd name="T30" fmla="*/ 32 w 869"/>
                <a:gd name="T31" fmla="*/ 9 h 216"/>
                <a:gd name="T32" fmla="*/ 36 w 869"/>
                <a:gd name="T33" fmla="*/ 8 h 216"/>
                <a:gd name="T34" fmla="*/ 36 w 869"/>
                <a:gd name="T35" fmla="*/ 9 h 216"/>
                <a:gd name="T36" fmla="*/ 37 w 869"/>
                <a:gd name="T37" fmla="*/ 6 h 216"/>
                <a:gd name="T38" fmla="*/ 32 w 869"/>
                <a:gd name="T39" fmla="*/ 6 h 216"/>
                <a:gd name="T40" fmla="*/ 35 w 869"/>
                <a:gd name="T41" fmla="*/ 2 h 216"/>
                <a:gd name="T42" fmla="*/ 36 w 869"/>
                <a:gd name="T43" fmla="*/ 3 h 216"/>
                <a:gd name="T44" fmla="*/ 37 w 869"/>
                <a:gd name="T45" fmla="*/ 1 h 216"/>
                <a:gd name="T46" fmla="*/ 36 w 869"/>
                <a:gd name="T47" fmla="*/ 1 h 216"/>
                <a:gd name="T48" fmla="*/ 28 w 869"/>
                <a:gd name="T49" fmla="*/ 1 h 216"/>
                <a:gd name="T50" fmla="*/ 19 w 869"/>
                <a:gd name="T51" fmla="*/ 1 h 216"/>
                <a:gd name="T52" fmla="*/ 17 w 869"/>
                <a:gd name="T53" fmla="*/ 1 h 216"/>
                <a:gd name="T54" fmla="*/ 15 w 869"/>
                <a:gd name="T55" fmla="*/ 1 h 216"/>
                <a:gd name="T56" fmla="*/ 16 w 869"/>
                <a:gd name="T57" fmla="*/ 9 h 216"/>
                <a:gd name="T58" fmla="*/ 7 w 869"/>
                <a:gd name="T59" fmla="*/ 11 h 216"/>
                <a:gd name="T60" fmla="*/ 6 w 869"/>
                <a:gd name="T61" fmla="*/ 13 h 216"/>
                <a:gd name="T62" fmla="*/ 4 w 869"/>
                <a:gd name="T63" fmla="*/ 11 h 216"/>
                <a:gd name="T64" fmla="*/ 5 w 869"/>
                <a:gd name="T65" fmla="*/ 1 h 216"/>
                <a:gd name="T66" fmla="*/ 5 w 869"/>
                <a:gd name="T67" fmla="*/ 1 h 216"/>
                <a:gd name="T68" fmla="*/ 1 w 869"/>
                <a:gd name="T69" fmla="*/ 1 h 216"/>
                <a:gd name="T70" fmla="*/ 2 w 869"/>
                <a:gd name="T71" fmla="*/ 6 h 216"/>
                <a:gd name="T72" fmla="*/ 1 w 869"/>
                <a:gd name="T73" fmla="*/ 13 h 216"/>
                <a:gd name="T74" fmla="*/ 1 w 869"/>
                <a:gd name="T75" fmla="*/ 14 h 216"/>
                <a:gd name="T76" fmla="*/ 10 w 869"/>
                <a:gd name="T77" fmla="*/ 14 h 216"/>
                <a:gd name="T78" fmla="*/ 9 w 869"/>
                <a:gd name="T79" fmla="*/ 13 h 216"/>
                <a:gd name="T80" fmla="*/ 16 w 869"/>
                <a:gd name="T81" fmla="*/ 13 h 216"/>
                <a:gd name="T82" fmla="*/ 17 w 869"/>
                <a:gd name="T83" fmla="*/ 2 h 216"/>
                <a:gd name="T84" fmla="*/ 18 w 869"/>
                <a:gd name="T85" fmla="*/ 1 h 216"/>
                <a:gd name="T86" fmla="*/ 19 w 869"/>
                <a:gd name="T87" fmla="*/ 3 h 216"/>
                <a:gd name="T88" fmla="*/ 22 w 869"/>
                <a:gd name="T89" fmla="*/ 9 h 216"/>
                <a:gd name="T90" fmla="*/ 21 w 869"/>
                <a:gd name="T91" fmla="*/ 13 h 216"/>
                <a:gd name="T92" fmla="*/ 23 w 869"/>
                <a:gd name="T93" fmla="*/ 14 h 216"/>
                <a:gd name="T94" fmla="*/ 25 w 869"/>
                <a:gd name="T95" fmla="*/ 13 h 216"/>
                <a:gd name="T96" fmla="*/ 24 w 869"/>
                <a:gd name="T97" fmla="*/ 2 h 216"/>
                <a:gd name="T98" fmla="*/ 28 w 869"/>
                <a:gd name="T99" fmla="*/ 3 h 216"/>
                <a:gd name="T100" fmla="*/ 29 w 869"/>
                <a:gd name="T101" fmla="*/ 1 h 216"/>
                <a:gd name="T102" fmla="*/ 30 w 869"/>
                <a:gd name="T103" fmla="*/ 11 h 216"/>
                <a:gd name="T104" fmla="*/ 28 w 869"/>
                <a:gd name="T105" fmla="*/ 13 h 216"/>
                <a:gd name="T106" fmla="*/ 31 w 869"/>
                <a:gd name="T107" fmla="*/ 14 h 216"/>
                <a:gd name="T108" fmla="*/ 37 w 869"/>
                <a:gd name="T109" fmla="*/ 13 h 216"/>
                <a:gd name="T110" fmla="*/ 41 w 869"/>
                <a:gd name="T111" fmla="*/ 14 h 216"/>
                <a:gd name="T112" fmla="*/ 45 w 869"/>
                <a:gd name="T113" fmla="*/ 14 h 216"/>
                <a:gd name="T114" fmla="*/ 44 w 869"/>
                <a:gd name="T115" fmla="*/ 13 h 216"/>
                <a:gd name="T116" fmla="*/ 51 w 869"/>
                <a:gd name="T117" fmla="*/ 10 h 216"/>
                <a:gd name="T118" fmla="*/ 50 w 869"/>
                <a:gd name="T119" fmla="*/ 14 h 216"/>
                <a:gd name="T120" fmla="*/ 55 w 869"/>
                <a:gd name="T121" fmla="*/ 14 h 216"/>
                <a:gd name="T122" fmla="*/ 48 w 869"/>
                <a:gd name="T123" fmla="*/ 9 h 216"/>
                <a:gd name="T124" fmla="*/ 50 w 869"/>
                <a:gd name="T125" fmla="*/ 9 h 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869" h="216">
                  <a:moveTo>
                    <a:pt x="866" y="210"/>
                  </a:moveTo>
                  <a:lnTo>
                    <a:pt x="866" y="210"/>
                  </a:lnTo>
                  <a:lnTo>
                    <a:pt x="854" y="208"/>
                  </a:lnTo>
                  <a:lnTo>
                    <a:pt x="851" y="205"/>
                  </a:lnTo>
                  <a:lnTo>
                    <a:pt x="848" y="200"/>
                  </a:lnTo>
                  <a:lnTo>
                    <a:pt x="845" y="191"/>
                  </a:lnTo>
                  <a:lnTo>
                    <a:pt x="842" y="176"/>
                  </a:lnTo>
                  <a:lnTo>
                    <a:pt x="834" y="83"/>
                  </a:lnTo>
                  <a:lnTo>
                    <a:pt x="830" y="9"/>
                  </a:lnTo>
                  <a:lnTo>
                    <a:pt x="828" y="6"/>
                  </a:lnTo>
                  <a:lnTo>
                    <a:pt x="827" y="5"/>
                  </a:lnTo>
                  <a:lnTo>
                    <a:pt x="823" y="5"/>
                  </a:lnTo>
                  <a:lnTo>
                    <a:pt x="820" y="5"/>
                  </a:lnTo>
                  <a:lnTo>
                    <a:pt x="817" y="9"/>
                  </a:lnTo>
                  <a:lnTo>
                    <a:pt x="813" y="17"/>
                  </a:lnTo>
                  <a:lnTo>
                    <a:pt x="718" y="144"/>
                  </a:lnTo>
                  <a:lnTo>
                    <a:pt x="715" y="136"/>
                  </a:lnTo>
                  <a:lnTo>
                    <a:pt x="712" y="130"/>
                  </a:lnTo>
                  <a:lnTo>
                    <a:pt x="708" y="123"/>
                  </a:lnTo>
                  <a:lnTo>
                    <a:pt x="703" y="116"/>
                  </a:lnTo>
                  <a:lnTo>
                    <a:pt x="688" y="101"/>
                  </a:lnTo>
                  <a:lnTo>
                    <a:pt x="666" y="87"/>
                  </a:lnTo>
                  <a:lnTo>
                    <a:pt x="657" y="81"/>
                  </a:lnTo>
                  <a:lnTo>
                    <a:pt x="640" y="69"/>
                  </a:lnTo>
                  <a:lnTo>
                    <a:pt x="630" y="60"/>
                  </a:lnTo>
                  <a:lnTo>
                    <a:pt x="625" y="51"/>
                  </a:lnTo>
                  <a:lnTo>
                    <a:pt x="622" y="41"/>
                  </a:lnTo>
                  <a:lnTo>
                    <a:pt x="624" y="35"/>
                  </a:lnTo>
                  <a:lnTo>
                    <a:pt x="625" y="29"/>
                  </a:lnTo>
                  <a:lnTo>
                    <a:pt x="628" y="25"/>
                  </a:lnTo>
                  <a:lnTo>
                    <a:pt x="633" y="22"/>
                  </a:lnTo>
                  <a:lnTo>
                    <a:pt x="637" y="17"/>
                  </a:lnTo>
                  <a:lnTo>
                    <a:pt x="644" y="16"/>
                  </a:lnTo>
                  <a:lnTo>
                    <a:pt x="651" y="14"/>
                  </a:lnTo>
                  <a:lnTo>
                    <a:pt x="659" y="12"/>
                  </a:lnTo>
                  <a:lnTo>
                    <a:pt x="673" y="14"/>
                  </a:lnTo>
                  <a:lnTo>
                    <a:pt x="683" y="17"/>
                  </a:lnTo>
                  <a:lnTo>
                    <a:pt x="689" y="22"/>
                  </a:lnTo>
                  <a:lnTo>
                    <a:pt x="694" y="26"/>
                  </a:lnTo>
                  <a:lnTo>
                    <a:pt x="698" y="32"/>
                  </a:lnTo>
                  <a:lnTo>
                    <a:pt x="701" y="37"/>
                  </a:lnTo>
                  <a:lnTo>
                    <a:pt x="703" y="45"/>
                  </a:lnTo>
                  <a:lnTo>
                    <a:pt x="703" y="48"/>
                  </a:lnTo>
                  <a:lnTo>
                    <a:pt x="706" y="49"/>
                  </a:lnTo>
                  <a:lnTo>
                    <a:pt x="708" y="49"/>
                  </a:lnTo>
                  <a:lnTo>
                    <a:pt x="709" y="48"/>
                  </a:lnTo>
                  <a:lnTo>
                    <a:pt x="709" y="41"/>
                  </a:lnTo>
                  <a:lnTo>
                    <a:pt x="709" y="19"/>
                  </a:lnTo>
                  <a:lnTo>
                    <a:pt x="709" y="8"/>
                  </a:lnTo>
                  <a:lnTo>
                    <a:pt x="709" y="6"/>
                  </a:lnTo>
                  <a:lnTo>
                    <a:pt x="705" y="5"/>
                  </a:lnTo>
                  <a:lnTo>
                    <a:pt x="689" y="2"/>
                  </a:lnTo>
                  <a:lnTo>
                    <a:pt x="677" y="0"/>
                  </a:lnTo>
                  <a:lnTo>
                    <a:pt x="663" y="0"/>
                  </a:lnTo>
                  <a:lnTo>
                    <a:pt x="648" y="2"/>
                  </a:lnTo>
                  <a:lnTo>
                    <a:pt x="633" y="5"/>
                  </a:lnTo>
                  <a:lnTo>
                    <a:pt x="621" y="9"/>
                  </a:lnTo>
                  <a:lnTo>
                    <a:pt x="612" y="16"/>
                  </a:lnTo>
                  <a:lnTo>
                    <a:pt x="602" y="23"/>
                  </a:lnTo>
                  <a:lnTo>
                    <a:pt x="596" y="31"/>
                  </a:lnTo>
                  <a:lnTo>
                    <a:pt x="593" y="41"/>
                  </a:lnTo>
                  <a:lnTo>
                    <a:pt x="592" y="52"/>
                  </a:lnTo>
                  <a:lnTo>
                    <a:pt x="593" y="60"/>
                  </a:lnTo>
                  <a:lnTo>
                    <a:pt x="595" y="69"/>
                  </a:lnTo>
                  <a:lnTo>
                    <a:pt x="598" y="77"/>
                  </a:lnTo>
                  <a:lnTo>
                    <a:pt x="604" y="84"/>
                  </a:lnTo>
                  <a:lnTo>
                    <a:pt x="610" y="92"/>
                  </a:lnTo>
                  <a:lnTo>
                    <a:pt x="618" y="101"/>
                  </a:lnTo>
                  <a:lnTo>
                    <a:pt x="628" y="109"/>
                  </a:lnTo>
                  <a:lnTo>
                    <a:pt x="640" y="118"/>
                  </a:lnTo>
                  <a:lnTo>
                    <a:pt x="656" y="127"/>
                  </a:lnTo>
                  <a:lnTo>
                    <a:pt x="671" y="139"/>
                  </a:lnTo>
                  <a:lnTo>
                    <a:pt x="677" y="145"/>
                  </a:lnTo>
                  <a:lnTo>
                    <a:pt x="682" y="152"/>
                  </a:lnTo>
                  <a:lnTo>
                    <a:pt x="685" y="156"/>
                  </a:lnTo>
                  <a:lnTo>
                    <a:pt x="686" y="161"/>
                  </a:lnTo>
                  <a:lnTo>
                    <a:pt x="688" y="171"/>
                  </a:lnTo>
                  <a:lnTo>
                    <a:pt x="686" y="178"/>
                  </a:lnTo>
                  <a:lnTo>
                    <a:pt x="685" y="182"/>
                  </a:lnTo>
                  <a:lnTo>
                    <a:pt x="682" y="188"/>
                  </a:lnTo>
                  <a:lnTo>
                    <a:pt x="677" y="193"/>
                  </a:lnTo>
                  <a:lnTo>
                    <a:pt x="673" y="197"/>
                  </a:lnTo>
                  <a:lnTo>
                    <a:pt x="665" y="200"/>
                  </a:lnTo>
                  <a:lnTo>
                    <a:pt x="656" y="202"/>
                  </a:lnTo>
                  <a:lnTo>
                    <a:pt x="647" y="204"/>
                  </a:lnTo>
                  <a:lnTo>
                    <a:pt x="631" y="202"/>
                  </a:lnTo>
                  <a:lnTo>
                    <a:pt x="625" y="199"/>
                  </a:lnTo>
                  <a:lnTo>
                    <a:pt x="619" y="197"/>
                  </a:lnTo>
                  <a:lnTo>
                    <a:pt x="613" y="193"/>
                  </a:lnTo>
                  <a:lnTo>
                    <a:pt x="608" y="188"/>
                  </a:lnTo>
                  <a:lnTo>
                    <a:pt x="604" y="182"/>
                  </a:lnTo>
                  <a:lnTo>
                    <a:pt x="601" y="175"/>
                  </a:lnTo>
                  <a:lnTo>
                    <a:pt x="598" y="168"/>
                  </a:lnTo>
                  <a:lnTo>
                    <a:pt x="598" y="161"/>
                  </a:lnTo>
                  <a:lnTo>
                    <a:pt x="596" y="158"/>
                  </a:lnTo>
                  <a:lnTo>
                    <a:pt x="595" y="156"/>
                  </a:lnTo>
                  <a:lnTo>
                    <a:pt x="593" y="156"/>
                  </a:lnTo>
                  <a:lnTo>
                    <a:pt x="592" y="158"/>
                  </a:lnTo>
                  <a:lnTo>
                    <a:pt x="592" y="159"/>
                  </a:lnTo>
                  <a:lnTo>
                    <a:pt x="590" y="164"/>
                  </a:lnTo>
                  <a:lnTo>
                    <a:pt x="589" y="175"/>
                  </a:lnTo>
                  <a:lnTo>
                    <a:pt x="587" y="182"/>
                  </a:lnTo>
                  <a:lnTo>
                    <a:pt x="584" y="188"/>
                  </a:lnTo>
                  <a:lnTo>
                    <a:pt x="581" y="191"/>
                  </a:lnTo>
                  <a:lnTo>
                    <a:pt x="576" y="194"/>
                  </a:lnTo>
                  <a:lnTo>
                    <a:pt x="570" y="196"/>
                  </a:lnTo>
                  <a:lnTo>
                    <a:pt x="564" y="197"/>
                  </a:lnTo>
                  <a:lnTo>
                    <a:pt x="551" y="197"/>
                  </a:lnTo>
                  <a:lnTo>
                    <a:pt x="531" y="197"/>
                  </a:lnTo>
                  <a:lnTo>
                    <a:pt x="523" y="196"/>
                  </a:lnTo>
                  <a:lnTo>
                    <a:pt x="515" y="194"/>
                  </a:lnTo>
                  <a:lnTo>
                    <a:pt x="511" y="191"/>
                  </a:lnTo>
                  <a:lnTo>
                    <a:pt x="506" y="187"/>
                  </a:lnTo>
                  <a:lnTo>
                    <a:pt x="503" y="182"/>
                  </a:lnTo>
                  <a:lnTo>
                    <a:pt x="502" y="175"/>
                  </a:lnTo>
                  <a:lnTo>
                    <a:pt x="502" y="133"/>
                  </a:lnTo>
                  <a:lnTo>
                    <a:pt x="502" y="110"/>
                  </a:lnTo>
                  <a:lnTo>
                    <a:pt x="502" y="109"/>
                  </a:lnTo>
                  <a:lnTo>
                    <a:pt x="503" y="109"/>
                  </a:lnTo>
                  <a:lnTo>
                    <a:pt x="554" y="109"/>
                  </a:lnTo>
                  <a:lnTo>
                    <a:pt x="561" y="110"/>
                  </a:lnTo>
                  <a:lnTo>
                    <a:pt x="566" y="113"/>
                  </a:lnTo>
                  <a:lnTo>
                    <a:pt x="567" y="116"/>
                  </a:lnTo>
                  <a:lnTo>
                    <a:pt x="570" y="119"/>
                  </a:lnTo>
                  <a:lnTo>
                    <a:pt x="570" y="130"/>
                  </a:lnTo>
                  <a:lnTo>
                    <a:pt x="572" y="132"/>
                  </a:lnTo>
                  <a:lnTo>
                    <a:pt x="573" y="132"/>
                  </a:lnTo>
                  <a:lnTo>
                    <a:pt x="575" y="132"/>
                  </a:lnTo>
                  <a:lnTo>
                    <a:pt x="575" y="130"/>
                  </a:lnTo>
                  <a:lnTo>
                    <a:pt x="575" y="127"/>
                  </a:lnTo>
                  <a:lnTo>
                    <a:pt x="576" y="109"/>
                  </a:lnTo>
                  <a:lnTo>
                    <a:pt x="578" y="93"/>
                  </a:lnTo>
                  <a:lnTo>
                    <a:pt x="579" y="89"/>
                  </a:lnTo>
                  <a:lnTo>
                    <a:pt x="578" y="87"/>
                  </a:lnTo>
                  <a:lnTo>
                    <a:pt x="576" y="86"/>
                  </a:lnTo>
                  <a:lnTo>
                    <a:pt x="575" y="87"/>
                  </a:lnTo>
                  <a:lnTo>
                    <a:pt x="572" y="90"/>
                  </a:lnTo>
                  <a:lnTo>
                    <a:pt x="567" y="92"/>
                  </a:lnTo>
                  <a:lnTo>
                    <a:pt x="560" y="93"/>
                  </a:lnTo>
                  <a:lnTo>
                    <a:pt x="503" y="95"/>
                  </a:lnTo>
                  <a:lnTo>
                    <a:pt x="502" y="93"/>
                  </a:lnTo>
                  <a:lnTo>
                    <a:pt x="502" y="92"/>
                  </a:lnTo>
                  <a:lnTo>
                    <a:pt x="502" y="22"/>
                  </a:lnTo>
                  <a:lnTo>
                    <a:pt x="502" y="20"/>
                  </a:lnTo>
                  <a:lnTo>
                    <a:pt x="503" y="20"/>
                  </a:lnTo>
                  <a:lnTo>
                    <a:pt x="555" y="20"/>
                  </a:lnTo>
                  <a:lnTo>
                    <a:pt x="563" y="22"/>
                  </a:lnTo>
                  <a:lnTo>
                    <a:pt x="569" y="25"/>
                  </a:lnTo>
                  <a:lnTo>
                    <a:pt x="572" y="26"/>
                  </a:lnTo>
                  <a:lnTo>
                    <a:pt x="573" y="31"/>
                  </a:lnTo>
                  <a:lnTo>
                    <a:pt x="575" y="35"/>
                  </a:lnTo>
                  <a:lnTo>
                    <a:pt x="575" y="40"/>
                  </a:lnTo>
                  <a:lnTo>
                    <a:pt x="575" y="43"/>
                  </a:lnTo>
                  <a:lnTo>
                    <a:pt x="576" y="45"/>
                  </a:lnTo>
                  <a:lnTo>
                    <a:pt x="579" y="43"/>
                  </a:lnTo>
                  <a:lnTo>
                    <a:pt x="579" y="41"/>
                  </a:lnTo>
                  <a:lnTo>
                    <a:pt x="581" y="23"/>
                  </a:lnTo>
                  <a:lnTo>
                    <a:pt x="583" y="9"/>
                  </a:lnTo>
                  <a:lnTo>
                    <a:pt x="583" y="5"/>
                  </a:lnTo>
                  <a:lnTo>
                    <a:pt x="583" y="3"/>
                  </a:lnTo>
                  <a:lnTo>
                    <a:pt x="581" y="3"/>
                  </a:lnTo>
                  <a:lnTo>
                    <a:pt x="578" y="3"/>
                  </a:lnTo>
                  <a:lnTo>
                    <a:pt x="566" y="5"/>
                  </a:lnTo>
                  <a:lnTo>
                    <a:pt x="485" y="6"/>
                  </a:lnTo>
                  <a:lnTo>
                    <a:pt x="468" y="5"/>
                  </a:lnTo>
                  <a:lnTo>
                    <a:pt x="450" y="5"/>
                  </a:lnTo>
                  <a:lnTo>
                    <a:pt x="450" y="3"/>
                  </a:lnTo>
                  <a:lnTo>
                    <a:pt x="448" y="3"/>
                  </a:lnTo>
                  <a:lnTo>
                    <a:pt x="441" y="5"/>
                  </a:lnTo>
                  <a:lnTo>
                    <a:pt x="433" y="5"/>
                  </a:lnTo>
                  <a:lnTo>
                    <a:pt x="422" y="6"/>
                  </a:lnTo>
                  <a:lnTo>
                    <a:pt x="329" y="6"/>
                  </a:lnTo>
                  <a:lnTo>
                    <a:pt x="303" y="5"/>
                  </a:lnTo>
                  <a:lnTo>
                    <a:pt x="296" y="3"/>
                  </a:lnTo>
                  <a:lnTo>
                    <a:pt x="291" y="2"/>
                  </a:lnTo>
                  <a:lnTo>
                    <a:pt x="290" y="3"/>
                  </a:lnTo>
                  <a:lnTo>
                    <a:pt x="288" y="5"/>
                  </a:lnTo>
                  <a:lnTo>
                    <a:pt x="285" y="5"/>
                  </a:lnTo>
                  <a:lnTo>
                    <a:pt x="274" y="6"/>
                  </a:lnTo>
                  <a:lnTo>
                    <a:pt x="261" y="6"/>
                  </a:lnTo>
                  <a:lnTo>
                    <a:pt x="233" y="5"/>
                  </a:lnTo>
                  <a:lnTo>
                    <a:pt x="229" y="6"/>
                  </a:lnTo>
                  <a:lnTo>
                    <a:pt x="227" y="6"/>
                  </a:lnTo>
                  <a:lnTo>
                    <a:pt x="226" y="8"/>
                  </a:lnTo>
                  <a:lnTo>
                    <a:pt x="227" y="9"/>
                  </a:lnTo>
                  <a:lnTo>
                    <a:pt x="230" y="11"/>
                  </a:lnTo>
                  <a:lnTo>
                    <a:pt x="236" y="11"/>
                  </a:lnTo>
                  <a:lnTo>
                    <a:pt x="242" y="12"/>
                  </a:lnTo>
                  <a:lnTo>
                    <a:pt x="247" y="14"/>
                  </a:lnTo>
                  <a:lnTo>
                    <a:pt x="249" y="19"/>
                  </a:lnTo>
                  <a:lnTo>
                    <a:pt x="250" y="23"/>
                  </a:lnTo>
                  <a:lnTo>
                    <a:pt x="252" y="32"/>
                  </a:lnTo>
                  <a:lnTo>
                    <a:pt x="252" y="142"/>
                  </a:lnTo>
                  <a:lnTo>
                    <a:pt x="188" y="71"/>
                  </a:lnTo>
                  <a:lnTo>
                    <a:pt x="125" y="2"/>
                  </a:lnTo>
                  <a:lnTo>
                    <a:pt x="122" y="0"/>
                  </a:lnTo>
                  <a:lnTo>
                    <a:pt x="119" y="0"/>
                  </a:lnTo>
                  <a:lnTo>
                    <a:pt x="117" y="3"/>
                  </a:lnTo>
                  <a:lnTo>
                    <a:pt x="116" y="6"/>
                  </a:lnTo>
                  <a:lnTo>
                    <a:pt x="113" y="77"/>
                  </a:lnTo>
                  <a:lnTo>
                    <a:pt x="110" y="171"/>
                  </a:lnTo>
                  <a:lnTo>
                    <a:pt x="110" y="185"/>
                  </a:lnTo>
                  <a:lnTo>
                    <a:pt x="107" y="194"/>
                  </a:lnTo>
                  <a:lnTo>
                    <a:pt x="104" y="200"/>
                  </a:lnTo>
                  <a:lnTo>
                    <a:pt x="99" y="204"/>
                  </a:lnTo>
                  <a:lnTo>
                    <a:pt x="93" y="205"/>
                  </a:lnTo>
                  <a:lnTo>
                    <a:pt x="88" y="207"/>
                  </a:lnTo>
                  <a:lnTo>
                    <a:pt x="81" y="207"/>
                  </a:lnTo>
                  <a:lnTo>
                    <a:pt x="70" y="205"/>
                  </a:lnTo>
                  <a:lnTo>
                    <a:pt x="66" y="204"/>
                  </a:lnTo>
                  <a:lnTo>
                    <a:pt x="63" y="200"/>
                  </a:lnTo>
                  <a:lnTo>
                    <a:pt x="59" y="196"/>
                  </a:lnTo>
                  <a:lnTo>
                    <a:pt x="58" y="191"/>
                  </a:lnTo>
                  <a:lnTo>
                    <a:pt x="58" y="167"/>
                  </a:lnTo>
                  <a:lnTo>
                    <a:pt x="56" y="132"/>
                  </a:lnTo>
                  <a:lnTo>
                    <a:pt x="56" y="84"/>
                  </a:lnTo>
                  <a:lnTo>
                    <a:pt x="58" y="26"/>
                  </a:lnTo>
                  <a:lnTo>
                    <a:pt x="58" y="20"/>
                  </a:lnTo>
                  <a:lnTo>
                    <a:pt x="59" y="16"/>
                  </a:lnTo>
                  <a:lnTo>
                    <a:pt x="63" y="12"/>
                  </a:lnTo>
                  <a:lnTo>
                    <a:pt x="67" y="11"/>
                  </a:lnTo>
                  <a:lnTo>
                    <a:pt x="76" y="11"/>
                  </a:lnTo>
                  <a:lnTo>
                    <a:pt x="79" y="9"/>
                  </a:lnTo>
                  <a:lnTo>
                    <a:pt x="81" y="8"/>
                  </a:lnTo>
                  <a:lnTo>
                    <a:pt x="79" y="6"/>
                  </a:lnTo>
                  <a:lnTo>
                    <a:pt x="75" y="5"/>
                  </a:lnTo>
                  <a:lnTo>
                    <a:pt x="41" y="6"/>
                  </a:lnTo>
                  <a:lnTo>
                    <a:pt x="6" y="5"/>
                  </a:lnTo>
                  <a:lnTo>
                    <a:pt x="2" y="6"/>
                  </a:lnTo>
                  <a:lnTo>
                    <a:pt x="0" y="8"/>
                  </a:lnTo>
                  <a:lnTo>
                    <a:pt x="2" y="9"/>
                  </a:lnTo>
                  <a:lnTo>
                    <a:pt x="5" y="11"/>
                  </a:lnTo>
                  <a:lnTo>
                    <a:pt x="14" y="11"/>
                  </a:lnTo>
                  <a:lnTo>
                    <a:pt x="18" y="12"/>
                  </a:lnTo>
                  <a:lnTo>
                    <a:pt x="21" y="16"/>
                  </a:lnTo>
                  <a:lnTo>
                    <a:pt x="23" y="20"/>
                  </a:lnTo>
                  <a:lnTo>
                    <a:pt x="23" y="26"/>
                  </a:lnTo>
                  <a:lnTo>
                    <a:pt x="24" y="84"/>
                  </a:lnTo>
                  <a:lnTo>
                    <a:pt x="24" y="132"/>
                  </a:lnTo>
                  <a:lnTo>
                    <a:pt x="23" y="167"/>
                  </a:lnTo>
                  <a:lnTo>
                    <a:pt x="23" y="191"/>
                  </a:lnTo>
                  <a:lnTo>
                    <a:pt x="21" y="196"/>
                  </a:lnTo>
                  <a:lnTo>
                    <a:pt x="20" y="200"/>
                  </a:lnTo>
                  <a:lnTo>
                    <a:pt x="18" y="204"/>
                  </a:lnTo>
                  <a:lnTo>
                    <a:pt x="15" y="205"/>
                  </a:lnTo>
                  <a:lnTo>
                    <a:pt x="5" y="207"/>
                  </a:lnTo>
                  <a:lnTo>
                    <a:pt x="2" y="207"/>
                  </a:lnTo>
                  <a:lnTo>
                    <a:pt x="0" y="208"/>
                  </a:lnTo>
                  <a:lnTo>
                    <a:pt x="2" y="210"/>
                  </a:lnTo>
                  <a:lnTo>
                    <a:pt x="6" y="211"/>
                  </a:lnTo>
                  <a:lnTo>
                    <a:pt x="40" y="210"/>
                  </a:lnTo>
                  <a:lnTo>
                    <a:pt x="88" y="211"/>
                  </a:lnTo>
                  <a:lnTo>
                    <a:pt x="119" y="211"/>
                  </a:lnTo>
                  <a:lnTo>
                    <a:pt x="152" y="211"/>
                  </a:lnTo>
                  <a:lnTo>
                    <a:pt x="157" y="211"/>
                  </a:lnTo>
                  <a:lnTo>
                    <a:pt x="159" y="210"/>
                  </a:lnTo>
                  <a:lnTo>
                    <a:pt x="159" y="208"/>
                  </a:lnTo>
                  <a:lnTo>
                    <a:pt x="159" y="207"/>
                  </a:lnTo>
                  <a:lnTo>
                    <a:pt x="154" y="207"/>
                  </a:lnTo>
                  <a:lnTo>
                    <a:pt x="148" y="207"/>
                  </a:lnTo>
                  <a:lnTo>
                    <a:pt x="140" y="205"/>
                  </a:lnTo>
                  <a:lnTo>
                    <a:pt x="137" y="202"/>
                  </a:lnTo>
                  <a:lnTo>
                    <a:pt x="134" y="197"/>
                  </a:lnTo>
                  <a:lnTo>
                    <a:pt x="133" y="188"/>
                  </a:lnTo>
                  <a:lnTo>
                    <a:pt x="131" y="175"/>
                  </a:lnTo>
                  <a:lnTo>
                    <a:pt x="130" y="121"/>
                  </a:lnTo>
                  <a:lnTo>
                    <a:pt x="130" y="67"/>
                  </a:lnTo>
                  <a:lnTo>
                    <a:pt x="256" y="208"/>
                  </a:lnTo>
                  <a:lnTo>
                    <a:pt x="261" y="211"/>
                  </a:lnTo>
                  <a:lnTo>
                    <a:pt x="265" y="214"/>
                  </a:lnTo>
                  <a:lnTo>
                    <a:pt x="267" y="213"/>
                  </a:lnTo>
                  <a:lnTo>
                    <a:pt x="267" y="211"/>
                  </a:lnTo>
                  <a:lnTo>
                    <a:pt x="268" y="205"/>
                  </a:lnTo>
                  <a:lnTo>
                    <a:pt x="270" y="34"/>
                  </a:lnTo>
                  <a:lnTo>
                    <a:pt x="271" y="28"/>
                  </a:lnTo>
                  <a:lnTo>
                    <a:pt x="271" y="22"/>
                  </a:lnTo>
                  <a:lnTo>
                    <a:pt x="273" y="17"/>
                  </a:lnTo>
                  <a:lnTo>
                    <a:pt x="276" y="14"/>
                  </a:lnTo>
                  <a:lnTo>
                    <a:pt x="279" y="12"/>
                  </a:lnTo>
                  <a:lnTo>
                    <a:pt x="284" y="11"/>
                  </a:lnTo>
                  <a:lnTo>
                    <a:pt x="288" y="11"/>
                  </a:lnTo>
                  <a:lnTo>
                    <a:pt x="288" y="37"/>
                  </a:lnTo>
                  <a:lnTo>
                    <a:pt x="288" y="41"/>
                  </a:lnTo>
                  <a:lnTo>
                    <a:pt x="290" y="41"/>
                  </a:lnTo>
                  <a:lnTo>
                    <a:pt x="293" y="41"/>
                  </a:lnTo>
                  <a:lnTo>
                    <a:pt x="293" y="38"/>
                  </a:lnTo>
                  <a:lnTo>
                    <a:pt x="294" y="34"/>
                  </a:lnTo>
                  <a:lnTo>
                    <a:pt x="297" y="29"/>
                  </a:lnTo>
                  <a:lnTo>
                    <a:pt x="302" y="25"/>
                  </a:lnTo>
                  <a:lnTo>
                    <a:pt x="307" y="23"/>
                  </a:lnTo>
                  <a:lnTo>
                    <a:pt x="314" y="22"/>
                  </a:lnTo>
                  <a:lnTo>
                    <a:pt x="323" y="22"/>
                  </a:lnTo>
                  <a:lnTo>
                    <a:pt x="351" y="20"/>
                  </a:lnTo>
                  <a:lnTo>
                    <a:pt x="351" y="132"/>
                  </a:lnTo>
                  <a:lnTo>
                    <a:pt x="351" y="167"/>
                  </a:lnTo>
                  <a:lnTo>
                    <a:pt x="349" y="190"/>
                  </a:lnTo>
                  <a:lnTo>
                    <a:pt x="349" y="196"/>
                  </a:lnTo>
                  <a:lnTo>
                    <a:pt x="346" y="200"/>
                  </a:lnTo>
                  <a:lnTo>
                    <a:pt x="345" y="204"/>
                  </a:lnTo>
                  <a:lnTo>
                    <a:pt x="340" y="205"/>
                  </a:lnTo>
                  <a:lnTo>
                    <a:pt x="325" y="207"/>
                  </a:lnTo>
                  <a:lnTo>
                    <a:pt x="322" y="207"/>
                  </a:lnTo>
                  <a:lnTo>
                    <a:pt x="320" y="208"/>
                  </a:lnTo>
                  <a:lnTo>
                    <a:pt x="322" y="211"/>
                  </a:lnTo>
                  <a:lnTo>
                    <a:pt x="326" y="211"/>
                  </a:lnTo>
                  <a:lnTo>
                    <a:pt x="368" y="210"/>
                  </a:lnTo>
                  <a:lnTo>
                    <a:pt x="410" y="211"/>
                  </a:lnTo>
                  <a:lnTo>
                    <a:pt x="413" y="211"/>
                  </a:lnTo>
                  <a:lnTo>
                    <a:pt x="415" y="208"/>
                  </a:lnTo>
                  <a:lnTo>
                    <a:pt x="415" y="207"/>
                  </a:lnTo>
                  <a:lnTo>
                    <a:pt x="410" y="207"/>
                  </a:lnTo>
                  <a:lnTo>
                    <a:pt x="396" y="205"/>
                  </a:lnTo>
                  <a:lnTo>
                    <a:pt x="392" y="204"/>
                  </a:lnTo>
                  <a:lnTo>
                    <a:pt x="389" y="200"/>
                  </a:lnTo>
                  <a:lnTo>
                    <a:pt x="387" y="196"/>
                  </a:lnTo>
                  <a:lnTo>
                    <a:pt x="386" y="190"/>
                  </a:lnTo>
                  <a:lnTo>
                    <a:pt x="386" y="167"/>
                  </a:lnTo>
                  <a:lnTo>
                    <a:pt x="384" y="132"/>
                  </a:lnTo>
                  <a:lnTo>
                    <a:pt x="384" y="20"/>
                  </a:lnTo>
                  <a:lnTo>
                    <a:pt x="412" y="22"/>
                  </a:lnTo>
                  <a:lnTo>
                    <a:pt x="427" y="23"/>
                  </a:lnTo>
                  <a:lnTo>
                    <a:pt x="438" y="26"/>
                  </a:lnTo>
                  <a:lnTo>
                    <a:pt x="442" y="31"/>
                  </a:lnTo>
                  <a:lnTo>
                    <a:pt x="445" y="37"/>
                  </a:lnTo>
                  <a:lnTo>
                    <a:pt x="445" y="40"/>
                  </a:lnTo>
                  <a:lnTo>
                    <a:pt x="445" y="43"/>
                  </a:lnTo>
                  <a:lnTo>
                    <a:pt x="448" y="45"/>
                  </a:lnTo>
                  <a:lnTo>
                    <a:pt x="450" y="43"/>
                  </a:lnTo>
                  <a:lnTo>
                    <a:pt x="450" y="40"/>
                  </a:lnTo>
                  <a:lnTo>
                    <a:pt x="450" y="9"/>
                  </a:lnTo>
                  <a:lnTo>
                    <a:pt x="456" y="11"/>
                  </a:lnTo>
                  <a:lnTo>
                    <a:pt x="461" y="12"/>
                  </a:lnTo>
                  <a:lnTo>
                    <a:pt x="464" y="16"/>
                  </a:lnTo>
                  <a:lnTo>
                    <a:pt x="467" y="20"/>
                  </a:lnTo>
                  <a:lnTo>
                    <a:pt x="467" y="26"/>
                  </a:lnTo>
                  <a:lnTo>
                    <a:pt x="468" y="84"/>
                  </a:lnTo>
                  <a:lnTo>
                    <a:pt x="468" y="133"/>
                  </a:lnTo>
                  <a:lnTo>
                    <a:pt x="467" y="167"/>
                  </a:lnTo>
                  <a:lnTo>
                    <a:pt x="467" y="191"/>
                  </a:lnTo>
                  <a:lnTo>
                    <a:pt x="464" y="200"/>
                  </a:lnTo>
                  <a:lnTo>
                    <a:pt x="462" y="204"/>
                  </a:lnTo>
                  <a:lnTo>
                    <a:pt x="459" y="207"/>
                  </a:lnTo>
                  <a:lnTo>
                    <a:pt x="448" y="207"/>
                  </a:lnTo>
                  <a:lnTo>
                    <a:pt x="445" y="208"/>
                  </a:lnTo>
                  <a:lnTo>
                    <a:pt x="444" y="210"/>
                  </a:lnTo>
                  <a:lnTo>
                    <a:pt x="445" y="211"/>
                  </a:lnTo>
                  <a:lnTo>
                    <a:pt x="450" y="213"/>
                  </a:lnTo>
                  <a:lnTo>
                    <a:pt x="468" y="211"/>
                  </a:lnTo>
                  <a:lnTo>
                    <a:pt x="483" y="211"/>
                  </a:lnTo>
                  <a:lnTo>
                    <a:pt x="512" y="213"/>
                  </a:lnTo>
                  <a:lnTo>
                    <a:pt x="575" y="213"/>
                  </a:lnTo>
                  <a:lnTo>
                    <a:pt x="583" y="213"/>
                  </a:lnTo>
                  <a:lnTo>
                    <a:pt x="586" y="211"/>
                  </a:lnTo>
                  <a:lnTo>
                    <a:pt x="589" y="210"/>
                  </a:lnTo>
                  <a:lnTo>
                    <a:pt x="590" y="205"/>
                  </a:lnTo>
                  <a:lnTo>
                    <a:pt x="592" y="207"/>
                  </a:lnTo>
                  <a:lnTo>
                    <a:pt x="596" y="210"/>
                  </a:lnTo>
                  <a:lnTo>
                    <a:pt x="607" y="213"/>
                  </a:lnTo>
                  <a:lnTo>
                    <a:pt x="618" y="214"/>
                  </a:lnTo>
                  <a:lnTo>
                    <a:pt x="630" y="216"/>
                  </a:lnTo>
                  <a:lnTo>
                    <a:pt x="642" y="216"/>
                  </a:lnTo>
                  <a:lnTo>
                    <a:pt x="660" y="216"/>
                  </a:lnTo>
                  <a:lnTo>
                    <a:pt x="680" y="214"/>
                  </a:lnTo>
                  <a:lnTo>
                    <a:pt x="709" y="214"/>
                  </a:lnTo>
                  <a:lnTo>
                    <a:pt x="712" y="214"/>
                  </a:lnTo>
                  <a:lnTo>
                    <a:pt x="714" y="214"/>
                  </a:lnTo>
                  <a:lnTo>
                    <a:pt x="714" y="213"/>
                  </a:lnTo>
                  <a:lnTo>
                    <a:pt x="714" y="211"/>
                  </a:lnTo>
                  <a:lnTo>
                    <a:pt x="711" y="211"/>
                  </a:lnTo>
                  <a:lnTo>
                    <a:pt x="706" y="211"/>
                  </a:lnTo>
                  <a:lnTo>
                    <a:pt x="701" y="210"/>
                  </a:lnTo>
                  <a:lnTo>
                    <a:pt x="700" y="208"/>
                  </a:lnTo>
                  <a:lnTo>
                    <a:pt x="700" y="205"/>
                  </a:lnTo>
                  <a:lnTo>
                    <a:pt x="703" y="202"/>
                  </a:lnTo>
                  <a:lnTo>
                    <a:pt x="741" y="147"/>
                  </a:lnTo>
                  <a:lnTo>
                    <a:pt x="743" y="145"/>
                  </a:lnTo>
                  <a:lnTo>
                    <a:pt x="744" y="145"/>
                  </a:lnTo>
                  <a:lnTo>
                    <a:pt x="799" y="144"/>
                  </a:lnTo>
                  <a:lnTo>
                    <a:pt x="801" y="145"/>
                  </a:lnTo>
                  <a:lnTo>
                    <a:pt x="801" y="147"/>
                  </a:lnTo>
                  <a:lnTo>
                    <a:pt x="802" y="204"/>
                  </a:lnTo>
                  <a:lnTo>
                    <a:pt x="802" y="205"/>
                  </a:lnTo>
                  <a:lnTo>
                    <a:pt x="801" y="207"/>
                  </a:lnTo>
                  <a:lnTo>
                    <a:pt x="798" y="210"/>
                  </a:lnTo>
                  <a:lnTo>
                    <a:pt x="795" y="210"/>
                  </a:lnTo>
                  <a:lnTo>
                    <a:pt x="793" y="213"/>
                  </a:lnTo>
                  <a:lnTo>
                    <a:pt x="795" y="214"/>
                  </a:lnTo>
                  <a:lnTo>
                    <a:pt x="796" y="214"/>
                  </a:lnTo>
                  <a:lnTo>
                    <a:pt x="801" y="214"/>
                  </a:lnTo>
                  <a:lnTo>
                    <a:pt x="830" y="214"/>
                  </a:lnTo>
                  <a:lnTo>
                    <a:pt x="854" y="216"/>
                  </a:lnTo>
                  <a:lnTo>
                    <a:pt x="865" y="214"/>
                  </a:lnTo>
                  <a:lnTo>
                    <a:pt x="868" y="213"/>
                  </a:lnTo>
                  <a:lnTo>
                    <a:pt x="869" y="211"/>
                  </a:lnTo>
                  <a:lnTo>
                    <a:pt x="868" y="210"/>
                  </a:lnTo>
                  <a:lnTo>
                    <a:pt x="866" y="210"/>
                  </a:lnTo>
                  <a:close/>
                  <a:moveTo>
                    <a:pt x="798" y="132"/>
                  </a:moveTo>
                  <a:lnTo>
                    <a:pt x="753" y="132"/>
                  </a:lnTo>
                  <a:lnTo>
                    <a:pt x="753" y="130"/>
                  </a:lnTo>
                  <a:lnTo>
                    <a:pt x="753" y="129"/>
                  </a:lnTo>
                  <a:lnTo>
                    <a:pt x="795" y="69"/>
                  </a:lnTo>
                  <a:lnTo>
                    <a:pt x="796" y="69"/>
                  </a:lnTo>
                  <a:lnTo>
                    <a:pt x="799" y="130"/>
                  </a:lnTo>
                  <a:lnTo>
                    <a:pt x="799" y="132"/>
                  </a:lnTo>
                  <a:lnTo>
                    <a:pt x="798" y="1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 name="Freeform 12">
              <a:extLst>
                <a:ext uri="{FF2B5EF4-FFF2-40B4-BE49-F238E27FC236}">
                  <a16:creationId xmlns:a16="http://schemas.microsoft.com/office/drawing/2014/main" id="{5B26BF5A-8DA8-4173-A455-4A052261BCB4}"/>
                </a:ext>
              </a:extLst>
            </p:cNvPr>
            <p:cNvSpPr>
              <a:spLocks/>
            </p:cNvSpPr>
            <p:nvPr userDrawn="1"/>
          </p:nvSpPr>
          <p:spPr bwMode="auto">
            <a:xfrm>
              <a:off x="4660" y="4063"/>
              <a:ext cx="115" cy="5"/>
            </a:xfrm>
            <a:custGeom>
              <a:avLst/>
              <a:gdLst>
                <a:gd name="T0" fmla="*/ 14 w 232"/>
                <a:gd name="T1" fmla="*/ 0 h 11"/>
                <a:gd name="T2" fmla="*/ 14 w 232"/>
                <a:gd name="T3" fmla="*/ 0 h 11"/>
                <a:gd name="T4" fmla="*/ 14 w 232"/>
                <a:gd name="T5" fmla="*/ 0 h 11"/>
                <a:gd name="T6" fmla="*/ 13 w 232"/>
                <a:gd name="T7" fmla="*/ 0 h 11"/>
                <a:gd name="T8" fmla="*/ 11 w 232"/>
                <a:gd name="T9" fmla="*/ 0 h 11"/>
                <a:gd name="T10" fmla="*/ 11 w 232"/>
                <a:gd name="T11" fmla="*/ 0 h 11"/>
                <a:gd name="T12" fmla="*/ 10 w 232"/>
                <a:gd name="T13" fmla="*/ 0 h 11"/>
                <a:gd name="T14" fmla="*/ 7 w 232"/>
                <a:gd name="T15" fmla="*/ 0 h 11"/>
                <a:gd name="T16" fmla="*/ 5 w 232"/>
                <a:gd name="T17" fmla="*/ 0 h 11"/>
                <a:gd name="T18" fmla="*/ 3 w 232"/>
                <a:gd name="T19" fmla="*/ 0 h 11"/>
                <a:gd name="T20" fmla="*/ 0 w 232"/>
                <a:gd name="T21" fmla="*/ 0 h 11"/>
                <a:gd name="T22" fmla="*/ 0 w 232"/>
                <a:gd name="T23" fmla="*/ 0 h 11"/>
                <a:gd name="T24" fmla="*/ 0 w 232"/>
                <a:gd name="T25" fmla="*/ 0 h 11"/>
                <a:gd name="T26" fmla="*/ 0 w 232"/>
                <a:gd name="T27" fmla="*/ 0 h 11"/>
                <a:gd name="T28" fmla="*/ 0 w 232"/>
                <a:gd name="T29" fmla="*/ 0 h 11"/>
                <a:gd name="T30" fmla="*/ 1 w 232"/>
                <a:gd name="T31" fmla="*/ 0 h 11"/>
                <a:gd name="T32" fmla="*/ 2 w 232"/>
                <a:gd name="T33" fmla="*/ 0 h 11"/>
                <a:gd name="T34" fmla="*/ 3 w 232"/>
                <a:gd name="T35" fmla="*/ 0 h 11"/>
                <a:gd name="T36" fmla="*/ 4 w 232"/>
                <a:gd name="T37" fmla="*/ 0 h 11"/>
                <a:gd name="T38" fmla="*/ 5 w 232"/>
                <a:gd name="T39" fmla="*/ 0 h 11"/>
                <a:gd name="T40" fmla="*/ 5 w 232"/>
                <a:gd name="T41" fmla="*/ 0 h 11"/>
                <a:gd name="T42" fmla="*/ 6 w 232"/>
                <a:gd name="T43" fmla="*/ 0 h 11"/>
                <a:gd name="T44" fmla="*/ 6 w 232"/>
                <a:gd name="T45" fmla="*/ 0 h 11"/>
                <a:gd name="T46" fmla="*/ 6 w 232"/>
                <a:gd name="T47" fmla="*/ 0 h 11"/>
                <a:gd name="T48" fmla="*/ 6 w 232"/>
                <a:gd name="T49" fmla="*/ 0 h 11"/>
                <a:gd name="T50" fmla="*/ 7 w 232"/>
                <a:gd name="T51" fmla="*/ 0 h 11"/>
                <a:gd name="T52" fmla="*/ 7 w 232"/>
                <a:gd name="T53" fmla="*/ 0 h 11"/>
                <a:gd name="T54" fmla="*/ 7 w 232"/>
                <a:gd name="T55" fmla="*/ 0 h 11"/>
                <a:gd name="T56" fmla="*/ 7 w 232"/>
                <a:gd name="T57" fmla="*/ 0 h 11"/>
                <a:gd name="T58" fmla="*/ 7 w 232"/>
                <a:gd name="T59" fmla="*/ 0 h 11"/>
                <a:gd name="T60" fmla="*/ 7 w 232"/>
                <a:gd name="T61" fmla="*/ 0 h 11"/>
                <a:gd name="T62" fmla="*/ 9 w 232"/>
                <a:gd name="T63" fmla="*/ 0 h 11"/>
                <a:gd name="T64" fmla="*/ 11 w 232"/>
                <a:gd name="T65" fmla="*/ 0 h 11"/>
                <a:gd name="T66" fmla="*/ 11 w 232"/>
                <a:gd name="T67" fmla="*/ 0 h 11"/>
                <a:gd name="T68" fmla="*/ 11 w 232"/>
                <a:gd name="T69" fmla="*/ 0 h 11"/>
                <a:gd name="T70" fmla="*/ 11 w 232"/>
                <a:gd name="T71" fmla="*/ 0 h 11"/>
                <a:gd name="T72" fmla="*/ 13 w 232"/>
                <a:gd name="T73" fmla="*/ 0 h 11"/>
                <a:gd name="T74" fmla="*/ 13 w 232"/>
                <a:gd name="T75" fmla="*/ 0 h 11"/>
                <a:gd name="T76" fmla="*/ 14 w 232"/>
                <a:gd name="T77" fmla="*/ 0 h 11"/>
                <a:gd name="T78" fmla="*/ 14 w 232"/>
                <a:gd name="T79" fmla="*/ 0 h 11"/>
                <a:gd name="T80" fmla="*/ 14 w 232"/>
                <a:gd name="T81" fmla="*/ 0 h 11"/>
                <a:gd name="T82" fmla="*/ 14 w 232"/>
                <a:gd name="T83" fmla="*/ 0 h 11"/>
                <a:gd name="T84" fmla="*/ 14 w 232"/>
                <a:gd name="T85" fmla="*/ 0 h 11"/>
                <a:gd name="T86" fmla="*/ 14 w 232"/>
                <a:gd name="T87" fmla="*/ 0 h 1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32" h="11">
                  <a:moveTo>
                    <a:pt x="232" y="4"/>
                  </a:moveTo>
                  <a:lnTo>
                    <a:pt x="232" y="4"/>
                  </a:lnTo>
                  <a:lnTo>
                    <a:pt x="227" y="2"/>
                  </a:lnTo>
                  <a:lnTo>
                    <a:pt x="224" y="2"/>
                  </a:lnTo>
                  <a:lnTo>
                    <a:pt x="207" y="2"/>
                  </a:lnTo>
                  <a:lnTo>
                    <a:pt x="190" y="2"/>
                  </a:lnTo>
                  <a:lnTo>
                    <a:pt x="172" y="2"/>
                  </a:lnTo>
                  <a:lnTo>
                    <a:pt x="123" y="0"/>
                  </a:lnTo>
                  <a:lnTo>
                    <a:pt x="87" y="0"/>
                  </a:lnTo>
                  <a:lnTo>
                    <a:pt x="59" y="2"/>
                  </a:lnTo>
                  <a:lnTo>
                    <a:pt x="15" y="2"/>
                  </a:lnTo>
                  <a:lnTo>
                    <a:pt x="3" y="2"/>
                  </a:lnTo>
                  <a:lnTo>
                    <a:pt x="1" y="4"/>
                  </a:lnTo>
                  <a:lnTo>
                    <a:pt x="0" y="7"/>
                  </a:lnTo>
                  <a:lnTo>
                    <a:pt x="0" y="8"/>
                  </a:lnTo>
                  <a:lnTo>
                    <a:pt x="3" y="8"/>
                  </a:lnTo>
                  <a:lnTo>
                    <a:pt x="26" y="8"/>
                  </a:lnTo>
                  <a:lnTo>
                    <a:pt x="41" y="8"/>
                  </a:lnTo>
                  <a:lnTo>
                    <a:pt x="49" y="8"/>
                  </a:lnTo>
                  <a:lnTo>
                    <a:pt x="64" y="8"/>
                  </a:lnTo>
                  <a:lnTo>
                    <a:pt x="81" y="7"/>
                  </a:lnTo>
                  <a:lnTo>
                    <a:pt x="82" y="7"/>
                  </a:lnTo>
                  <a:lnTo>
                    <a:pt x="103" y="7"/>
                  </a:lnTo>
                  <a:lnTo>
                    <a:pt x="108" y="7"/>
                  </a:lnTo>
                  <a:lnTo>
                    <a:pt x="110" y="7"/>
                  </a:lnTo>
                  <a:lnTo>
                    <a:pt x="116" y="7"/>
                  </a:lnTo>
                  <a:lnTo>
                    <a:pt x="120" y="7"/>
                  </a:lnTo>
                  <a:lnTo>
                    <a:pt x="122" y="7"/>
                  </a:lnTo>
                  <a:lnTo>
                    <a:pt x="126" y="7"/>
                  </a:lnTo>
                  <a:lnTo>
                    <a:pt x="128" y="8"/>
                  </a:lnTo>
                  <a:lnTo>
                    <a:pt x="151" y="8"/>
                  </a:lnTo>
                  <a:lnTo>
                    <a:pt x="177" y="10"/>
                  </a:lnTo>
                  <a:lnTo>
                    <a:pt x="186" y="10"/>
                  </a:lnTo>
                  <a:lnTo>
                    <a:pt x="198" y="10"/>
                  </a:lnTo>
                  <a:lnTo>
                    <a:pt x="210" y="11"/>
                  </a:lnTo>
                  <a:lnTo>
                    <a:pt x="228" y="11"/>
                  </a:lnTo>
                  <a:lnTo>
                    <a:pt x="232" y="8"/>
                  </a:lnTo>
                  <a:lnTo>
                    <a:pt x="232" y="7"/>
                  </a:lnTo>
                  <a:lnTo>
                    <a:pt x="232"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8" name="Freeform 13">
              <a:extLst>
                <a:ext uri="{FF2B5EF4-FFF2-40B4-BE49-F238E27FC236}">
                  <a16:creationId xmlns:a16="http://schemas.microsoft.com/office/drawing/2014/main" id="{424FCF00-CF91-4C93-B4E1-7113F3F6470F}"/>
                </a:ext>
              </a:extLst>
            </p:cNvPr>
            <p:cNvSpPr>
              <a:spLocks/>
            </p:cNvSpPr>
            <p:nvPr userDrawn="1"/>
          </p:nvSpPr>
          <p:spPr bwMode="auto">
            <a:xfrm>
              <a:off x="4700" y="4077"/>
              <a:ext cx="34" cy="53"/>
            </a:xfrm>
            <a:custGeom>
              <a:avLst/>
              <a:gdLst>
                <a:gd name="T0" fmla="*/ 5 w 67"/>
                <a:gd name="T1" fmla="*/ 3 h 107"/>
                <a:gd name="T2" fmla="*/ 4 w 67"/>
                <a:gd name="T3" fmla="*/ 1 h 107"/>
                <a:gd name="T4" fmla="*/ 4 w 67"/>
                <a:gd name="T5" fmla="*/ 0 h 107"/>
                <a:gd name="T6" fmla="*/ 3 w 67"/>
                <a:gd name="T7" fmla="*/ 0 h 107"/>
                <a:gd name="T8" fmla="*/ 3 w 67"/>
                <a:gd name="T9" fmla="*/ 0 h 107"/>
                <a:gd name="T10" fmla="*/ 3 w 67"/>
                <a:gd name="T11" fmla="*/ 0 h 107"/>
                <a:gd name="T12" fmla="*/ 2 w 67"/>
                <a:gd name="T13" fmla="*/ 0 h 107"/>
                <a:gd name="T14" fmla="*/ 2 w 67"/>
                <a:gd name="T15" fmla="*/ 0 h 107"/>
                <a:gd name="T16" fmla="*/ 1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1 w 67"/>
                <a:gd name="T33" fmla="*/ 3 h 107"/>
                <a:gd name="T34" fmla="*/ 1 w 67"/>
                <a:gd name="T35" fmla="*/ 3 h 107"/>
                <a:gd name="T36" fmla="*/ 1 w 67"/>
                <a:gd name="T37" fmla="*/ 4 h 107"/>
                <a:gd name="T38" fmla="*/ 1 w 67"/>
                <a:gd name="T39" fmla="*/ 4 h 107"/>
                <a:gd name="T40" fmla="*/ 1 w 67"/>
                <a:gd name="T41" fmla="*/ 4 h 107"/>
                <a:gd name="T42" fmla="*/ 1 w 67"/>
                <a:gd name="T43" fmla="*/ 5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1 w 67"/>
                <a:gd name="T67" fmla="*/ 0 h 107"/>
                <a:gd name="T68" fmla="*/ 2 w 67"/>
                <a:gd name="T69" fmla="*/ 0 h 107"/>
                <a:gd name="T70" fmla="*/ 2 w 67"/>
                <a:gd name="T71" fmla="*/ 0 h 107"/>
                <a:gd name="T72" fmla="*/ 2 w 67"/>
                <a:gd name="T73" fmla="*/ 0 h 107"/>
                <a:gd name="T74" fmla="*/ 3 w 67"/>
                <a:gd name="T75" fmla="*/ 0 h 107"/>
                <a:gd name="T76" fmla="*/ 3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2 h 107"/>
                <a:gd name="T92" fmla="*/ 4 w 67"/>
                <a:gd name="T93" fmla="*/ 3 h 107"/>
                <a:gd name="T94" fmla="*/ 4 w 67"/>
                <a:gd name="T95" fmla="*/ 3 h 107"/>
                <a:gd name="T96" fmla="*/ 4 w 67"/>
                <a:gd name="T97" fmla="*/ 3 h 107"/>
                <a:gd name="T98" fmla="*/ 4 w 67"/>
                <a:gd name="T99" fmla="*/ 3 h 107"/>
                <a:gd name="T100" fmla="*/ 4 w 67"/>
                <a:gd name="T101" fmla="*/ 4 h 107"/>
                <a:gd name="T102" fmla="*/ 4 w 67"/>
                <a:gd name="T103" fmla="*/ 4 h 107"/>
                <a:gd name="T104" fmla="*/ 4 w 67"/>
                <a:gd name="T105" fmla="*/ 4 h 107"/>
                <a:gd name="T106" fmla="*/ 4 w 67"/>
                <a:gd name="T107" fmla="*/ 4 h 107"/>
                <a:gd name="T108" fmla="*/ 4 w 67"/>
                <a:gd name="T109" fmla="*/ 5 h 107"/>
                <a:gd name="T110" fmla="*/ 4 w 67"/>
                <a:gd name="T111" fmla="*/ 5 h 107"/>
                <a:gd name="T112" fmla="*/ 4 w 67"/>
                <a:gd name="T113" fmla="*/ 5 h 107"/>
                <a:gd name="T114" fmla="*/ 4 w 67"/>
                <a:gd name="T115" fmla="*/ 5 h 107"/>
                <a:gd name="T116" fmla="*/ 4 w 67"/>
                <a:gd name="T117" fmla="*/ 6 h 107"/>
                <a:gd name="T118" fmla="*/ 4 w 67"/>
                <a:gd name="T119" fmla="*/ 6 h 107"/>
                <a:gd name="T120" fmla="*/ 4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80"/>
                  </a:moveTo>
                  <a:lnTo>
                    <a:pt x="67" y="80"/>
                  </a:lnTo>
                  <a:lnTo>
                    <a:pt x="67" y="78"/>
                  </a:lnTo>
                  <a:lnTo>
                    <a:pt x="67" y="60"/>
                  </a:lnTo>
                  <a:lnTo>
                    <a:pt x="65" y="50"/>
                  </a:lnTo>
                  <a:lnTo>
                    <a:pt x="65" y="38"/>
                  </a:lnTo>
                  <a:lnTo>
                    <a:pt x="64" y="23"/>
                  </a:lnTo>
                  <a:lnTo>
                    <a:pt x="62" y="20"/>
                  </a:lnTo>
                  <a:lnTo>
                    <a:pt x="61" y="17"/>
                  </a:lnTo>
                  <a:lnTo>
                    <a:pt x="59" y="14"/>
                  </a:lnTo>
                  <a:lnTo>
                    <a:pt x="54" y="8"/>
                  </a:lnTo>
                  <a:lnTo>
                    <a:pt x="53" y="6"/>
                  </a:lnTo>
                  <a:lnTo>
                    <a:pt x="51" y="5"/>
                  </a:lnTo>
                  <a:lnTo>
                    <a:pt x="47" y="3"/>
                  </a:lnTo>
                  <a:lnTo>
                    <a:pt x="44" y="2"/>
                  </a:lnTo>
                  <a:lnTo>
                    <a:pt x="39" y="0"/>
                  </a:lnTo>
                  <a:lnTo>
                    <a:pt x="38" y="2"/>
                  </a:lnTo>
                  <a:lnTo>
                    <a:pt x="36" y="0"/>
                  </a:lnTo>
                  <a:lnTo>
                    <a:pt x="35" y="0"/>
                  </a:lnTo>
                  <a:lnTo>
                    <a:pt x="33" y="0"/>
                  </a:lnTo>
                  <a:lnTo>
                    <a:pt x="30" y="2"/>
                  </a:lnTo>
                  <a:lnTo>
                    <a:pt x="29" y="2"/>
                  </a:lnTo>
                  <a:lnTo>
                    <a:pt x="26" y="2"/>
                  </a:lnTo>
                  <a:lnTo>
                    <a:pt x="24" y="2"/>
                  </a:lnTo>
                  <a:lnTo>
                    <a:pt x="22" y="3"/>
                  </a:lnTo>
                  <a:lnTo>
                    <a:pt x="21" y="5"/>
                  </a:lnTo>
                  <a:lnTo>
                    <a:pt x="19" y="5"/>
                  </a:lnTo>
                  <a:lnTo>
                    <a:pt x="18" y="6"/>
                  </a:lnTo>
                  <a:lnTo>
                    <a:pt x="16" y="6"/>
                  </a:lnTo>
                  <a:lnTo>
                    <a:pt x="16" y="8"/>
                  </a:lnTo>
                  <a:lnTo>
                    <a:pt x="15" y="8"/>
                  </a:lnTo>
                  <a:lnTo>
                    <a:pt x="13" y="8"/>
                  </a:lnTo>
                  <a:lnTo>
                    <a:pt x="13" y="9"/>
                  </a:lnTo>
                  <a:lnTo>
                    <a:pt x="10" y="12"/>
                  </a:lnTo>
                  <a:lnTo>
                    <a:pt x="6" y="17"/>
                  </a:lnTo>
                  <a:lnTo>
                    <a:pt x="6" y="18"/>
                  </a:lnTo>
                  <a:lnTo>
                    <a:pt x="4" y="18"/>
                  </a:lnTo>
                  <a:lnTo>
                    <a:pt x="4" y="21"/>
                  </a:lnTo>
                  <a:lnTo>
                    <a:pt x="3" y="23"/>
                  </a:lnTo>
                  <a:lnTo>
                    <a:pt x="3" y="24"/>
                  </a:lnTo>
                  <a:lnTo>
                    <a:pt x="3" y="26"/>
                  </a:lnTo>
                  <a:lnTo>
                    <a:pt x="3" y="28"/>
                  </a:lnTo>
                  <a:lnTo>
                    <a:pt x="1" y="28"/>
                  </a:lnTo>
                  <a:lnTo>
                    <a:pt x="3" y="28"/>
                  </a:lnTo>
                  <a:lnTo>
                    <a:pt x="1" y="32"/>
                  </a:lnTo>
                  <a:lnTo>
                    <a:pt x="1" y="35"/>
                  </a:lnTo>
                  <a:lnTo>
                    <a:pt x="1" y="38"/>
                  </a:lnTo>
                  <a:lnTo>
                    <a:pt x="1" y="40"/>
                  </a:lnTo>
                  <a:lnTo>
                    <a:pt x="1" y="43"/>
                  </a:lnTo>
                  <a:lnTo>
                    <a:pt x="1" y="46"/>
                  </a:lnTo>
                  <a:lnTo>
                    <a:pt x="0" y="47"/>
                  </a:lnTo>
                  <a:lnTo>
                    <a:pt x="0" y="49"/>
                  </a:lnTo>
                  <a:lnTo>
                    <a:pt x="1" y="50"/>
                  </a:lnTo>
                  <a:lnTo>
                    <a:pt x="1" y="52"/>
                  </a:lnTo>
                  <a:lnTo>
                    <a:pt x="0" y="54"/>
                  </a:lnTo>
                  <a:lnTo>
                    <a:pt x="1" y="55"/>
                  </a:lnTo>
                  <a:lnTo>
                    <a:pt x="1" y="57"/>
                  </a:lnTo>
                  <a:lnTo>
                    <a:pt x="0" y="57"/>
                  </a:lnTo>
                  <a:lnTo>
                    <a:pt x="1" y="58"/>
                  </a:lnTo>
                  <a:lnTo>
                    <a:pt x="1" y="60"/>
                  </a:lnTo>
                  <a:lnTo>
                    <a:pt x="1" y="61"/>
                  </a:lnTo>
                  <a:lnTo>
                    <a:pt x="1" y="63"/>
                  </a:lnTo>
                  <a:lnTo>
                    <a:pt x="1" y="64"/>
                  </a:lnTo>
                  <a:lnTo>
                    <a:pt x="0" y="66"/>
                  </a:lnTo>
                  <a:lnTo>
                    <a:pt x="1" y="67"/>
                  </a:lnTo>
                  <a:lnTo>
                    <a:pt x="1" y="69"/>
                  </a:lnTo>
                  <a:lnTo>
                    <a:pt x="0" y="69"/>
                  </a:lnTo>
                  <a:lnTo>
                    <a:pt x="1" y="70"/>
                  </a:lnTo>
                  <a:lnTo>
                    <a:pt x="1" y="72"/>
                  </a:lnTo>
                  <a:lnTo>
                    <a:pt x="1" y="73"/>
                  </a:lnTo>
                  <a:lnTo>
                    <a:pt x="1" y="76"/>
                  </a:lnTo>
                  <a:lnTo>
                    <a:pt x="1" y="78"/>
                  </a:lnTo>
                  <a:lnTo>
                    <a:pt x="1" y="80"/>
                  </a:lnTo>
                  <a:lnTo>
                    <a:pt x="1" y="84"/>
                  </a:lnTo>
                  <a:lnTo>
                    <a:pt x="1" y="86"/>
                  </a:lnTo>
                  <a:lnTo>
                    <a:pt x="1" y="87"/>
                  </a:lnTo>
                  <a:lnTo>
                    <a:pt x="1" y="89"/>
                  </a:lnTo>
                  <a:lnTo>
                    <a:pt x="1" y="93"/>
                  </a:lnTo>
                  <a:lnTo>
                    <a:pt x="1" y="95"/>
                  </a:lnTo>
                  <a:lnTo>
                    <a:pt x="1" y="96"/>
                  </a:lnTo>
                  <a:lnTo>
                    <a:pt x="1" y="99"/>
                  </a:lnTo>
                  <a:lnTo>
                    <a:pt x="3" y="102"/>
                  </a:lnTo>
                  <a:lnTo>
                    <a:pt x="4" y="106"/>
                  </a:lnTo>
                  <a:lnTo>
                    <a:pt x="4" y="107"/>
                  </a:lnTo>
                  <a:lnTo>
                    <a:pt x="6" y="106"/>
                  </a:lnTo>
                  <a:lnTo>
                    <a:pt x="7" y="104"/>
                  </a:lnTo>
                  <a:lnTo>
                    <a:pt x="7" y="102"/>
                  </a:lnTo>
                  <a:lnTo>
                    <a:pt x="6" y="95"/>
                  </a:lnTo>
                  <a:lnTo>
                    <a:pt x="7" y="93"/>
                  </a:lnTo>
                  <a:lnTo>
                    <a:pt x="6" y="90"/>
                  </a:lnTo>
                  <a:lnTo>
                    <a:pt x="6" y="87"/>
                  </a:lnTo>
                  <a:lnTo>
                    <a:pt x="6" y="73"/>
                  </a:lnTo>
                  <a:lnTo>
                    <a:pt x="6" y="67"/>
                  </a:lnTo>
                  <a:lnTo>
                    <a:pt x="6" y="61"/>
                  </a:lnTo>
                  <a:lnTo>
                    <a:pt x="6" y="55"/>
                  </a:lnTo>
                  <a:lnTo>
                    <a:pt x="6" y="47"/>
                  </a:lnTo>
                  <a:lnTo>
                    <a:pt x="6" y="44"/>
                  </a:lnTo>
                  <a:lnTo>
                    <a:pt x="6" y="43"/>
                  </a:lnTo>
                  <a:lnTo>
                    <a:pt x="7" y="41"/>
                  </a:lnTo>
                  <a:lnTo>
                    <a:pt x="7" y="40"/>
                  </a:lnTo>
                  <a:lnTo>
                    <a:pt x="7" y="38"/>
                  </a:lnTo>
                  <a:lnTo>
                    <a:pt x="7" y="37"/>
                  </a:lnTo>
                  <a:lnTo>
                    <a:pt x="7" y="35"/>
                  </a:lnTo>
                  <a:lnTo>
                    <a:pt x="9" y="29"/>
                  </a:lnTo>
                  <a:lnTo>
                    <a:pt x="9" y="28"/>
                  </a:lnTo>
                  <a:lnTo>
                    <a:pt x="7" y="28"/>
                  </a:lnTo>
                  <a:lnTo>
                    <a:pt x="9" y="24"/>
                  </a:lnTo>
                  <a:lnTo>
                    <a:pt x="10" y="21"/>
                  </a:lnTo>
                  <a:lnTo>
                    <a:pt x="10" y="20"/>
                  </a:lnTo>
                  <a:lnTo>
                    <a:pt x="12" y="18"/>
                  </a:lnTo>
                  <a:lnTo>
                    <a:pt x="13" y="17"/>
                  </a:lnTo>
                  <a:lnTo>
                    <a:pt x="15" y="14"/>
                  </a:lnTo>
                  <a:lnTo>
                    <a:pt x="16" y="14"/>
                  </a:lnTo>
                  <a:lnTo>
                    <a:pt x="18" y="12"/>
                  </a:lnTo>
                  <a:lnTo>
                    <a:pt x="19" y="11"/>
                  </a:lnTo>
                  <a:lnTo>
                    <a:pt x="21" y="9"/>
                  </a:lnTo>
                  <a:lnTo>
                    <a:pt x="24" y="9"/>
                  </a:lnTo>
                  <a:lnTo>
                    <a:pt x="26" y="8"/>
                  </a:lnTo>
                  <a:lnTo>
                    <a:pt x="27" y="8"/>
                  </a:lnTo>
                  <a:lnTo>
                    <a:pt x="29" y="6"/>
                  </a:lnTo>
                  <a:lnTo>
                    <a:pt x="30" y="6"/>
                  </a:lnTo>
                  <a:lnTo>
                    <a:pt x="32" y="6"/>
                  </a:lnTo>
                  <a:lnTo>
                    <a:pt x="36" y="6"/>
                  </a:lnTo>
                  <a:lnTo>
                    <a:pt x="41" y="8"/>
                  </a:lnTo>
                  <a:lnTo>
                    <a:pt x="42" y="8"/>
                  </a:lnTo>
                  <a:lnTo>
                    <a:pt x="44" y="8"/>
                  </a:lnTo>
                  <a:lnTo>
                    <a:pt x="45" y="9"/>
                  </a:lnTo>
                  <a:lnTo>
                    <a:pt x="47" y="9"/>
                  </a:lnTo>
                  <a:lnTo>
                    <a:pt x="47" y="11"/>
                  </a:lnTo>
                  <a:lnTo>
                    <a:pt x="48" y="11"/>
                  </a:lnTo>
                  <a:lnTo>
                    <a:pt x="53" y="17"/>
                  </a:lnTo>
                  <a:lnTo>
                    <a:pt x="53" y="18"/>
                  </a:lnTo>
                  <a:lnTo>
                    <a:pt x="56" y="21"/>
                  </a:lnTo>
                  <a:lnTo>
                    <a:pt x="56" y="24"/>
                  </a:lnTo>
                  <a:lnTo>
                    <a:pt x="54" y="24"/>
                  </a:lnTo>
                  <a:lnTo>
                    <a:pt x="56" y="26"/>
                  </a:lnTo>
                  <a:lnTo>
                    <a:pt x="56" y="28"/>
                  </a:lnTo>
                  <a:lnTo>
                    <a:pt x="56" y="29"/>
                  </a:lnTo>
                  <a:lnTo>
                    <a:pt x="56" y="31"/>
                  </a:lnTo>
                  <a:lnTo>
                    <a:pt x="58" y="32"/>
                  </a:lnTo>
                  <a:lnTo>
                    <a:pt x="58" y="34"/>
                  </a:lnTo>
                  <a:lnTo>
                    <a:pt x="58" y="35"/>
                  </a:lnTo>
                  <a:lnTo>
                    <a:pt x="58" y="37"/>
                  </a:lnTo>
                  <a:lnTo>
                    <a:pt x="58" y="38"/>
                  </a:lnTo>
                  <a:lnTo>
                    <a:pt x="59" y="38"/>
                  </a:lnTo>
                  <a:lnTo>
                    <a:pt x="59" y="40"/>
                  </a:lnTo>
                  <a:lnTo>
                    <a:pt x="58" y="43"/>
                  </a:lnTo>
                  <a:lnTo>
                    <a:pt x="59" y="46"/>
                  </a:lnTo>
                  <a:lnTo>
                    <a:pt x="59" y="47"/>
                  </a:lnTo>
                  <a:lnTo>
                    <a:pt x="58" y="49"/>
                  </a:lnTo>
                  <a:lnTo>
                    <a:pt x="59" y="49"/>
                  </a:lnTo>
                  <a:lnTo>
                    <a:pt x="59" y="50"/>
                  </a:lnTo>
                  <a:lnTo>
                    <a:pt x="59" y="52"/>
                  </a:lnTo>
                  <a:lnTo>
                    <a:pt x="59" y="54"/>
                  </a:lnTo>
                  <a:lnTo>
                    <a:pt x="59" y="57"/>
                  </a:lnTo>
                  <a:lnTo>
                    <a:pt x="59" y="58"/>
                  </a:lnTo>
                  <a:lnTo>
                    <a:pt x="59" y="60"/>
                  </a:lnTo>
                  <a:lnTo>
                    <a:pt x="59" y="61"/>
                  </a:lnTo>
                  <a:lnTo>
                    <a:pt x="59" y="63"/>
                  </a:lnTo>
                  <a:lnTo>
                    <a:pt x="58" y="64"/>
                  </a:lnTo>
                  <a:lnTo>
                    <a:pt x="59" y="64"/>
                  </a:lnTo>
                  <a:lnTo>
                    <a:pt x="59" y="67"/>
                  </a:lnTo>
                  <a:lnTo>
                    <a:pt x="61" y="69"/>
                  </a:lnTo>
                  <a:lnTo>
                    <a:pt x="61" y="70"/>
                  </a:lnTo>
                  <a:lnTo>
                    <a:pt x="59" y="70"/>
                  </a:lnTo>
                  <a:lnTo>
                    <a:pt x="59" y="72"/>
                  </a:lnTo>
                  <a:lnTo>
                    <a:pt x="59" y="73"/>
                  </a:lnTo>
                  <a:lnTo>
                    <a:pt x="59" y="75"/>
                  </a:lnTo>
                  <a:lnTo>
                    <a:pt x="59" y="76"/>
                  </a:lnTo>
                  <a:lnTo>
                    <a:pt x="59" y="78"/>
                  </a:lnTo>
                  <a:lnTo>
                    <a:pt x="61" y="80"/>
                  </a:lnTo>
                  <a:lnTo>
                    <a:pt x="59" y="80"/>
                  </a:lnTo>
                  <a:lnTo>
                    <a:pt x="59" y="81"/>
                  </a:lnTo>
                  <a:lnTo>
                    <a:pt x="59" y="83"/>
                  </a:lnTo>
                  <a:lnTo>
                    <a:pt x="59" y="84"/>
                  </a:lnTo>
                  <a:lnTo>
                    <a:pt x="59" y="86"/>
                  </a:lnTo>
                  <a:lnTo>
                    <a:pt x="59" y="87"/>
                  </a:lnTo>
                  <a:lnTo>
                    <a:pt x="59" y="89"/>
                  </a:lnTo>
                  <a:lnTo>
                    <a:pt x="58" y="89"/>
                  </a:lnTo>
                  <a:lnTo>
                    <a:pt x="59" y="90"/>
                  </a:lnTo>
                  <a:lnTo>
                    <a:pt x="59" y="92"/>
                  </a:lnTo>
                  <a:lnTo>
                    <a:pt x="58" y="92"/>
                  </a:lnTo>
                  <a:lnTo>
                    <a:pt x="59" y="93"/>
                  </a:lnTo>
                  <a:lnTo>
                    <a:pt x="59" y="96"/>
                  </a:lnTo>
                  <a:lnTo>
                    <a:pt x="59" y="98"/>
                  </a:lnTo>
                  <a:lnTo>
                    <a:pt x="58" y="98"/>
                  </a:lnTo>
                  <a:lnTo>
                    <a:pt x="59" y="99"/>
                  </a:lnTo>
                  <a:lnTo>
                    <a:pt x="58" y="99"/>
                  </a:lnTo>
                  <a:lnTo>
                    <a:pt x="58" y="101"/>
                  </a:lnTo>
                  <a:lnTo>
                    <a:pt x="58" y="104"/>
                  </a:lnTo>
                  <a:lnTo>
                    <a:pt x="59" y="104"/>
                  </a:lnTo>
                  <a:lnTo>
                    <a:pt x="61" y="106"/>
                  </a:lnTo>
                  <a:lnTo>
                    <a:pt x="62" y="106"/>
                  </a:lnTo>
                  <a:lnTo>
                    <a:pt x="65" y="106"/>
                  </a:lnTo>
                  <a:lnTo>
                    <a:pt x="65" y="104"/>
                  </a:lnTo>
                  <a:lnTo>
                    <a:pt x="67" y="92"/>
                  </a:lnTo>
                  <a:lnTo>
                    <a:pt x="67" y="81"/>
                  </a:lnTo>
                  <a:lnTo>
                    <a:pt x="67"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9" name="Freeform 14">
              <a:extLst>
                <a:ext uri="{FF2B5EF4-FFF2-40B4-BE49-F238E27FC236}">
                  <a16:creationId xmlns:a16="http://schemas.microsoft.com/office/drawing/2014/main" id="{93C72AF3-B9E1-448A-87E3-3A5CCC3A32F0}"/>
                </a:ext>
              </a:extLst>
            </p:cNvPr>
            <p:cNvSpPr>
              <a:spLocks/>
            </p:cNvSpPr>
            <p:nvPr userDrawn="1"/>
          </p:nvSpPr>
          <p:spPr bwMode="auto">
            <a:xfrm>
              <a:off x="4660" y="4077"/>
              <a:ext cx="34" cy="53"/>
            </a:xfrm>
            <a:custGeom>
              <a:avLst/>
              <a:gdLst>
                <a:gd name="T0" fmla="*/ 5 w 67"/>
                <a:gd name="T1" fmla="*/ 3 h 107"/>
                <a:gd name="T2" fmla="*/ 4 w 67"/>
                <a:gd name="T3" fmla="*/ 1 h 107"/>
                <a:gd name="T4" fmla="*/ 4 w 67"/>
                <a:gd name="T5" fmla="*/ 0 h 107"/>
                <a:gd name="T6" fmla="*/ 3 w 67"/>
                <a:gd name="T7" fmla="*/ 0 h 107"/>
                <a:gd name="T8" fmla="*/ 3 w 67"/>
                <a:gd name="T9" fmla="*/ 0 h 107"/>
                <a:gd name="T10" fmla="*/ 3 w 67"/>
                <a:gd name="T11" fmla="*/ 0 h 107"/>
                <a:gd name="T12" fmla="*/ 2 w 67"/>
                <a:gd name="T13" fmla="*/ 0 h 107"/>
                <a:gd name="T14" fmla="*/ 2 w 67"/>
                <a:gd name="T15" fmla="*/ 0 h 107"/>
                <a:gd name="T16" fmla="*/ 2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0 w 67"/>
                <a:gd name="T33" fmla="*/ 3 h 107"/>
                <a:gd name="T34" fmla="*/ 1 w 67"/>
                <a:gd name="T35" fmla="*/ 3 h 107"/>
                <a:gd name="T36" fmla="*/ 1 w 67"/>
                <a:gd name="T37" fmla="*/ 4 h 107"/>
                <a:gd name="T38" fmla="*/ 1 w 67"/>
                <a:gd name="T39" fmla="*/ 4 h 107"/>
                <a:gd name="T40" fmla="*/ 1 w 67"/>
                <a:gd name="T41" fmla="*/ 4 h 107"/>
                <a:gd name="T42" fmla="*/ 1 w 67"/>
                <a:gd name="T43" fmla="*/ 5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2 w 67"/>
                <a:gd name="T67" fmla="*/ 0 h 107"/>
                <a:gd name="T68" fmla="*/ 2 w 67"/>
                <a:gd name="T69" fmla="*/ 0 h 107"/>
                <a:gd name="T70" fmla="*/ 2 w 67"/>
                <a:gd name="T71" fmla="*/ 0 h 107"/>
                <a:gd name="T72" fmla="*/ 2 w 67"/>
                <a:gd name="T73" fmla="*/ 0 h 107"/>
                <a:gd name="T74" fmla="*/ 3 w 67"/>
                <a:gd name="T75" fmla="*/ 0 h 107"/>
                <a:gd name="T76" fmla="*/ 3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2 h 107"/>
                <a:gd name="T92" fmla="*/ 4 w 67"/>
                <a:gd name="T93" fmla="*/ 3 h 107"/>
                <a:gd name="T94" fmla="*/ 4 w 67"/>
                <a:gd name="T95" fmla="*/ 3 h 107"/>
                <a:gd name="T96" fmla="*/ 4 w 67"/>
                <a:gd name="T97" fmla="*/ 3 h 107"/>
                <a:gd name="T98" fmla="*/ 4 w 67"/>
                <a:gd name="T99" fmla="*/ 3 h 107"/>
                <a:gd name="T100" fmla="*/ 4 w 67"/>
                <a:gd name="T101" fmla="*/ 4 h 107"/>
                <a:gd name="T102" fmla="*/ 4 w 67"/>
                <a:gd name="T103" fmla="*/ 4 h 107"/>
                <a:gd name="T104" fmla="*/ 4 w 67"/>
                <a:gd name="T105" fmla="*/ 4 h 107"/>
                <a:gd name="T106" fmla="*/ 4 w 67"/>
                <a:gd name="T107" fmla="*/ 4 h 107"/>
                <a:gd name="T108" fmla="*/ 4 w 67"/>
                <a:gd name="T109" fmla="*/ 5 h 107"/>
                <a:gd name="T110" fmla="*/ 4 w 67"/>
                <a:gd name="T111" fmla="*/ 5 h 107"/>
                <a:gd name="T112" fmla="*/ 4 w 67"/>
                <a:gd name="T113" fmla="*/ 5 h 107"/>
                <a:gd name="T114" fmla="*/ 4 w 67"/>
                <a:gd name="T115" fmla="*/ 5 h 107"/>
                <a:gd name="T116" fmla="*/ 4 w 67"/>
                <a:gd name="T117" fmla="*/ 6 h 107"/>
                <a:gd name="T118" fmla="*/ 4 w 67"/>
                <a:gd name="T119" fmla="*/ 6 h 107"/>
                <a:gd name="T120" fmla="*/ 4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80"/>
                  </a:moveTo>
                  <a:lnTo>
                    <a:pt x="67" y="80"/>
                  </a:lnTo>
                  <a:lnTo>
                    <a:pt x="67" y="78"/>
                  </a:lnTo>
                  <a:lnTo>
                    <a:pt x="67" y="60"/>
                  </a:lnTo>
                  <a:lnTo>
                    <a:pt x="65" y="50"/>
                  </a:lnTo>
                  <a:lnTo>
                    <a:pt x="65" y="38"/>
                  </a:lnTo>
                  <a:lnTo>
                    <a:pt x="64" y="23"/>
                  </a:lnTo>
                  <a:lnTo>
                    <a:pt x="62" y="20"/>
                  </a:lnTo>
                  <a:lnTo>
                    <a:pt x="61" y="17"/>
                  </a:lnTo>
                  <a:lnTo>
                    <a:pt x="59" y="14"/>
                  </a:lnTo>
                  <a:lnTo>
                    <a:pt x="55" y="8"/>
                  </a:lnTo>
                  <a:lnTo>
                    <a:pt x="53" y="6"/>
                  </a:lnTo>
                  <a:lnTo>
                    <a:pt x="52" y="5"/>
                  </a:lnTo>
                  <a:lnTo>
                    <a:pt x="47" y="3"/>
                  </a:lnTo>
                  <a:lnTo>
                    <a:pt x="44" y="2"/>
                  </a:lnTo>
                  <a:lnTo>
                    <a:pt x="39" y="0"/>
                  </a:lnTo>
                  <a:lnTo>
                    <a:pt x="38" y="2"/>
                  </a:lnTo>
                  <a:lnTo>
                    <a:pt x="36" y="0"/>
                  </a:lnTo>
                  <a:lnTo>
                    <a:pt x="35" y="0"/>
                  </a:lnTo>
                  <a:lnTo>
                    <a:pt x="33" y="0"/>
                  </a:lnTo>
                  <a:lnTo>
                    <a:pt x="30" y="2"/>
                  </a:lnTo>
                  <a:lnTo>
                    <a:pt x="27" y="2"/>
                  </a:lnTo>
                  <a:lnTo>
                    <a:pt x="26" y="2"/>
                  </a:lnTo>
                  <a:lnTo>
                    <a:pt x="24" y="2"/>
                  </a:lnTo>
                  <a:lnTo>
                    <a:pt x="23" y="3"/>
                  </a:lnTo>
                  <a:lnTo>
                    <a:pt x="21" y="5"/>
                  </a:lnTo>
                  <a:lnTo>
                    <a:pt x="20" y="5"/>
                  </a:lnTo>
                  <a:lnTo>
                    <a:pt x="18" y="6"/>
                  </a:lnTo>
                  <a:lnTo>
                    <a:pt x="17" y="6"/>
                  </a:lnTo>
                  <a:lnTo>
                    <a:pt x="15" y="8"/>
                  </a:lnTo>
                  <a:lnTo>
                    <a:pt x="13" y="8"/>
                  </a:lnTo>
                  <a:lnTo>
                    <a:pt x="13" y="9"/>
                  </a:lnTo>
                  <a:lnTo>
                    <a:pt x="10" y="12"/>
                  </a:lnTo>
                  <a:lnTo>
                    <a:pt x="6" y="17"/>
                  </a:lnTo>
                  <a:lnTo>
                    <a:pt x="6" y="18"/>
                  </a:lnTo>
                  <a:lnTo>
                    <a:pt x="4" y="18"/>
                  </a:lnTo>
                  <a:lnTo>
                    <a:pt x="4" y="21"/>
                  </a:lnTo>
                  <a:lnTo>
                    <a:pt x="3" y="23"/>
                  </a:lnTo>
                  <a:lnTo>
                    <a:pt x="3" y="24"/>
                  </a:lnTo>
                  <a:lnTo>
                    <a:pt x="3" y="26"/>
                  </a:lnTo>
                  <a:lnTo>
                    <a:pt x="3" y="28"/>
                  </a:lnTo>
                  <a:lnTo>
                    <a:pt x="1" y="28"/>
                  </a:lnTo>
                  <a:lnTo>
                    <a:pt x="1" y="32"/>
                  </a:lnTo>
                  <a:lnTo>
                    <a:pt x="1" y="35"/>
                  </a:lnTo>
                  <a:lnTo>
                    <a:pt x="1" y="38"/>
                  </a:lnTo>
                  <a:lnTo>
                    <a:pt x="1" y="40"/>
                  </a:lnTo>
                  <a:lnTo>
                    <a:pt x="1" y="43"/>
                  </a:lnTo>
                  <a:lnTo>
                    <a:pt x="1" y="46"/>
                  </a:lnTo>
                  <a:lnTo>
                    <a:pt x="0" y="46"/>
                  </a:lnTo>
                  <a:lnTo>
                    <a:pt x="0" y="47"/>
                  </a:lnTo>
                  <a:lnTo>
                    <a:pt x="0" y="49"/>
                  </a:lnTo>
                  <a:lnTo>
                    <a:pt x="1" y="50"/>
                  </a:lnTo>
                  <a:lnTo>
                    <a:pt x="1" y="52"/>
                  </a:lnTo>
                  <a:lnTo>
                    <a:pt x="0" y="52"/>
                  </a:lnTo>
                  <a:lnTo>
                    <a:pt x="0" y="54"/>
                  </a:lnTo>
                  <a:lnTo>
                    <a:pt x="0" y="55"/>
                  </a:lnTo>
                  <a:lnTo>
                    <a:pt x="1" y="57"/>
                  </a:lnTo>
                  <a:lnTo>
                    <a:pt x="0" y="57"/>
                  </a:lnTo>
                  <a:lnTo>
                    <a:pt x="1" y="58"/>
                  </a:lnTo>
                  <a:lnTo>
                    <a:pt x="1" y="60"/>
                  </a:lnTo>
                  <a:lnTo>
                    <a:pt x="1" y="61"/>
                  </a:lnTo>
                  <a:lnTo>
                    <a:pt x="1" y="63"/>
                  </a:lnTo>
                  <a:lnTo>
                    <a:pt x="1" y="64"/>
                  </a:lnTo>
                  <a:lnTo>
                    <a:pt x="0" y="66"/>
                  </a:lnTo>
                  <a:lnTo>
                    <a:pt x="1" y="67"/>
                  </a:lnTo>
                  <a:lnTo>
                    <a:pt x="0" y="69"/>
                  </a:lnTo>
                  <a:lnTo>
                    <a:pt x="0" y="70"/>
                  </a:lnTo>
                  <a:lnTo>
                    <a:pt x="1" y="72"/>
                  </a:lnTo>
                  <a:lnTo>
                    <a:pt x="1" y="73"/>
                  </a:lnTo>
                  <a:lnTo>
                    <a:pt x="1" y="76"/>
                  </a:lnTo>
                  <a:lnTo>
                    <a:pt x="1" y="78"/>
                  </a:lnTo>
                  <a:lnTo>
                    <a:pt x="1" y="80"/>
                  </a:lnTo>
                  <a:lnTo>
                    <a:pt x="1" y="84"/>
                  </a:lnTo>
                  <a:lnTo>
                    <a:pt x="1" y="86"/>
                  </a:lnTo>
                  <a:lnTo>
                    <a:pt x="1" y="87"/>
                  </a:lnTo>
                  <a:lnTo>
                    <a:pt x="1" y="89"/>
                  </a:lnTo>
                  <a:lnTo>
                    <a:pt x="1" y="93"/>
                  </a:lnTo>
                  <a:lnTo>
                    <a:pt x="1" y="95"/>
                  </a:lnTo>
                  <a:lnTo>
                    <a:pt x="1" y="96"/>
                  </a:lnTo>
                  <a:lnTo>
                    <a:pt x="1" y="99"/>
                  </a:lnTo>
                  <a:lnTo>
                    <a:pt x="3" y="102"/>
                  </a:lnTo>
                  <a:lnTo>
                    <a:pt x="4" y="106"/>
                  </a:lnTo>
                  <a:lnTo>
                    <a:pt x="4" y="107"/>
                  </a:lnTo>
                  <a:lnTo>
                    <a:pt x="6" y="106"/>
                  </a:lnTo>
                  <a:lnTo>
                    <a:pt x="6" y="104"/>
                  </a:lnTo>
                  <a:lnTo>
                    <a:pt x="7" y="104"/>
                  </a:lnTo>
                  <a:lnTo>
                    <a:pt x="7" y="102"/>
                  </a:lnTo>
                  <a:lnTo>
                    <a:pt x="6" y="102"/>
                  </a:lnTo>
                  <a:lnTo>
                    <a:pt x="6" y="95"/>
                  </a:lnTo>
                  <a:lnTo>
                    <a:pt x="7" y="93"/>
                  </a:lnTo>
                  <a:lnTo>
                    <a:pt x="6" y="93"/>
                  </a:lnTo>
                  <a:lnTo>
                    <a:pt x="6" y="90"/>
                  </a:lnTo>
                  <a:lnTo>
                    <a:pt x="6" y="87"/>
                  </a:lnTo>
                  <a:lnTo>
                    <a:pt x="6" y="73"/>
                  </a:lnTo>
                  <a:lnTo>
                    <a:pt x="6" y="67"/>
                  </a:lnTo>
                  <a:lnTo>
                    <a:pt x="6" y="61"/>
                  </a:lnTo>
                  <a:lnTo>
                    <a:pt x="6" y="55"/>
                  </a:lnTo>
                  <a:lnTo>
                    <a:pt x="6" y="47"/>
                  </a:lnTo>
                  <a:lnTo>
                    <a:pt x="6" y="44"/>
                  </a:lnTo>
                  <a:lnTo>
                    <a:pt x="6" y="43"/>
                  </a:lnTo>
                  <a:lnTo>
                    <a:pt x="7" y="41"/>
                  </a:lnTo>
                  <a:lnTo>
                    <a:pt x="7" y="40"/>
                  </a:lnTo>
                  <a:lnTo>
                    <a:pt x="7" y="38"/>
                  </a:lnTo>
                  <a:lnTo>
                    <a:pt x="7" y="37"/>
                  </a:lnTo>
                  <a:lnTo>
                    <a:pt x="7" y="35"/>
                  </a:lnTo>
                  <a:lnTo>
                    <a:pt x="9" y="29"/>
                  </a:lnTo>
                  <a:lnTo>
                    <a:pt x="9" y="28"/>
                  </a:lnTo>
                  <a:lnTo>
                    <a:pt x="7" y="28"/>
                  </a:lnTo>
                  <a:lnTo>
                    <a:pt x="9" y="24"/>
                  </a:lnTo>
                  <a:lnTo>
                    <a:pt x="10" y="21"/>
                  </a:lnTo>
                  <a:lnTo>
                    <a:pt x="10" y="20"/>
                  </a:lnTo>
                  <a:lnTo>
                    <a:pt x="12" y="18"/>
                  </a:lnTo>
                  <a:lnTo>
                    <a:pt x="13" y="17"/>
                  </a:lnTo>
                  <a:lnTo>
                    <a:pt x="15" y="14"/>
                  </a:lnTo>
                  <a:lnTo>
                    <a:pt x="17" y="14"/>
                  </a:lnTo>
                  <a:lnTo>
                    <a:pt x="18" y="12"/>
                  </a:lnTo>
                  <a:lnTo>
                    <a:pt x="20" y="11"/>
                  </a:lnTo>
                  <a:lnTo>
                    <a:pt x="21" y="9"/>
                  </a:lnTo>
                  <a:lnTo>
                    <a:pt x="24" y="9"/>
                  </a:lnTo>
                  <a:lnTo>
                    <a:pt x="26" y="8"/>
                  </a:lnTo>
                  <a:lnTo>
                    <a:pt x="27" y="8"/>
                  </a:lnTo>
                  <a:lnTo>
                    <a:pt x="29" y="6"/>
                  </a:lnTo>
                  <a:lnTo>
                    <a:pt x="30" y="6"/>
                  </a:lnTo>
                  <a:lnTo>
                    <a:pt x="32" y="6"/>
                  </a:lnTo>
                  <a:lnTo>
                    <a:pt x="36" y="6"/>
                  </a:lnTo>
                  <a:lnTo>
                    <a:pt x="41" y="8"/>
                  </a:lnTo>
                  <a:lnTo>
                    <a:pt x="42" y="8"/>
                  </a:lnTo>
                  <a:lnTo>
                    <a:pt x="46" y="9"/>
                  </a:lnTo>
                  <a:lnTo>
                    <a:pt x="47" y="9"/>
                  </a:lnTo>
                  <a:lnTo>
                    <a:pt x="47" y="11"/>
                  </a:lnTo>
                  <a:lnTo>
                    <a:pt x="49" y="11"/>
                  </a:lnTo>
                  <a:lnTo>
                    <a:pt x="53" y="17"/>
                  </a:lnTo>
                  <a:lnTo>
                    <a:pt x="53" y="18"/>
                  </a:lnTo>
                  <a:lnTo>
                    <a:pt x="55" y="21"/>
                  </a:lnTo>
                  <a:lnTo>
                    <a:pt x="55" y="24"/>
                  </a:lnTo>
                  <a:lnTo>
                    <a:pt x="56" y="24"/>
                  </a:lnTo>
                  <a:lnTo>
                    <a:pt x="55" y="24"/>
                  </a:lnTo>
                  <a:lnTo>
                    <a:pt x="56" y="26"/>
                  </a:lnTo>
                  <a:lnTo>
                    <a:pt x="56" y="28"/>
                  </a:lnTo>
                  <a:lnTo>
                    <a:pt x="56" y="29"/>
                  </a:lnTo>
                  <a:lnTo>
                    <a:pt x="56" y="31"/>
                  </a:lnTo>
                  <a:lnTo>
                    <a:pt x="58" y="32"/>
                  </a:lnTo>
                  <a:lnTo>
                    <a:pt x="58" y="34"/>
                  </a:lnTo>
                  <a:lnTo>
                    <a:pt x="58" y="35"/>
                  </a:lnTo>
                  <a:lnTo>
                    <a:pt x="58" y="37"/>
                  </a:lnTo>
                  <a:lnTo>
                    <a:pt x="58" y="38"/>
                  </a:lnTo>
                  <a:lnTo>
                    <a:pt x="59" y="38"/>
                  </a:lnTo>
                  <a:lnTo>
                    <a:pt x="59" y="40"/>
                  </a:lnTo>
                  <a:lnTo>
                    <a:pt x="58" y="43"/>
                  </a:lnTo>
                  <a:lnTo>
                    <a:pt x="59" y="46"/>
                  </a:lnTo>
                  <a:lnTo>
                    <a:pt x="58" y="47"/>
                  </a:lnTo>
                  <a:lnTo>
                    <a:pt x="59" y="47"/>
                  </a:lnTo>
                  <a:lnTo>
                    <a:pt x="58" y="49"/>
                  </a:lnTo>
                  <a:lnTo>
                    <a:pt x="59" y="49"/>
                  </a:lnTo>
                  <a:lnTo>
                    <a:pt x="59" y="50"/>
                  </a:lnTo>
                  <a:lnTo>
                    <a:pt x="59" y="52"/>
                  </a:lnTo>
                  <a:lnTo>
                    <a:pt x="59" y="54"/>
                  </a:lnTo>
                  <a:lnTo>
                    <a:pt x="59" y="57"/>
                  </a:lnTo>
                  <a:lnTo>
                    <a:pt x="59" y="58"/>
                  </a:lnTo>
                  <a:lnTo>
                    <a:pt x="59" y="60"/>
                  </a:lnTo>
                  <a:lnTo>
                    <a:pt x="59" y="61"/>
                  </a:lnTo>
                  <a:lnTo>
                    <a:pt x="59" y="63"/>
                  </a:lnTo>
                  <a:lnTo>
                    <a:pt x="58" y="64"/>
                  </a:lnTo>
                  <a:lnTo>
                    <a:pt x="59" y="64"/>
                  </a:lnTo>
                  <a:lnTo>
                    <a:pt x="59" y="67"/>
                  </a:lnTo>
                  <a:lnTo>
                    <a:pt x="59" y="69"/>
                  </a:lnTo>
                  <a:lnTo>
                    <a:pt x="61" y="69"/>
                  </a:lnTo>
                  <a:lnTo>
                    <a:pt x="61" y="70"/>
                  </a:lnTo>
                  <a:lnTo>
                    <a:pt x="59" y="70"/>
                  </a:lnTo>
                  <a:lnTo>
                    <a:pt x="59" y="72"/>
                  </a:lnTo>
                  <a:lnTo>
                    <a:pt x="59" y="73"/>
                  </a:lnTo>
                  <a:lnTo>
                    <a:pt x="59" y="75"/>
                  </a:lnTo>
                  <a:lnTo>
                    <a:pt x="59" y="76"/>
                  </a:lnTo>
                  <a:lnTo>
                    <a:pt x="59" y="78"/>
                  </a:lnTo>
                  <a:lnTo>
                    <a:pt x="61" y="80"/>
                  </a:lnTo>
                  <a:lnTo>
                    <a:pt x="59" y="80"/>
                  </a:lnTo>
                  <a:lnTo>
                    <a:pt x="59" y="81"/>
                  </a:lnTo>
                  <a:lnTo>
                    <a:pt x="59" y="83"/>
                  </a:lnTo>
                  <a:lnTo>
                    <a:pt x="59" y="84"/>
                  </a:lnTo>
                  <a:lnTo>
                    <a:pt x="59" y="86"/>
                  </a:lnTo>
                  <a:lnTo>
                    <a:pt x="59" y="87"/>
                  </a:lnTo>
                  <a:lnTo>
                    <a:pt x="59" y="89"/>
                  </a:lnTo>
                  <a:lnTo>
                    <a:pt x="58" y="89"/>
                  </a:lnTo>
                  <a:lnTo>
                    <a:pt x="59" y="90"/>
                  </a:lnTo>
                  <a:lnTo>
                    <a:pt x="59" y="92"/>
                  </a:lnTo>
                  <a:lnTo>
                    <a:pt x="58" y="92"/>
                  </a:lnTo>
                  <a:lnTo>
                    <a:pt x="59" y="93"/>
                  </a:lnTo>
                  <a:lnTo>
                    <a:pt x="59" y="96"/>
                  </a:lnTo>
                  <a:lnTo>
                    <a:pt x="59" y="98"/>
                  </a:lnTo>
                  <a:lnTo>
                    <a:pt x="58" y="98"/>
                  </a:lnTo>
                  <a:lnTo>
                    <a:pt x="58" y="99"/>
                  </a:lnTo>
                  <a:lnTo>
                    <a:pt x="58" y="101"/>
                  </a:lnTo>
                  <a:lnTo>
                    <a:pt x="58" y="104"/>
                  </a:lnTo>
                  <a:lnTo>
                    <a:pt x="59" y="104"/>
                  </a:lnTo>
                  <a:lnTo>
                    <a:pt x="61" y="106"/>
                  </a:lnTo>
                  <a:lnTo>
                    <a:pt x="62" y="106"/>
                  </a:lnTo>
                  <a:lnTo>
                    <a:pt x="65" y="106"/>
                  </a:lnTo>
                  <a:lnTo>
                    <a:pt x="65" y="104"/>
                  </a:lnTo>
                  <a:lnTo>
                    <a:pt x="67" y="92"/>
                  </a:lnTo>
                  <a:lnTo>
                    <a:pt x="67" y="81"/>
                  </a:lnTo>
                  <a:lnTo>
                    <a:pt x="67"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0" name="Freeform 15">
              <a:extLst>
                <a:ext uri="{FF2B5EF4-FFF2-40B4-BE49-F238E27FC236}">
                  <a16:creationId xmlns:a16="http://schemas.microsoft.com/office/drawing/2014/main" id="{107D02A0-2E9C-4208-954C-2F41F7E8C427}"/>
                </a:ext>
              </a:extLst>
            </p:cNvPr>
            <p:cNvSpPr>
              <a:spLocks/>
            </p:cNvSpPr>
            <p:nvPr userDrawn="1"/>
          </p:nvSpPr>
          <p:spPr bwMode="auto">
            <a:xfrm>
              <a:off x="4740" y="4077"/>
              <a:ext cx="35" cy="53"/>
            </a:xfrm>
            <a:custGeom>
              <a:avLst/>
              <a:gdLst>
                <a:gd name="T0" fmla="*/ 5 w 67"/>
                <a:gd name="T1" fmla="*/ 3 h 107"/>
                <a:gd name="T2" fmla="*/ 5 w 67"/>
                <a:gd name="T3" fmla="*/ 1 h 107"/>
                <a:gd name="T4" fmla="*/ 4 w 67"/>
                <a:gd name="T5" fmla="*/ 0 h 107"/>
                <a:gd name="T6" fmla="*/ 4 w 67"/>
                <a:gd name="T7" fmla="*/ 0 h 107"/>
                <a:gd name="T8" fmla="*/ 3 w 67"/>
                <a:gd name="T9" fmla="*/ 0 h 107"/>
                <a:gd name="T10" fmla="*/ 3 w 67"/>
                <a:gd name="T11" fmla="*/ 0 h 107"/>
                <a:gd name="T12" fmla="*/ 2 w 67"/>
                <a:gd name="T13" fmla="*/ 0 h 107"/>
                <a:gd name="T14" fmla="*/ 2 w 67"/>
                <a:gd name="T15" fmla="*/ 0 h 107"/>
                <a:gd name="T16" fmla="*/ 2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1 w 67"/>
                <a:gd name="T33" fmla="*/ 3 h 107"/>
                <a:gd name="T34" fmla="*/ 1 w 67"/>
                <a:gd name="T35" fmla="*/ 3 h 107"/>
                <a:gd name="T36" fmla="*/ 1 w 67"/>
                <a:gd name="T37" fmla="*/ 4 h 107"/>
                <a:gd name="T38" fmla="*/ 1 w 67"/>
                <a:gd name="T39" fmla="*/ 4 h 107"/>
                <a:gd name="T40" fmla="*/ 1 w 67"/>
                <a:gd name="T41" fmla="*/ 4 h 107"/>
                <a:gd name="T42" fmla="*/ 1 w 67"/>
                <a:gd name="T43" fmla="*/ 4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2 w 67"/>
                <a:gd name="T67" fmla="*/ 0 h 107"/>
                <a:gd name="T68" fmla="*/ 2 w 67"/>
                <a:gd name="T69" fmla="*/ 0 h 107"/>
                <a:gd name="T70" fmla="*/ 2 w 67"/>
                <a:gd name="T71" fmla="*/ 0 h 107"/>
                <a:gd name="T72" fmla="*/ 2 w 67"/>
                <a:gd name="T73" fmla="*/ 0 h 107"/>
                <a:gd name="T74" fmla="*/ 3 w 67"/>
                <a:gd name="T75" fmla="*/ 0 h 107"/>
                <a:gd name="T76" fmla="*/ 4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3 h 107"/>
                <a:gd name="T92" fmla="*/ 4 w 67"/>
                <a:gd name="T93" fmla="*/ 3 h 107"/>
                <a:gd name="T94" fmla="*/ 4 w 67"/>
                <a:gd name="T95" fmla="*/ 3 h 107"/>
                <a:gd name="T96" fmla="*/ 4 w 67"/>
                <a:gd name="T97" fmla="*/ 3 h 107"/>
                <a:gd name="T98" fmla="*/ 4 w 67"/>
                <a:gd name="T99" fmla="*/ 3 h 107"/>
                <a:gd name="T100" fmla="*/ 5 w 67"/>
                <a:gd name="T101" fmla="*/ 4 h 107"/>
                <a:gd name="T102" fmla="*/ 4 w 67"/>
                <a:gd name="T103" fmla="*/ 4 h 107"/>
                <a:gd name="T104" fmla="*/ 5 w 67"/>
                <a:gd name="T105" fmla="*/ 4 h 107"/>
                <a:gd name="T106" fmla="*/ 5 w 67"/>
                <a:gd name="T107" fmla="*/ 4 h 107"/>
                <a:gd name="T108" fmla="*/ 4 w 67"/>
                <a:gd name="T109" fmla="*/ 5 h 107"/>
                <a:gd name="T110" fmla="*/ 4 w 67"/>
                <a:gd name="T111" fmla="*/ 5 h 107"/>
                <a:gd name="T112" fmla="*/ 4 w 67"/>
                <a:gd name="T113" fmla="*/ 5 h 107"/>
                <a:gd name="T114" fmla="*/ 5 w 67"/>
                <a:gd name="T115" fmla="*/ 5 h 107"/>
                <a:gd name="T116" fmla="*/ 4 w 67"/>
                <a:gd name="T117" fmla="*/ 6 h 107"/>
                <a:gd name="T118" fmla="*/ 4 w 67"/>
                <a:gd name="T119" fmla="*/ 6 h 107"/>
                <a:gd name="T120" fmla="*/ 5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79"/>
                  </a:moveTo>
                  <a:lnTo>
                    <a:pt x="67" y="79"/>
                  </a:lnTo>
                  <a:lnTo>
                    <a:pt x="67" y="78"/>
                  </a:lnTo>
                  <a:lnTo>
                    <a:pt x="67" y="59"/>
                  </a:lnTo>
                  <a:lnTo>
                    <a:pt x="67" y="50"/>
                  </a:lnTo>
                  <a:lnTo>
                    <a:pt x="65" y="38"/>
                  </a:lnTo>
                  <a:lnTo>
                    <a:pt x="64" y="22"/>
                  </a:lnTo>
                  <a:lnTo>
                    <a:pt x="62" y="19"/>
                  </a:lnTo>
                  <a:lnTo>
                    <a:pt x="61" y="16"/>
                  </a:lnTo>
                  <a:lnTo>
                    <a:pt x="61" y="13"/>
                  </a:lnTo>
                  <a:lnTo>
                    <a:pt x="55" y="7"/>
                  </a:lnTo>
                  <a:lnTo>
                    <a:pt x="53" y="6"/>
                  </a:lnTo>
                  <a:lnTo>
                    <a:pt x="52" y="4"/>
                  </a:lnTo>
                  <a:lnTo>
                    <a:pt x="47" y="3"/>
                  </a:lnTo>
                  <a:lnTo>
                    <a:pt x="46" y="1"/>
                  </a:lnTo>
                  <a:lnTo>
                    <a:pt x="44" y="1"/>
                  </a:lnTo>
                  <a:lnTo>
                    <a:pt x="40" y="0"/>
                  </a:lnTo>
                  <a:lnTo>
                    <a:pt x="38" y="0"/>
                  </a:lnTo>
                  <a:lnTo>
                    <a:pt x="36" y="0"/>
                  </a:lnTo>
                  <a:lnTo>
                    <a:pt x="35" y="0"/>
                  </a:lnTo>
                  <a:lnTo>
                    <a:pt x="33" y="0"/>
                  </a:lnTo>
                  <a:lnTo>
                    <a:pt x="32" y="1"/>
                  </a:lnTo>
                  <a:lnTo>
                    <a:pt x="30" y="1"/>
                  </a:lnTo>
                  <a:lnTo>
                    <a:pt x="29" y="1"/>
                  </a:lnTo>
                  <a:lnTo>
                    <a:pt x="26" y="1"/>
                  </a:lnTo>
                  <a:lnTo>
                    <a:pt x="24" y="1"/>
                  </a:lnTo>
                  <a:lnTo>
                    <a:pt x="24" y="3"/>
                  </a:lnTo>
                  <a:lnTo>
                    <a:pt x="23" y="3"/>
                  </a:lnTo>
                  <a:lnTo>
                    <a:pt x="21" y="4"/>
                  </a:lnTo>
                  <a:lnTo>
                    <a:pt x="20" y="4"/>
                  </a:lnTo>
                  <a:lnTo>
                    <a:pt x="18" y="6"/>
                  </a:lnTo>
                  <a:lnTo>
                    <a:pt x="17" y="6"/>
                  </a:lnTo>
                  <a:lnTo>
                    <a:pt x="17" y="7"/>
                  </a:lnTo>
                  <a:lnTo>
                    <a:pt x="15" y="7"/>
                  </a:lnTo>
                  <a:lnTo>
                    <a:pt x="14" y="7"/>
                  </a:lnTo>
                  <a:lnTo>
                    <a:pt x="14" y="9"/>
                  </a:lnTo>
                  <a:lnTo>
                    <a:pt x="11" y="12"/>
                  </a:lnTo>
                  <a:lnTo>
                    <a:pt x="6" y="16"/>
                  </a:lnTo>
                  <a:lnTo>
                    <a:pt x="6" y="18"/>
                  </a:lnTo>
                  <a:lnTo>
                    <a:pt x="4" y="21"/>
                  </a:lnTo>
                  <a:lnTo>
                    <a:pt x="4" y="22"/>
                  </a:lnTo>
                  <a:lnTo>
                    <a:pt x="3" y="24"/>
                  </a:lnTo>
                  <a:lnTo>
                    <a:pt x="3" y="26"/>
                  </a:lnTo>
                  <a:lnTo>
                    <a:pt x="3" y="27"/>
                  </a:lnTo>
                  <a:lnTo>
                    <a:pt x="3" y="32"/>
                  </a:lnTo>
                  <a:lnTo>
                    <a:pt x="1" y="35"/>
                  </a:lnTo>
                  <a:lnTo>
                    <a:pt x="1" y="38"/>
                  </a:lnTo>
                  <a:lnTo>
                    <a:pt x="1" y="39"/>
                  </a:lnTo>
                  <a:lnTo>
                    <a:pt x="1" y="42"/>
                  </a:lnTo>
                  <a:lnTo>
                    <a:pt x="1" y="45"/>
                  </a:lnTo>
                  <a:lnTo>
                    <a:pt x="1" y="47"/>
                  </a:lnTo>
                  <a:lnTo>
                    <a:pt x="0" y="48"/>
                  </a:lnTo>
                  <a:lnTo>
                    <a:pt x="1" y="48"/>
                  </a:lnTo>
                  <a:lnTo>
                    <a:pt x="1" y="52"/>
                  </a:lnTo>
                  <a:lnTo>
                    <a:pt x="0" y="53"/>
                  </a:lnTo>
                  <a:lnTo>
                    <a:pt x="1" y="55"/>
                  </a:lnTo>
                  <a:lnTo>
                    <a:pt x="1" y="56"/>
                  </a:lnTo>
                  <a:lnTo>
                    <a:pt x="0" y="56"/>
                  </a:lnTo>
                  <a:lnTo>
                    <a:pt x="1" y="58"/>
                  </a:lnTo>
                  <a:lnTo>
                    <a:pt x="1" y="61"/>
                  </a:lnTo>
                  <a:lnTo>
                    <a:pt x="1" y="62"/>
                  </a:lnTo>
                  <a:lnTo>
                    <a:pt x="1" y="64"/>
                  </a:lnTo>
                  <a:lnTo>
                    <a:pt x="1" y="65"/>
                  </a:lnTo>
                  <a:lnTo>
                    <a:pt x="1" y="67"/>
                  </a:lnTo>
                  <a:lnTo>
                    <a:pt x="1" y="68"/>
                  </a:lnTo>
                  <a:lnTo>
                    <a:pt x="0" y="68"/>
                  </a:lnTo>
                  <a:lnTo>
                    <a:pt x="1" y="70"/>
                  </a:lnTo>
                  <a:lnTo>
                    <a:pt x="1" y="71"/>
                  </a:lnTo>
                  <a:lnTo>
                    <a:pt x="1" y="73"/>
                  </a:lnTo>
                  <a:lnTo>
                    <a:pt x="1" y="74"/>
                  </a:lnTo>
                  <a:lnTo>
                    <a:pt x="1" y="76"/>
                  </a:lnTo>
                  <a:lnTo>
                    <a:pt x="1" y="78"/>
                  </a:lnTo>
                  <a:lnTo>
                    <a:pt x="1" y="79"/>
                  </a:lnTo>
                  <a:lnTo>
                    <a:pt x="1" y="84"/>
                  </a:lnTo>
                  <a:lnTo>
                    <a:pt x="1" y="85"/>
                  </a:lnTo>
                  <a:lnTo>
                    <a:pt x="1" y="87"/>
                  </a:lnTo>
                  <a:lnTo>
                    <a:pt x="1" y="88"/>
                  </a:lnTo>
                  <a:lnTo>
                    <a:pt x="1" y="93"/>
                  </a:lnTo>
                  <a:lnTo>
                    <a:pt x="1" y="94"/>
                  </a:lnTo>
                  <a:lnTo>
                    <a:pt x="1" y="96"/>
                  </a:lnTo>
                  <a:lnTo>
                    <a:pt x="3" y="99"/>
                  </a:lnTo>
                  <a:lnTo>
                    <a:pt x="3" y="102"/>
                  </a:lnTo>
                  <a:lnTo>
                    <a:pt x="4" y="105"/>
                  </a:lnTo>
                  <a:lnTo>
                    <a:pt x="4" y="107"/>
                  </a:lnTo>
                  <a:lnTo>
                    <a:pt x="6" y="107"/>
                  </a:lnTo>
                  <a:lnTo>
                    <a:pt x="8" y="105"/>
                  </a:lnTo>
                  <a:lnTo>
                    <a:pt x="8" y="104"/>
                  </a:lnTo>
                  <a:lnTo>
                    <a:pt x="8" y="102"/>
                  </a:lnTo>
                  <a:lnTo>
                    <a:pt x="8" y="94"/>
                  </a:lnTo>
                  <a:lnTo>
                    <a:pt x="8" y="93"/>
                  </a:lnTo>
                  <a:lnTo>
                    <a:pt x="8" y="90"/>
                  </a:lnTo>
                  <a:lnTo>
                    <a:pt x="6" y="87"/>
                  </a:lnTo>
                  <a:lnTo>
                    <a:pt x="6" y="73"/>
                  </a:lnTo>
                  <a:lnTo>
                    <a:pt x="6" y="67"/>
                  </a:lnTo>
                  <a:lnTo>
                    <a:pt x="6" y="61"/>
                  </a:lnTo>
                  <a:lnTo>
                    <a:pt x="6" y="55"/>
                  </a:lnTo>
                  <a:lnTo>
                    <a:pt x="6" y="47"/>
                  </a:lnTo>
                  <a:lnTo>
                    <a:pt x="6" y="44"/>
                  </a:lnTo>
                  <a:lnTo>
                    <a:pt x="8" y="42"/>
                  </a:lnTo>
                  <a:lnTo>
                    <a:pt x="8" y="41"/>
                  </a:lnTo>
                  <a:lnTo>
                    <a:pt x="8" y="39"/>
                  </a:lnTo>
                  <a:lnTo>
                    <a:pt x="8" y="38"/>
                  </a:lnTo>
                  <a:lnTo>
                    <a:pt x="8" y="36"/>
                  </a:lnTo>
                  <a:lnTo>
                    <a:pt x="8" y="35"/>
                  </a:lnTo>
                  <a:lnTo>
                    <a:pt x="9" y="29"/>
                  </a:lnTo>
                  <a:lnTo>
                    <a:pt x="9" y="27"/>
                  </a:lnTo>
                  <a:lnTo>
                    <a:pt x="9" y="24"/>
                  </a:lnTo>
                  <a:lnTo>
                    <a:pt x="11" y="21"/>
                  </a:lnTo>
                  <a:lnTo>
                    <a:pt x="11" y="19"/>
                  </a:lnTo>
                  <a:lnTo>
                    <a:pt x="12" y="18"/>
                  </a:lnTo>
                  <a:lnTo>
                    <a:pt x="14" y="16"/>
                  </a:lnTo>
                  <a:lnTo>
                    <a:pt x="15" y="13"/>
                  </a:lnTo>
                  <a:lnTo>
                    <a:pt x="17" y="13"/>
                  </a:lnTo>
                  <a:lnTo>
                    <a:pt x="18" y="12"/>
                  </a:lnTo>
                  <a:lnTo>
                    <a:pt x="20" y="10"/>
                  </a:lnTo>
                  <a:lnTo>
                    <a:pt x="21" y="9"/>
                  </a:lnTo>
                  <a:lnTo>
                    <a:pt x="24" y="9"/>
                  </a:lnTo>
                  <a:lnTo>
                    <a:pt x="26" y="7"/>
                  </a:lnTo>
                  <a:lnTo>
                    <a:pt x="27" y="7"/>
                  </a:lnTo>
                  <a:lnTo>
                    <a:pt x="29" y="7"/>
                  </a:lnTo>
                  <a:lnTo>
                    <a:pt x="29" y="6"/>
                  </a:lnTo>
                  <a:lnTo>
                    <a:pt x="30" y="6"/>
                  </a:lnTo>
                  <a:lnTo>
                    <a:pt x="32" y="6"/>
                  </a:lnTo>
                  <a:lnTo>
                    <a:pt x="36" y="6"/>
                  </a:lnTo>
                  <a:lnTo>
                    <a:pt x="41" y="7"/>
                  </a:lnTo>
                  <a:lnTo>
                    <a:pt x="43" y="6"/>
                  </a:lnTo>
                  <a:lnTo>
                    <a:pt x="43" y="7"/>
                  </a:lnTo>
                  <a:lnTo>
                    <a:pt x="44" y="7"/>
                  </a:lnTo>
                  <a:lnTo>
                    <a:pt x="46" y="9"/>
                  </a:lnTo>
                  <a:lnTo>
                    <a:pt x="47" y="9"/>
                  </a:lnTo>
                  <a:lnTo>
                    <a:pt x="47" y="10"/>
                  </a:lnTo>
                  <a:lnTo>
                    <a:pt x="50" y="10"/>
                  </a:lnTo>
                  <a:lnTo>
                    <a:pt x="53" y="16"/>
                  </a:lnTo>
                  <a:lnTo>
                    <a:pt x="53" y="18"/>
                  </a:lnTo>
                  <a:lnTo>
                    <a:pt x="55" y="18"/>
                  </a:lnTo>
                  <a:lnTo>
                    <a:pt x="56" y="21"/>
                  </a:lnTo>
                  <a:lnTo>
                    <a:pt x="56" y="24"/>
                  </a:lnTo>
                  <a:lnTo>
                    <a:pt x="56" y="26"/>
                  </a:lnTo>
                  <a:lnTo>
                    <a:pt x="58" y="27"/>
                  </a:lnTo>
                  <a:lnTo>
                    <a:pt x="58" y="29"/>
                  </a:lnTo>
                  <a:lnTo>
                    <a:pt x="56" y="30"/>
                  </a:lnTo>
                  <a:lnTo>
                    <a:pt x="58" y="32"/>
                  </a:lnTo>
                  <a:lnTo>
                    <a:pt x="58" y="33"/>
                  </a:lnTo>
                  <a:lnTo>
                    <a:pt x="58" y="35"/>
                  </a:lnTo>
                  <a:lnTo>
                    <a:pt x="58" y="36"/>
                  </a:lnTo>
                  <a:lnTo>
                    <a:pt x="58" y="38"/>
                  </a:lnTo>
                  <a:lnTo>
                    <a:pt x="59" y="38"/>
                  </a:lnTo>
                  <a:lnTo>
                    <a:pt x="59" y="39"/>
                  </a:lnTo>
                  <a:lnTo>
                    <a:pt x="59" y="42"/>
                  </a:lnTo>
                  <a:lnTo>
                    <a:pt x="59" y="45"/>
                  </a:lnTo>
                  <a:lnTo>
                    <a:pt x="59" y="47"/>
                  </a:lnTo>
                  <a:lnTo>
                    <a:pt x="59" y="48"/>
                  </a:lnTo>
                  <a:lnTo>
                    <a:pt x="59" y="50"/>
                  </a:lnTo>
                  <a:lnTo>
                    <a:pt x="59" y="52"/>
                  </a:lnTo>
                  <a:lnTo>
                    <a:pt x="59" y="53"/>
                  </a:lnTo>
                  <a:lnTo>
                    <a:pt x="59" y="56"/>
                  </a:lnTo>
                  <a:lnTo>
                    <a:pt x="59" y="58"/>
                  </a:lnTo>
                  <a:lnTo>
                    <a:pt x="59" y="59"/>
                  </a:lnTo>
                  <a:lnTo>
                    <a:pt x="59" y="61"/>
                  </a:lnTo>
                  <a:lnTo>
                    <a:pt x="59" y="62"/>
                  </a:lnTo>
                  <a:lnTo>
                    <a:pt x="59" y="64"/>
                  </a:lnTo>
                  <a:lnTo>
                    <a:pt x="59" y="67"/>
                  </a:lnTo>
                  <a:lnTo>
                    <a:pt x="61" y="67"/>
                  </a:lnTo>
                  <a:lnTo>
                    <a:pt x="61" y="68"/>
                  </a:lnTo>
                  <a:lnTo>
                    <a:pt x="61" y="70"/>
                  </a:lnTo>
                  <a:lnTo>
                    <a:pt x="59" y="70"/>
                  </a:lnTo>
                  <a:lnTo>
                    <a:pt x="59" y="71"/>
                  </a:lnTo>
                  <a:lnTo>
                    <a:pt x="59" y="73"/>
                  </a:lnTo>
                  <a:lnTo>
                    <a:pt x="61" y="73"/>
                  </a:lnTo>
                  <a:lnTo>
                    <a:pt x="59" y="74"/>
                  </a:lnTo>
                  <a:lnTo>
                    <a:pt x="59" y="76"/>
                  </a:lnTo>
                  <a:lnTo>
                    <a:pt x="61" y="76"/>
                  </a:lnTo>
                  <a:lnTo>
                    <a:pt x="59" y="76"/>
                  </a:lnTo>
                  <a:lnTo>
                    <a:pt x="59" y="78"/>
                  </a:lnTo>
                  <a:lnTo>
                    <a:pt x="61" y="78"/>
                  </a:lnTo>
                  <a:lnTo>
                    <a:pt x="61" y="79"/>
                  </a:lnTo>
                  <a:lnTo>
                    <a:pt x="59" y="79"/>
                  </a:lnTo>
                  <a:lnTo>
                    <a:pt x="59" y="81"/>
                  </a:lnTo>
                  <a:lnTo>
                    <a:pt x="59" y="82"/>
                  </a:lnTo>
                  <a:lnTo>
                    <a:pt x="59" y="84"/>
                  </a:lnTo>
                  <a:lnTo>
                    <a:pt x="59" y="85"/>
                  </a:lnTo>
                  <a:lnTo>
                    <a:pt x="59" y="87"/>
                  </a:lnTo>
                  <a:lnTo>
                    <a:pt x="59" y="88"/>
                  </a:lnTo>
                  <a:lnTo>
                    <a:pt x="58" y="88"/>
                  </a:lnTo>
                  <a:lnTo>
                    <a:pt x="59" y="90"/>
                  </a:lnTo>
                  <a:lnTo>
                    <a:pt x="59" y="91"/>
                  </a:lnTo>
                  <a:lnTo>
                    <a:pt x="58" y="91"/>
                  </a:lnTo>
                  <a:lnTo>
                    <a:pt x="59" y="93"/>
                  </a:lnTo>
                  <a:lnTo>
                    <a:pt x="61" y="93"/>
                  </a:lnTo>
                  <a:lnTo>
                    <a:pt x="59" y="94"/>
                  </a:lnTo>
                  <a:lnTo>
                    <a:pt x="59" y="96"/>
                  </a:lnTo>
                  <a:lnTo>
                    <a:pt x="59" y="97"/>
                  </a:lnTo>
                  <a:lnTo>
                    <a:pt x="58" y="97"/>
                  </a:lnTo>
                  <a:lnTo>
                    <a:pt x="59" y="99"/>
                  </a:lnTo>
                  <a:lnTo>
                    <a:pt x="58" y="99"/>
                  </a:lnTo>
                  <a:lnTo>
                    <a:pt x="59" y="100"/>
                  </a:lnTo>
                  <a:lnTo>
                    <a:pt x="59" y="104"/>
                  </a:lnTo>
                  <a:lnTo>
                    <a:pt x="61" y="104"/>
                  </a:lnTo>
                  <a:lnTo>
                    <a:pt x="61" y="105"/>
                  </a:lnTo>
                  <a:lnTo>
                    <a:pt x="62" y="105"/>
                  </a:lnTo>
                  <a:lnTo>
                    <a:pt x="65" y="105"/>
                  </a:lnTo>
                  <a:lnTo>
                    <a:pt x="67" y="104"/>
                  </a:lnTo>
                  <a:lnTo>
                    <a:pt x="67" y="91"/>
                  </a:lnTo>
                  <a:lnTo>
                    <a:pt x="67" y="81"/>
                  </a:lnTo>
                  <a:lnTo>
                    <a:pt x="67" y="7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1" name="Freeform 16">
              <a:extLst>
                <a:ext uri="{FF2B5EF4-FFF2-40B4-BE49-F238E27FC236}">
                  <a16:creationId xmlns:a16="http://schemas.microsoft.com/office/drawing/2014/main" id="{DB358488-0C75-4723-8247-7E51BCEA7CE0}"/>
                </a:ext>
              </a:extLst>
            </p:cNvPr>
            <p:cNvSpPr>
              <a:spLocks noEditPoints="1"/>
            </p:cNvSpPr>
            <p:nvPr userDrawn="1"/>
          </p:nvSpPr>
          <p:spPr bwMode="auto">
            <a:xfrm>
              <a:off x="4644" y="4023"/>
              <a:ext cx="146" cy="146"/>
            </a:xfrm>
            <a:custGeom>
              <a:avLst/>
              <a:gdLst>
                <a:gd name="T0" fmla="*/ 0 w 291"/>
                <a:gd name="T1" fmla="*/ 0 h 292"/>
                <a:gd name="T2" fmla="*/ 0 w 291"/>
                <a:gd name="T3" fmla="*/ 19 h 292"/>
                <a:gd name="T4" fmla="*/ 19 w 291"/>
                <a:gd name="T5" fmla="*/ 19 h 292"/>
                <a:gd name="T6" fmla="*/ 19 w 291"/>
                <a:gd name="T7" fmla="*/ 0 h 292"/>
                <a:gd name="T8" fmla="*/ 0 w 291"/>
                <a:gd name="T9" fmla="*/ 0 h 292"/>
                <a:gd name="T10" fmla="*/ 0 w 291"/>
                <a:gd name="T11" fmla="*/ 0 h 292"/>
                <a:gd name="T12" fmla="*/ 18 w 291"/>
                <a:gd name="T13" fmla="*/ 18 h 292"/>
                <a:gd name="T14" fmla="*/ 1 w 291"/>
                <a:gd name="T15" fmla="*/ 18 h 292"/>
                <a:gd name="T16" fmla="*/ 1 w 291"/>
                <a:gd name="T17" fmla="*/ 1 h 292"/>
                <a:gd name="T18" fmla="*/ 18 w 291"/>
                <a:gd name="T19" fmla="*/ 1 h 292"/>
                <a:gd name="T20" fmla="*/ 18 w 291"/>
                <a:gd name="T21" fmla="*/ 18 h 292"/>
                <a:gd name="T22" fmla="*/ 18 w 291"/>
                <a:gd name="T23" fmla="*/ 18 h 2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91" h="292">
                  <a:moveTo>
                    <a:pt x="0" y="0"/>
                  </a:moveTo>
                  <a:lnTo>
                    <a:pt x="0" y="292"/>
                  </a:lnTo>
                  <a:lnTo>
                    <a:pt x="291" y="292"/>
                  </a:lnTo>
                  <a:lnTo>
                    <a:pt x="291" y="0"/>
                  </a:lnTo>
                  <a:lnTo>
                    <a:pt x="0" y="0"/>
                  </a:lnTo>
                  <a:close/>
                  <a:moveTo>
                    <a:pt x="276" y="277"/>
                  </a:moveTo>
                  <a:lnTo>
                    <a:pt x="15" y="277"/>
                  </a:lnTo>
                  <a:lnTo>
                    <a:pt x="15" y="15"/>
                  </a:lnTo>
                  <a:lnTo>
                    <a:pt x="276" y="15"/>
                  </a:lnTo>
                  <a:lnTo>
                    <a:pt x="276" y="27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pic>
        <p:nvPicPr>
          <p:cNvPr id="35" name="Immagine 4" descr="INTESA_SANPAOLO white.png">
            <a:extLst>
              <a:ext uri="{FF2B5EF4-FFF2-40B4-BE49-F238E27FC236}">
                <a16:creationId xmlns:a16="http://schemas.microsoft.com/office/drawing/2014/main" id="{AF6E19FB-6BC9-4EB9-9643-55F16FD1803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18597" y="6469062"/>
            <a:ext cx="1926328" cy="2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94978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5511"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Slide per analisi tecnica">
    <p:spTree>
      <p:nvGrpSpPr>
        <p:cNvPr id="1" name=""/>
        <p:cNvGrpSpPr/>
        <p:nvPr/>
      </p:nvGrpSpPr>
      <p:grpSpPr>
        <a:xfrm>
          <a:off x="0" y="0"/>
          <a:ext cx="0" cy="0"/>
          <a:chOff x="0" y="0"/>
          <a:chExt cx="0" cy="0"/>
        </a:xfrm>
      </p:grpSpPr>
      <p:sp>
        <p:nvSpPr>
          <p:cNvPr id="37"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b="1">
                <a:solidFill>
                  <a:schemeClr val="tx1"/>
                </a:solidFill>
                <a:latin typeface="Century Gothic" panose="020B0502020202020204" pitchFamily="34" charset="0"/>
                <a:ea typeface="MS PGothic" panose="020B0600070205080204" pitchFamily="34" charset="-128"/>
                <a:cs typeface="Arial" panose="020B0604020202020204" pitchFamily="34" charset="0"/>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B1753FE2-952E-4EE3-8FF4-F1DEDEBA9BF8}" type="slidenum">
              <a:rPr lang="it-IT" altLang="it-IT" smtClean="0">
                <a:solidFill>
                  <a:srgbClr val="003A79"/>
                </a:solidFill>
              </a:rPr>
              <a:pPr/>
              <a:t>‹N›</a:t>
            </a:fld>
            <a:endParaRPr lang="it-IT" altLang="it-IT" dirty="0">
              <a:solidFill>
                <a:srgbClr val="003A79"/>
              </a:solidFill>
            </a:endParaRPr>
          </a:p>
        </p:txBody>
      </p:sp>
      <p:sp>
        <p:nvSpPr>
          <p:cNvPr id="7" name="Titolo 1"/>
          <p:cNvSpPr>
            <a:spLocks noGrp="1"/>
          </p:cNvSpPr>
          <p:nvPr>
            <p:ph type="title" hasCustomPrompt="1"/>
          </p:nvPr>
        </p:nvSpPr>
        <p:spPr>
          <a:xfrm>
            <a:off x="407266" y="365126"/>
            <a:ext cx="7833600" cy="457200"/>
          </a:xfr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9" name="Segnaposto testo 4"/>
          <p:cNvSpPr>
            <a:spLocks noGrp="1"/>
          </p:cNvSpPr>
          <p:nvPr>
            <p:ph type="body" sz="quarter" idx="12" hasCustomPrompt="1"/>
          </p:nvPr>
        </p:nvSpPr>
        <p:spPr>
          <a:xfrm>
            <a:off x="5988150" y="1065291"/>
            <a:ext cx="2910222" cy="4646612"/>
          </a:xfrm>
        </p:spPr>
        <p:txBody>
          <a:bodyPr>
            <a:noAutofit/>
          </a:bodyPr>
          <a:lstStyle>
            <a:lvl1pPr marL="0" indent="0">
              <a:buClr>
                <a:srgbClr val="003A79"/>
              </a:buClr>
              <a:buSzPct val="130000"/>
              <a:buFont typeface="Wingdings" panose="05000000000000000000" pitchFamily="2" charset="2"/>
              <a:buNone/>
              <a:defRPr sz="1600" baseline="0">
                <a:solidFill>
                  <a:schemeClr val="tx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
        <p:nvSpPr>
          <p:cNvPr id="11" name="NewSlide"/>
          <p:cNvSpPr>
            <a:spLocks noGrp="1"/>
          </p:cNvSpPr>
          <p:nvPr>
            <p:ph idx="1" hasCustomPrompt="1"/>
          </p:nvPr>
        </p:nvSpPr>
        <p:spPr>
          <a:xfrm>
            <a:off x="407266" y="1065291"/>
            <a:ext cx="5185012" cy="5143004"/>
          </a:xfr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immagine</a:t>
            </a:r>
          </a:p>
        </p:txBody>
      </p:sp>
      <p:grpSp>
        <p:nvGrpSpPr>
          <p:cNvPr id="10" name="Group 6">
            <a:extLst>
              <a:ext uri="{FF2B5EF4-FFF2-40B4-BE49-F238E27FC236}">
                <a16:creationId xmlns:a16="http://schemas.microsoft.com/office/drawing/2014/main" id="{5BEC1B1C-A2AC-43AC-9090-CE42092F3E30}"/>
              </a:ext>
            </a:extLst>
          </p:cNvPr>
          <p:cNvGrpSpPr>
            <a:grpSpLocks noChangeAspect="1"/>
          </p:cNvGrpSpPr>
          <p:nvPr userDrawn="1"/>
        </p:nvGrpSpPr>
        <p:grpSpPr bwMode="auto">
          <a:xfrm>
            <a:off x="7321550" y="6469063"/>
            <a:ext cx="1524000" cy="174625"/>
            <a:chOff x="4164" y="4023"/>
            <a:chExt cx="1297" cy="146"/>
          </a:xfrm>
        </p:grpSpPr>
        <p:sp>
          <p:nvSpPr>
            <p:cNvPr id="12" name="Freeform 7">
              <a:extLst>
                <a:ext uri="{FF2B5EF4-FFF2-40B4-BE49-F238E27FC236}">
                  <a16:creationId xmlns:a16="http://schemas.microsoft.com/office/drawing/2014/main" id="{25002328-CA79-4FD9-97EC-A9AA50B10A5A}"/>
                </a:ext>
              </a:extLst>
            </p:cNvPr>
            <p:cNvSpPr>
              <a:spLocks noEditPoints="1"/>
            </p:cNvSpPr>
            <p:nvPr userDrawn="1"/>
          </p:nvSpPr>
          <p:spPr bwMode="auto">
            <a:xfrm>
              <a:off x="5199" y="4043"/>
              <a:ext cx="103" cy="108"/>
            </a:xfrm>
            <a:custGeom>
              <a:avLst/>
              <a:gdLst>
                <a:gd name="T0" fmla="*/ 7 w 204"/>
                <a:gd name="T1" fmla="*/ 0 h 216"/>
                <a:gd name="T2" fmla="*/ 5 w 204"/>
                <a:gd name="T3" fmla="*/ 1 h 216"/>
                <a:gd name="T4" fmla="*/ 4 w 204"/>
                <a:gd name="T5" fmla="*/ 1 h 216"/>
                <a:gd name="T6" fmla="*/ 3 w 204"/>
                <a:gd name="T7" fmla="*/ 2 h 216"/>
                <a:gd name="T8" fmla="*/ 2 w 204"/>
                <a:gd name="T9" fmla="*/ 3 h 216"/>
                <a:gd name="T10" fmla="*/ 1 w 204"/>
                <a:gd name="T11" fmla="*/ 4 h 216"/>
                <a:gd name="T12" fmla="*/ 0 w 204"/>
                <a:gd name="T13" fmla="*/ 6 h 216"/>
                <a:gd name="T14" fmla="*/ 0 w 204"/>
                <a:gd name="T15" fmla="*/ 7 h 216"/>
                <a:gd name="T16" fmla="*/ 1 w 204"/>
                <a:gd name="T17" fmla="*/ 10 h 216"/>
                <a:gd name="T18" fmla="*/ 2 w 204"/>
                <a:gd name="T19" fmla="*/ 11 h 216"/>
                <a:gd name="T20" fmla="*/ 2 w 204"/>
                <a:gd name="T21" fmla="*/ 12 h 216"/>
                <a:gd name="T22" fmla="*/ 3 w 204"/>
                <a:gd name="T23" fmla="*/ 13 h 216"/>
                <a:gd name="T24" fmla="*/ 4 w 204"/>
                <a:gd name="T25" fmla="*/ 14 h 216"/>
                <a:gd name="T26" fmla="*/ 6 w 204"/>
                <a:gd name="T27" fmla="*/ 14 h 216"/>
                <a:gd name="T28" fmla="*/ 7 w 204"/>
                <a:gd name="T29" fmla="*/ 14 h 216"/>
                <a:gd name="T30" fmla="*/ 8 w 204"/>
                <a:gd name="T31" fmla="*/ 14 h 216"/>
                <a:gd name="T32" fmla="*/ 9 w 204"/>
                <a:gd name="T33" fmla="*/ 13 h 216"/>
                <a:gd name="T34" fmla="*/ 11 w 204"/>
                <a:gd name="T35" fmla="*/ 13 h 216"/>
                <a:gd name="T36" fmla="*/ 11 w 204"/>
                <a:gd name="T37" fmla="*/ 12 h 216"/>
                <a:gd name="T38" fmla="*/ 12 w 204"/>
                <a:gd name="T39" fmla="*/ 11 h 216"/>
                <a:gd name="T40" fmla="*/ 13 w 204"/>
                <a:gd name="T41" fmla="*/ 10 h 216"/>
                <a:gd name="T42" fmla="*/ 13 w 204"/>
                <a:gd name="T43" fmla="*/ 8 h 216"/>
                <a:gd name="T44" fmla="*/ 13 w 204"/>
                <a:gd name="T45" fmla="*/ 7 h 216"/>
                <a:gd name="T46" fmla="*/ 13 w 204"/>
                <a:gd name="T47" fmla="*/ 6 h 216"/>
                <a:gd name="T48" fmla="*/ 13 w 204"/>
                <a:gd name="T49" fmla="*/ 5 h 216"/>
                <a:gd name="T50" fmla="*/ 13 w 204"/>
                <a:gd name="T51" fmla="*/ 4 h 216"/>
                <a:gd name="T52" fmla="*/ 12 w 204"/>
                <a:gd name="T53" fmla="*/ 3 h 216"/>
                <a:gd name="T54" fmla="*/ 11 w 204"/>
                <a:gd name="T55" fmla="*/ 2 h 216"/>
                <a:gd name="T56" fmla="*/ 10 w 204"/>
                <a:gd name="T57" fmla="*/ 1 h 216"/>
                <a:gd name="T58" fmla="*/ 9 w 204"/>
                <a:gd name="T59" fmla="*/ 1 h 216"/>
                <a:gd name="T60" fmla="*/ 8 w 204"/>
                <a:gd name="T61" fmla="*/ 0 h 216"/>
                <a:gd name="T62" fmla="*/ 7 w 204"/>
                <a:gd name="T63" fmla="*/ 0 h 216"/>
                <a:gd name="T64" fmla="*/ 7 w 204"/>
                <a:gd name="T65" fmla="*/ 13 h 216"/>
                <a:gd name="T66" fmla="*/ 6 w 204"/>
                <a:gd name="T67" fmla="*/ 13 h 216"/>
                <a:gd name="T68" fmla="*/ 5 w 204"/>
                <a:gd name="T69" fmla="*/ 13 h 216"/>
                <a:gd name="T70" fmla="*/ 5 w 204"/>
                <a:gd name="T71" fmla="*/ 12 h 216"/>
                <a:gd name="T72" fmla="*/ 4 w 204"/>
                <a:gd name="T73" fmla="*/ 10 h 216"/>
                <a:gd name="T74" fmla="*/ 3 w 204"/>
                <a:gd name="T75" fmla="*/ 8 h 216"/>
                <a:gd name="T76" fmla="*/ 3 w 204"/>
                <a:gd name="T77" fmla="*/ 7 h 216"/>
                <a:gd name="T78" fmla="*/ 3 w 204"/>
                <a:gd name="T79" fmla="*/ 4 h 216"/>
                <a:gd name="T80" fmla="*/ 4 w 204"/>
                <a:gd name="T81" fmla="*/ 2 h 216"/>
                <a:gd name="T82" fmla="*/ 5 w 204"/>
                <a:gd name="T83" fmla="*/ 2 h 216"/>
                <a:gd name="T84" fmla="*/ 6 w 204"/>
                <a:gd name="T85" fmla="*/ 1 h 216"/>
                <a:gd name="T86" fmla="*/ 7 w 204"/>
                <a:gd name="T87" fmla="*/ 1 h 216"/>
                <a:gd name="T88" fmla="*/ 9 w 204"/>
                <a:gd name="T89" fmla="*/ 2 h 216"/>
                <a:gd name="T90" fmla="*/ 10 w 204"/>
                <a:gd name="T91" fmla="*/ 4 h 216"/>
                <a:gd name="T92" fmla="*/ 11 w 204"/>
                <a:gd name="T93" fmla="*/ 6 h 216"/>
                <a:gd name="T94" fmla="*/ 11 w 204"/>
                <a:gd name="T95" fmla="*/ 8 h 216"/>
                <a:gd name="T96" fmla="*/ 11 w 204"/>
                <a:gd name="T97" fmla="*/ 9 h 216"/>
                <a:gd name="T98" fmla="*/ 10 w 204"/>
                <a:gd name="T99" fmla="*/ 11 h 216"/>
                <a:gd name="T100" fmla="*/ 10 w 204"/>
                <a:gd name="T101" fmla="*/ 11 h 216"/>
                <a:gd name="T102" fmla="*/ 9 w 204"/>
                <a:gd name="T103" fmla="*/ 13 h 216"/>
                <a:gd name="T104" fmla="*/ 8 w 204"/>
                <a:gd name="T105" fmla="*/ 13 h 216"/>
                <a:gd name="T106" fmla="*/ 7 w 204"/>
                <a:gd name="T107" fmla="*/ 13 h 2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4" h="216">
                  <a:moveTo>
                    <a:pt x="102" y="0"/>
                  </a:moveTo>
                  <a:lnTo>
                    <a:pt x="102" y="0"/>
                  </a:lnTo>
                  <a:lnTo>
                    <a:pt x="88" y="2"/>
                  </a:lnTo>
                  <a:lnTo>
                    <a:pt x="76" y="3"/>
                  </a:lnTo>
                  <a:lnTo>
                    <a:pt x="66" y="6"/>
                  </a:lnTo>
                  <a:lnTo>
                    <a:pt x="55" y="11"/>
                  </a:lnTo>
                  <a:lnTo>
                    <a:pt x="46" y="16"/>
                  </a:lnTo>
                  <a:lnTo>
                    <a:pt x="37" y="22"/>
                  </a:lnTo>
                  <a:lnTo>
                    <a:pt x="29" y="29"/>
                  </a:lnTo>
                  <a:lnTo>
                    <a:pt x="23" y="37"/>
                  </a:lnTo>
                  <a:lnTo>
                    <a:pt x="17" y="45"/>
                  </a:lnTo>
                  <a:lnTo>
                    <a:pt x="12" y="54"/>
                  </a:lnTo>
                  <a:lnTo>
                    <a:pt x="5" y="72"/>
                  </a:lnTo>
                  <a:lnTo>
                    <a:pt x="0" y="90"/>
                  </a:lnTo>
                  <a:lnTo>
                    <a:pt x="0" y="109"/>
                  </a:lnTo>
                  <a:lnTo>
                    <a:pt x="0" y="127"/>
                  </a:lnTo>
                  <a:lnTo>
                    <a:pt x="5" y="145"/>
                  </a:lnTo>
                  <a:lnTo>
                    <a:pt x="12" y="164"/>
                  </a:lnTo>
                  <a:lnTo>
                    <a:pt x="17" y="173"/>
                  </a:lnTo>
                  <a:lnTo>
                    <a:pt x="23" y="181"/>
                  </a:lnTo>
                  <a:lnTo>
                    <a:pt x="29" y="188"/>
                  </a:lnTo>
                  <a:lnTo>
                    <a:pt x="37" y="194"/>
                  </a:lnTo>
                  <a:lnTo>
                    <a:pt x="44" y="200"/>
                  </a:lnTo>
                  <a:lnTo>
                    <a:pt x="53" y="207"/>
                  </a:lnTo>
                  <a:lnTo>
                    <a:pt x="64" y="210"/>
                  </a:lnTo>
                  <a:lnTo>
                    <a:pt x="75" y="213"/>
                  </a:lnTo>
                  <a:lnTo>
                    <a:pt x="87" y="216"/>
                  </a:lnTo>
                  <a:lnTo>
                    <a:pt x="101" y="216"/>
                  </a:lnTo>
                  <a:lnTo>
                    <a:pt x="111" y="216"/>
                  </a:lnTo>
                  <a:lnTo>
                    <a:pt x="123" y="214"/>
                  </a:lnTo>
                  <a:lnTo>
                    <a:pt x="133" y="211"/>
                  </a:lnTo>
                  <a:lnTo>
                    <a:pt x="143" y="207"/>
                  </a:lnTo>
                  <a:lnTo>
                    <a:pt x="152" y="202"/>
                  </a:lnTo>
                  <a:lnTo>
                    <a:pt x="160" y="197"/>
                  </a:lnTo>
                  <a:lnTo>
                    <a:pt x="169" y="190"/>
                  </a:lnTo>
                  <a:lnTo>
                    <a:pt x="175" y="184"/>
                  </a:lnTo>
                  <a:lnTo>
                    <a:pt x="181" y="176"/>
                  </a:lnTo>
                  <a:lnTo>
                    <a:pt x="188" y="167"/>
                  </a:lnTo>
                  <a:lnTo>
                    <a:pt x="192" y="158"/>
                  </a:lnTo>
                  <a:lnTo>
                    <a:pt x="197" y="147"/>
                  </a:lnTo>
                  <a:lnTo>
                    <a:pt x="200" y="138"/>
                  </a:lnTo>
                  <a:lnTo>
                    <a:pt x="201" y="126"/>
                  </a:lnTo>
                  <a:lnTo>
                    <a:pt x="203" y="115"/>
                  </a:lnTo>
                  <a:lnTo>
                    <a:pt x="204" y="103"/>
                  </a:lnTo>
                  <a:lnTo>
                    <a:pt x="203" y="92"/>
                  </a:lnTo>
                  <a:lnTo>
                    <a:pt x="201" y="81"/>
                  </a:lnTo>
                  <a:lnTo>
                    <a:pt x="200" y="71"/>
                  </a:lnTo>
                  <a:lnTo>
                    <a:pt x="197" y="61"/>
                  </a:lnTo>
                  <a:lnTo>
                    <a:pt x="192" y="52"/>
                  </a:lnTo>
                  <a:lnTo>
                    <a:pt x="188" y="43"/>
                  </a:lnTo>
                  <a:lnTo>
                    <a:pt x="183" y="35"/>
                  </a:lnTo>
                  <a:lnTo>
                    <a:pt x="177" y="28"/>
                  </a:lnTo>
                  <a:lnTo>
                    <a:pt x="169" y="22"/>
                  </a:lnTo>
                  <a:lnTo>
                    <a:pt x="162" y="17"/>
                  </a:lnTo>
                  <a:lnTo>
                    <a:pt x="154" y="11"/>
                  </a:lnTo>
                  <a:lnTo>
                    <a:pt x="145" y="8"/>
                  </a:lnTo>
                  <a:lnTo>
                    <a:pt x="136" y="5"/>
                  </a:lnTo>
                  <a:lnTo>
                    <a:pt x="125" y="2"/>
                  </a:lnTo>
                  <a:lnTo>
                    <a:pt x="114" y="0"/>
                  </a:lnTo>
                  <a:lnTo>
                    <a:pt x="102" y="0"/>
                  </a:lnTo>
                  <a:close/>
                  <a:moveTo>
                    <a:pt x="110" y="202"/>
                  </a:moveTo>
                  <a:lnTo>
                    <a:pt x="110" y="202"/>
                  </a:lnTo>
                  <a:lnTo>
                    <a:pt x="102" y="200"/>
                  </a:lnTo>
                  <a:lnTo>
                    <a:pt x="93" y="199"/>
                  </a:lnTo>
                  <a:lnTo>
                    <a:pt x="87" y="197"/>
                  </a:lnTo>
                  <a:lnTo>
                    <a:pt x="79" y="193"/>
                  </a:lnTo>
                  <a:lnTo>
                    <a:pt x="73" y="190"/>
                  </a:lnTo>
                  <a:lnTo>
                    <a:pt x="67" y="184"/>
                  </a:lnTo>
                  <a:lnTo>
                    <a:pt x="56" y="171"/>
                  </a:lnTo>
                  <a:lnTo>
                    <a:pt x="49" y="156"/>
                  </a:lnTo>
                  <a:lnTo>
                    <a:pt x="43" y="139"/>
                  </a:lnTo>
                  <a:lnTo>
                    <a:pt x="38" y="121"/>
                  </a:lnTo>
                  <a:lnTo>
                    <a:pt x="37" y="100"/>
                  </a:lnTo>
                  <a:lnTo>
                    <a:pt x="38" y="77"/>
                  </a:lnTo>
                  <a:lnTo>
                    <a:pt x="43" y="58"/>
                  </a:lnTo>
                  <a:lnTo>
                    <a:pt x="49" y="43"/>
                  </a:lnTo>
                  <a:lnTo>
                    <a:pt x="56" y="32"/>
                  </a:lnTo>
                  <a:lnTo>
                    <a:pt x="66" y="23"/>
                  </a:lnTo>
                  <a:lnTo>
                    <a:pt x="75" y="19"/>
                  </a:lnTo>
                  <a:lnTo>
                    <a:pt x="85" y="16"/>
                  </a:lnTo>
                  <a:lnTo>
                    <a:pt x="96" y="14"/>
                  </a:lnTo>
                  <a:lnTo>
                    <a:pt x="110" y="16"/>
                  </a:lnTo>
                  <a:lnTo>
                    <a:pt x="123" y="22"/>
                  </a:lnTo>
                  <a:lnTo>
                    <a:pt x="134" y="29"/>
                  </a:lnTo>
                  <a:lnTo>
                    <a:pt x="145" y="41"/>
                  </a:lnTo>
                  <a:lnTo>
                    <a:pt x="154" y="55"/>
                  </a:lnTo>
                  <a:lnTo>
                    <a:pt x="160" y="72"/>
                  </a:lnTo>
                  <a:lnTo>
                    <a:pt x="163" y="92"/>
                  </a:lnTo>
                  <a:lnTo>
                    <a:pt x="165" y="113"/>
                  </a:lnTo>
                  <a:lnTo>
                    <a:pt x="165" y="127"/>
                  </a:lnTo>
                  <a:lnTo>
                    <a:pt x="163" y="139"/>
                  </a:lnTo>
                  <a:lnTo>
                    <a:pt x="162" y="150"/>
                  </a:lnTo>
                  <a:lnTo>
                    <a:pt x="159" y="161"/>
                  </a:lnTo>
                  <a:lnTo>
                    <a:pt x="155" y="168"/>
                  </a:lnTo>
                  <a:lnTo>
                    <a:pt x="152" y="176"/>
                  </a:lnTo>
                  <a:lnTo>
                    <a:pt x="143" y="187"/>
                  </a:lnTo>
                  <a:lnTo>
                    <a:pt x="134" y="194"/>
                  </a:lnTo>
                  <a:lnTo>
                    <a:pt x="125" y="199"/>
                  </a:lnTo>
                  <a:lnTo>
                    <a:pt x="117" y="200"/>
                  </a:lnTo>
                  <a:lnTo>
                    <a:pt x="110"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 name="Freeform 8">
              <a:extLst>
                <a:ext uri="{FF2B5EF4-FFF2-40B4-BE49-F238E27FC236}">
                  <a16:creationId xmlns:a16="http://schemas.microsoft.com/office/drawing/2014/main" id="{EE28232B-312E-43E2-B3BB-E2DC9F3EDF37}"/>
                </a:ext>
              </a:extLst>
            </p:cNvPr>
            <p:cNvSpPr>
              <a:spLocks/>
            </p:cNvSpPr>
            <p:nvPr userDrawn="1"/>
          </p:nvSpPr>
          <p:spPr bwMode="auto">
            <a:xfrm>
              <a:off x="4833" y="4043"/>
              <a:ext cx="66" cy="108"/>
            </a:xfrm>
            <a:custGeom>
              <a:avLst/>
              <a:gdLst>
                <a:gd name="T0" fmla="*/ 5 w 131"/>
                <a:gd name="T1" fmla="*/ 14 h 216"/>
                <a:gd name="T2" fmla="*/ 7 w 131"/>
                <a:gd name="T3" fmla="*/ 13 h 216"/>
                <a:gd name="T4" fmla="*/ 8 w 131"/>
                <a:gd name="T5" fmla="*/ 13 h 216"/>
                <a:gd name="T6" fmla="*/ 8 w 131"/>
                <a:gd name="T7" fmla="*/ 11 h 216"/>
                <a:gd name="T8" fmla="*/ 9 w 131"/>
                <a:gd name="T9" fmla="*/ 10 h 216"/>
                <a:gd name="T10" fmla="*/ 8 w 131"/>
                <a:gd name="T11" fmla="*/ 9 h 216"/>
                <a:gd name="T12" fmla="*/ 7 w 131"/>
                <a:gd name="T13" fmla="*/ 7 h 216"/>
                <a:gd name="T14" fmla="*/ 5 w 131"/>
                <a:gd name="T15" fmla="*/ 6 h 216"/>
                <a:gd name="T16" fmla="*/ 3 w 131"/>
                <a:gd name="T17" fmla="*/ 4 h 216"/>
                <a:gd name="T18" fmla="*/ 3 w 131"/>
                <a:gd name="T19" fmla="*/ 3 h 216"/>
                <a:gd name="T20" fmla="*/ 3 w 131"/>
                <a:gd name="T21" fmla="*/ 2 h 216"/>
                <a:gd name="T22" fmla="*/ 4 w 131"/>
                <a:gd name="T23" fmla="*/ 1 h 216"/>
                <a:gd name="T24" fmla="*/ 6 w 131"/>
                <a:gd name="T25" fmla="*/ 1 h 216"/>
                <a:gd name="T26" fmla="*/ 7 w 131"/>
                <a:gd name="T27" fmla="*/ 2 h 216"/>
                <a:gd name="T28" fmla="*/ 7 w 131"/>
                <a:gd name="T29" fmla="*/ 3 h 216"/>
                <a:gd name="T30" fmla="*/ 8 w 131"/>
                <a:gd name="T31" fmla="*/ 4 h 216"/>
                <a:gd name="T32" fmla="*/ 8 w 131"/>
                <a:gd name="T33" fmla="*/ 4 h 216"/>
                <a:gd name="T34" fmla="*/ 8 w 131"/>
                <a:gd name="T35" fmla="*/ 3 h 216"/>
                <a:gd name="T36" fmla="*/ 8 w 131"/>
                <a:gd name="T37" fmla="*/ 1 h 216"/>
                <a:gd name="T38" fmla="*/ 8 w 131"/>
                <a:gd name="T39" fmla="*/ 1 h 216"/>
                <a:gd name="T40" fmla="*/ 5 w 131"/>
                <a:gd name="T41" fmla="*/ 0 h 216"/>
                <a:gd name="T42" fmla="*/ 3 w 131"/>
                <a:gd name="T43" fmla="*/ 1 h 216"/>
                <a:gd name="T44" fmla="*/ 1 w 131"/>
                <a:gd name="T45" fmla="*/ 2 h 216"/>
                <a:gd name="T46" fmla="*/ 1 w 131"/>
                <a:gd name="T47" fmla="*/ 4 h 216"/>
                <a:gd name="T48" fmla="*/ 1 w 131"/>
                <a:gd name="T49" fmla="*/ 5 h 216"/>
                <a:gd name="T50" fmla="*/ 2 w 131"/>
                <a:gd name="T51" fmla="*/ 6 h 216"/>
                <a:gd name="T52" fmla="*/ 4 w 131"/>
                <a:gd name="T53" fmla="*/ 8 h 216"/>
                <a:gd name="T54" fmla="*/ 6 w 131"/>
                <a:gd name="T55" fmla="*/ 9 h 216"/>
                <a:gd name="T56" fmla="*/ 6 w 131"/>
                <a:gd name="T57" fmla="*/ 10 h 216"/>
                <a:gd name="T58" fmla="*/ 7 w 131"/>
                <a:gd name="T59" fmla="*/ 11 h 216"/>
                <a:gd name="T60" fmla="*/ 6 w 131"/>
                <a:gd name="T61" fmla="*/ 12 h 216"/>
                <a:gd name="T62" fmla="*/ 5 w 131"/>
                <a:gd name="T63" fmla="*/ 13 h 216"/>
                <a:gd name="T64" fmla="*/ 4 w 131"/>
                <a:gd name="T65" fmla="*/ 13 h 216"/>
                <a:gd name="T66" fmla="*/ 2 w 131"/>
                <a:gd name="T67" fmla="*/ 13 h 216"/>
                <a:gd name="T68" fmla="*/ 1 w 131"/>
                <a:gd name="T69" fmla="*/ 12 h 216"/>
                <a:gd name="T70" fmla="*/ 1 w 131"/>
                <a:gd name="T71" fmla="*/ 11 h 216"/>
                <a:gd name="T72" fmla="*/ 1 w 131"/>
                <a:gd name="T73" fmla="*/ 10 h 216"/>
                <a:gd name="T74" fmla="*/ 1 w 131"/>
                <a:gd name="T75" fmla="*/ 10 h 216"/>
                <a:gd name="T76" fmla="*/ 1 w 131"/>
                <a:gd name="T77" fmla="*/ 11 h 216"/>
                <a:gd name="T78" fmla="*/ 0 w 131"/>
                <a:gd name="T79" fmla="*/ 13 h 216"/>
                <a:gd name="T80" fmla="*/ 1 w 131"/>
                <a:gd name="T81" fmla="*/ 13 h 216"/>
                <a:gd name="T82" fmla="*/ 1 w 131"/>
                <a:gd name="T83" fmla="*/ 14 h 216"/>
                <a:gd name="T84" fmla="*/ 3 w 131"/>
                <a:gd name="T85" fmla="*/ 14 h 21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31" h="216">
                  <a:moveTo>
                    <a:pt x="53" y="216"/>
                  </a:moveTo>
                  <a:lnTo>
                    <a:pt x="53" y="216"/>
                  </a:lnTo>
                  <a:lnTo>
                    <a:pt x="66" y="216"/>
                  </a:lnTo>
                  <a:lnTo>
                    <a:pt x="78" y="214"/>
                  </a:lnTo>
                  <a:lnTo>
                    <a:pt x="90" y="211"/>
                  </a:lnTo>
                  <a:lnTo>
                    <a:pt x="102" y="205"/>
                  </a:lnTo>
                  <a:lnTo>
                    <a:pt x="110" y="200"/>
                  </a:lnTo>
                  <a:lnTo>
                    <a:pt x="116" y="194"/>
                  </a:lnTo>
                  <a:lnTo>
                    <a:pt x="122" y="188"/>
                  </a:lnTo>
                  <a:lnTo>
                    <a:pt x="125" y="182"/>
                  </a:lnTo>
                  <a:lnTo>
                    <a:pt x="128" y="176"/>
                  </a:lnTo>
                  <a:lnTo>
                    <a:pt x="130" y="170"/>
                  </a:lnTo>
                  <a:lnTo>
                    <a:pt x="131" y="158"/>
                  </a:lnTo>
                  <a:lnTo>
                    <a:pt x="130" y="149"/>
                  </a:lnTo>
                  <a:lnTo>
                    <a:pt x="127" y="139"/>
                  </a:lnTo>
                  <a:lnTo>
                    <a:pt x="123" y="130"/>
                  </a:lnTo>
                  <a:lnTo>
                    <a:pt x="117" y="123"/>
                  </a:lnTo>
                  <a:lnTo>
                    <a:pt x="111" y="113"/>
                  </a:lnTo>
                  <a:lnTo>
                    <a:pt x="102" y="106"/>
                  </a:lnTo>
                  <a:lnTo>
                    <a:pt x="76" y="87"/>
                  </a:lnTo>
                  <a:lnTo>
                    <a:pt x="69" y="81"/>
                  </a:lnTo>
                  <a:lnTo>
                    <a:pt x="52" y="69"/>
                  </a:lnTo>
                  <a:lnTo>
                    <a:pt x="41" y="60"/>
                  </a:lnTo>
                  <a:lnTo>
                    <a:pt x="35" y="51"/>
                  </a:lnTo>
                  <a:lnTo>
                    <a:pt x="33" y="41"/>
                  </a:lnTo>
                  <a:lnTo>
                    <a:pt x="33" y="35"/>
                  </a:lnTo>
                  <a:lnTo>
                    <a:pt x="35" y="31"/>
                  </a:lnTo>
                  <a:lnTo>
                    <a:pt x="38" y="25"/>
                  </a:lnTo>
                  <a:lnTo>
                    <a:pt x="43" y="22"/>
                  </a:lnTo>
                  <a:lnTo>
                    <a:pt x="47" y="19"/>
                  </a:lnTo>
                  <a:lnTo>
                    <a:pt x="55" y="16"/>
                  </a:lnTo>
                  <a:lnTo>
                    <a:pt x="61" y="14"/>
                  </a:lnTo>
                  <a:lnTo>
                    <a:pt x="70" y="14"/>
                  </a:lnTo>
                  <a:lnTo>
                    <a:pt x="84" y="14"/>
                  </a:lnTo>
                  <a:lnTo>
                    <a:pt x="93" y="19"/>
                  </a:lnTo>
                  <a:lnTo>
                    <a:pt x="101" y="23"/>
                  </a:lnTo>
                  <a:lnTo>
                    <a:pt x="105" y="26"/>
                  </a:lnTo>
                  <a:lnTo>
                    <a:pt x="108" y="32"/>
                  </a:lnTo>
                  <a:lnTo>
                    <a:pt x="111" y="37"/>
                  </a:lnTo>
                  <a:lnTo>
                    <a:pt x="113" y="45"/>
                  </a:lnTo>
                  <a:lnTo>
                    <a:pt x="114" y="49"/>
                  </a:lnTo>
                  <a:lnTo>
                    <a:pt x="117" y="49"/>
                  </a:lnTo>
                  <a:lnTo>
                    <a:pt x="119" y="49"/>
                  </a:lnTo>
                  <a:lnTo>
                    <a:pt x="119" y="48"/>
                  </a:lnTo>
                  <a:lnTo>
                    <a:pt x="120" y="41"/>
                  </a:lnTo>
                  <a:lnTo>
                    <a:pt x="120" y="19"/>
                  </a:lnTo>
                  <a:lnTo>
                    <a:pt x="120" y="8"/>
                  </a:lnTo>
                  <a:lnTo>
                    <a:pt x="119" y="6"/>
                  </a:lnTo>
                  <a:lnTo>
                    <a:pt x="116" y="5"/>
                  </a:lnTo>
                  <a:lnTo>
                    <a:pt x="99" y="2"/>
                  </a:lnTo>
                  <a:lnTo>
                    <a:pt x="88" y="2"/>
                  </a:lnTo>
                  <a:lnTo>
                    <a:pt x="73" y="0"/>
                  </a:lnTo>
                  <a:lnTo>
                    <a:pt x="58" y="2"/>
                  </a:lnTo>
                  <a:lnTo>
                    <a:pt x="44" y="5"/>
                  </a:lnTo>
                  <a:lnTo>
                    <a:pt x="32" y="9"/>
                  </a:lnTo>
                  <a:lnTo>
                    <a:pt x="21" y="16"/>
                  </a:lnTo>
                  <a:lnTo>
                    <a:pt x="14" y="23"/>
                  </a:lnTo>
                  <a:lnTo>
                    <a:pt x="8" y="32"/>
                  </a:lnTo>
                  <a:lnTo>
                    <a:pt x="3" y="41"/>
                  </a:lnTo>
                  <a:lnTo>
                    <a:pt x="3" y="52"/>
                  </a:lnTo>
                  <a:lnTo>
                    <a:pt x="3" y="61"/>
                  </a:lnTo>
                  <a:lnTo>
                    <a:pt x="6" y="69"/>
                  </a:lnTo>
                  <a:lnTo>
                    <a:pt x="9" y="77"/>
                  </a:lnTo>
                  <a:lnTo>
                    <a:pt x="14" y="84"/>
                  </a:lnTo>
                  <a:lnTo>
                    <a:pt x="20" y="93"/>
                  </a:lnTo>
                  <a:lnTo>
                    <a:pt x="29" y="101"/>
                  </a:lnTo>
                  <a:lnTo>
                    <a:pt x="38" y="109"/>
                  </a:lnTo>
                  <a:lnTo>
                    <a:pt x="50" y="118"/>
                  </a:lnTo>
                  <a:lnTo>
                    <a:pt x="66" y="127"/>
                  </a:lnTo>
                  <a:lnTo>
                    <a:pt x="82" y="141"/>
                  </a:lnTo>
                  <a:lnTo>
                    <a:pt x="87" y="145"/>
                  </a:lnTo>
                  <a:lnTo>
                    <a:pt x="91" y="152"/>
                  </a:lnTo>
                  <a:lnTo>
                    <a:pt x="94" y="156"/>
                  </a:lnTo>
                  <a:lnTo>
                    <a:pt x="96" y="162"/>
                  </a:lnTo>
                  <a:lnTo>
                    <a:pt x="98" y="171"/>
                  </a:lnTo>
                  <a:lnTo>
                    <a:pt x="98" y="178"/>
                  </a:lnTo>
                  <a:lnTo>
                    <a:pt x="96" y="184"/>
                  </a:lnTo>
                  <a:lnTo>
                    <a:pt x="93" y="188"/>
                  </a:lnTo>
                  <a:lnTo>
                    <a:pt x="88" y="193"/>
                  </a:lnTo>
                  <a:lnTo>
                    <a:pt x="82" y="197"/>
                  </a:lnTo>
                  <a:lnTo>
                    <a:pt x="75" y="200"/>
                  </a:lnTo>
                  <a:lnTo>
                    <a:pt x="67" y="202"/>
                  </a:lnTo>
                  <a:lnTo>
                    <a:pt x="56" y="204"/>
                  </a:lnTo>
                  <a:lnTo>
                    <a:pt x="43" y="202"/>
                  </a:lnTo>
                  <a:lnTo>
                    <a:pt x="35" y="200"/>
                  </a:lnTo>
                  <a:lnTo>
                    <a:pt x="29" y="197"/>
                  </a:lnTo>
                  <a:lnTo>
                    <a:pt x="23" y="193"/>
                  </a:lnTo>
                  <a:lnTo>
                    <a:pt x="18" y="188"/>
                  </a:lnTo>
                  <a:lnTo>
                    <a:pt x="14" y="182"/>
                  </a:lnTo>
                  <a:lnTo>
                    <a:pt x="11" y="176"/>
                  </a:lnTo>
                  <a:lnTo>
                    <a:pt x="9" y="168"/>
                  </a:lnTo>
                  <a:lnTo>
                    <a:pt x="8" y="161"/>
                  </a:lnTo>
                  <a:lnTo>
                    <a:pt x="8" y="158"/>
                  </a:lnTo>
                  <a:lnTo>
                    <a:pt x="6" y="158"/>
                  </a:lnTo>
                  <a:lnTo>
                    <a:pt x="5" y="156"/>
                  </a:lnTo>
                  <a:lnTo>
                    <a:pt x="3" y="158"/>
                  </a:lnTo>
                  <a:lnTo>
                    <a:pt x="1" y="159"/>
                  </a:lnTo>
                  <a:lnTo>
                    <a:pt x="1" y="164"/>
                  </a:lnTo>
                  <a:lnTo>
                    <a:pt x="0" y="178"/>
                  </a:lnTo>
                  <a:lnTo>
                    <a:pt x="0" y="200"/>
                  </a:lnTo>
                  <a:lnTo>
                    <a:pt x="0" y="204"/>
                  </a:lnTo>
                  <a:lnTo>
                    <a:pt x="1" y="207"/>
                  </a:lnTo>
                  <a:lnTo>
                    <a:pt x="3" y="208"/>
                  </a:lnTo>
                  <a:lnTo>
                    <a:pt x="6" y="210"/>
                  </a:lnTo>
                  <a:lnTo>
                    <a:pt x="17" y="213"/>
                  </a:lnTo>
                  <a:lnTo>
                    <a:pt x="27" y="214"/>
                  </a:lnTo>
                  <a:lnTo>
                    <a:pt x="40" y="216"/>
                  </a:lnTo>
                  <a:lnTo>
                    <a:pt x="53" y="2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 name="Freeform 9">
              <a:extLst>
                <a:ext uri="{FF2B5EF4-FFF2-40B4-BE49-F238E27FC236}">
                  <a16:creationId xmlns:a16="http://schemas.microsoft.com/office/drawing/2014/main" id="{86ECCDD4-7978-44A7-AB9A-726DC951D5C8}"/>
                </a:ext>
              </a:extLst>
            </p:cNvPr>
            <p:cNvSpPr>
              <a:spLocks noEditPoints="1"/>
            </p:cNvSpPr>
            <p:nvPr userDrawn="1"/>
          </p:nvSpPr>
          <p:spPr bwMode="auto">
            <a:xfrm>
              <a:off x="4894" y="4043"/>
              <a:ext cx="312" cy="108"/>
            </a:xfrm>
            <a:custGeom>
              <a:avLst/>
              <a:gdLst>
                <a:gd name="T0" fmla="*/ 38 w 621"/>
                <a:gd name="T1" fmla="*/ 13 h 214"/>
                <a:gd name="T2" fmla="*/ 37 w 621"/>
                <a:gd name="T3" fmla="*/ 1 h 214"/>
                <a:gd name="T4" fmla="*/ 36 w 621"/>
                <a:gd name="T5" fmla="*/ 1 h 214"/>
                <a:gd name="T6" fmla="*/ 27 w 621"/>
                <a:gd name="T7" fmla="*/ 13 h 214"/>
                <a:gd name="T8" fmla="*/ 26 w 621"/>
                <a:gd name="T9" fmla="*/ 13 h 214"/>
                <a:gd name="T10" fmla="*/ 25 w 621"/>
                <a:gd name="T11" fmla="*/ 9 h 214"/>
                <a:gd name="T12" fmla="*/ 26 w 621"/>
                <a:gd name="T13" fmla="*/ 2 h 214"/>
                <a:gd name="T14" fmla="*/ 28 w 621"/>
                <a:gd name="T15" fmla="*/ 2 h 214"/>
                <a:gd name="T16" fmla="*/ 29 w 621"/>
                <a:gd name="T17" fmla="*/ 5 h 214"/>
                <a:gd name="T18" fmla="*/ 28 w 621"/>
                <a:gd name="T19" fmla="*/ 8 h 214"/>
                <a:gd name="T20" fmla="*/ 26 w 621"/>
                <a:gd name="T21" fmla="*/ 8 h 214"/>
                <a:gd name="T22" fmla="*/ 27 w 621"/>
                <a:gd name="T23" fmla="*/ 8 h 214"/>
                <a:gd name="T24" fmla="*/ 31 w 621"/>
                <a:gd name="T25" fmla="*/ 6 h 214"/>
                <a:gd name="T26" fmla="*/ 31 w 621"/>
                <a:gd name="T27" fmla="*/ 2 h 214"/>
                <a:gd name="T28" fmla="*/ 27 w 621"/>
                <a:gd name="T29" fmla="*/ 1 h 214"/>
                <a:gd name="T30" fmla="*/ 20 w 621"/>
                <a:gd name="T31" fmla="*/ 1 h 214"/>
                <a:gd name="T32" fmla="*/ 18 w 621"/>
                <a:gd name="T33" fmla="*/ 1 h 214"/>
                <a:gd name="T34" fmla="*/ 19 w 621"/>
                <a:gd name="T35" fmla="*/ 1 h 214"/>
                <a:gd name="T36" fmla="*/ 19 w 621"/>
                <a:gd name="T37" fmla="*/ 9 h 214"/>
                <a:gd name="T38" fmla="*/ 11 w 621"/>
                <a:gd name="T39" fmla="*/ 1 h 214"/>
                <a:gd name="T40" fmla="*/ 3 w 621"/>
                <a:gd name="T41" fmla="*/ 1 h 214"/>
                <a:gd name="T42" fmla="*/ 2 w 621"/>
                <a:gd name="T43" fmla="*/ 12 h 214"/>
                <a:gd name="T44" fmla="*/ 1 w 621"/>
                <a:gd name="T45" fmla="*/ 13 h 214"/>
                <a:gd name="T46" fmla="*/ 0 w 621"/>
                <a:gd name="T47" fmla="*/ 14 h 214"/>
                <a:gd name="T48" fmla="*/ 5 w 621"/>
                <a:gd name="T49" fmla="*/ 14 h 214"/>
                <a:gd name="T50" fmla="*/ 5 w 621"/>
                <a:gd name="T51" fmla="*/ 13 h 214"/>
                <a:gd name="T52" fmla="*/ 3 w 621"/>
                <a:gd name="T53" fmla="*/ 13 h 214"/>
                <a:gd name="T54" fmla="*/ 3 w 621"/>
                <a:gd name="T55" fmla="*/ 9 h 214"/>
                <a:gd name="T56" fmla="*/ 10 w 621"/>
                <a:gd name="T57" fmla="*/ 13 h 214"/>
                <a:gd name="T58" fmla="*/ 10 w 621"/>
                <a:gd name="T59" fmla="*/ 13 h 214"/>
                <a:gd name="T60" fmla="*/ 9 w 621"/>
                <a:gd name="T61" fmla="*/ 14 h 214"/>
                <a:gd name="T62" fmla="*/ 12 w 621"/>
                <a:gd name="T63" fmla="*/ 14 h 214"/>
                <a:gd name="T64" fmla="*/ 15 w 621"/>
                <a:gd name="T65" fmla="*/ 14 h 214"/>
                <a:gd name="T66" fmla="*/ 14 w 621"/>
                <a:gd name="T67" fmla="*/ 13 h 214"/>
                <a:gd name="T68" fmla="*/ 12 w 621"/>
                <a:gd name="T69" fmla="*/ 5 h 214"/>
                <a:gd name="T70" fmla="*/ 20 w 621"/>
                <a:gd name="T71" fmla="*/ 14 h 214"/>
                <a:gd name="T72" fmla="*/ 21 w 621"/>
                <a:gd name="T73" fmla="*/ 2 h 214"/>
                <a:gd name="T74" fmla="*/ 22 w 621"/>
                <a:gd name="T75" fmla="*/ 1 h 214"/>
                <a:gd name="T76" fmla="*/ 23 w 621"/>
                <a:gd name="T77" fmla="*/ 6 h 214"/>
                <a:gd name="T78" fmla="*/ 22 w 621"/>
                <a:gd name="T79" fmla="*/ 13 h 214"/>
                <a:gd name="T80" fmla="*/ 21 w 621"/>
                <a:gd name="T81" fmla="*/ 13 h 214"/>
                <a:gd name="T82" fmla="*/ 24 w 621"/>
                <a:gd name="T83" fmla="*/ 14 h 214"/>
                <a:gd name="T84" fmla="*/ 29 w 621"/>
                <a:gd name="T85" fmla="*/ 14 h 214"/>
                <a:gd name="T86" fmla="*/ 30 w 621"/>
                <a:gd name="T87" fmla="*/ 14 h 214"/>
                <a:gd name="T88" fmla="*/ 29 w 621"/>
                <a:gd name="T89" fmla="*/ 13 h 214"/>
                <a:gd name="T90" fmla="*/ 35 w 621"/>
                <a:gd name="T91" fmla="*/ 9 h 214"/>
                <a:gd name="T92" fmla="*/ 35 w 621"/>
                <a:gd name="T93" fmla="*/ 13 h 214"/>
                <a:gd name="T94" fmla="*/ 35 w 621"/>
                <a:gd name="T95" fmla="*/ 14 h 214"/>
                <a:gd name="T96" fmla="*/ 37 w 621"/>
                <a:gd name="T97" fmla="*/ 14 h 214"/>
                <a:gd name="T98" fmla="*/ 40 w 621"/>
                <a:gd name="T99" fmla="*/ 14 h 214"/>
                <a:gd name="T100" fmla="*/ 4 w 621"/>
                <a:gd name="T101" fmla="*/ 9 h 214"/>
                <a:gd name="T102" fmla="*/ 4 w 621"/>
                <a:gd name="T103" fmla="*/ 5 h 214"/>
                <a:gd name="T104" fmla="*/ 6 w 621"/>
                <a:gd name="T105" fmla="*/ 8 h 214"/>
                <a:gd name="T106" fmla="*/ 32 w 621"/>
                <a:gd name="T107" fmla="*/ 8 h 214"/>
                <a:gd name="T108" fmla="*/ 35 w 621"/>
                <a:gd name="T109" fmla="*/ 4 h 214"/>
                <a:gd name="T110" fmla="*/ 35 w 621"/>
                <a:gd name="T111" fmla="*/ 8 h 2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621" h="214">
                  <a:moveTo>
                    <a:pt x="618" y="205"/>
                  </a:moveTo>
                  <a:lnTo>
                    <a:pt x="618" y="205"/>
                  </a:lnTo>
                  <a:lnTo>
                    <a:pt x="605" y="204"/>
                  </a:lnTo>
                  <a:lnTo>
                    <a:pt x="602" y="202"/>
                  </a:lnTo>
                  <a:lnTo>
                    <a:pt x="599" y="197"/>
                  </a:lnTo>
                  <a:lnTo>
                    <a:pt x="596" y="188"/>
                  </a:lnTo>
                  <a:lnTo>
                    <a:pt x="593" y="173"/>
                  </a:lnTo>
                  <a:lnTo>
                    <a:pt x="587" y="80"/>
                  </a:lnTo>
                  <a:lnTo>
                    <a:pt x="581" y="5"/>
                  </a:lnTo>
                  <a:lnTo>
                    <a:pt x="579" y="2"/>
                  </a:lnTo>
                  <a:lnTo>
                    <a:pt x="578" y="0"/>
                  </a:lnTo>
                  <a:lnTo>
                    <a:pt x="575" y="0"/>
                  </a:lnTo>
                  <a:lnTo>
                    <a:pt x="572" y="2"/>
                  </a:lnTo>
                  <a:lnTo>
                    <a:pt x="569" y="6"/>
                  </a:lnTo>
                  <a:lnTo>
                    <a:pt x="564" y="12"/>
                  </a:lnTo>
                  <a:lnTo>
                    <a:pt x="439" y="182"/>
                  </a:lnTo>
                  <a:lnTo>
                    <a:pt x="433" y="191"/>
                  </a:lnTo>
                  <a:lnTo>
                    <a:pt x="425" y="199"/>
                  </a:lnTo>
                  <a:lnTo>
                    <a:pt x="422" y="202"/>
                  </a:lnTo>
                  <a:lnTo>
                    <a:pt x="418" y="204"/>
                  </a:lnTo>
                  <a:lnTo>
                    <a:pt x="413" y="205"/>
                  </a:lnTo>
                  <a:lnTo>
                    <a:pt x="407" y="205"/>
                  </a:lnTo>
                  <a:lnTo>
                    <a:pt x="403" y="205"/>
                  </a:lnTo>
                  <a:lnTo>
                    <a:pt x="399" y="200"/>
                  </a:lnTo>
                  <a:lnTo>
                    <a:pt x="398" y="196"/>
                  </a:lnTo>
                  <a:lnTo>
                    <a:pt x="396" y="191"/>
                  </a:lnTo>
                  <a:lnTo>
                    <a:pt x="395" y="167"/>
                  </a:lnTo>
                  <a:lnTo>
                    <a:pt x="395" y="133"/>
                  </a:lnTo>
                  <a:lnTo>
                    <a:pt x="395" y="25"/>
                  </a:lnTo>
                  <a:lnTo>
                    <a:pt x="395" y="22"/>
                  </a:lnTo>
                  <a:lnTo>
                    <a:pt x="396" y="20"/>
                  </a:lnTo>
                  <a:lnTo>
                    <a:pt x="407" y="19"/>
                  </a:lnTo>
                  <a:lnTo>
                    <a:pt x="413" y="19"/>
                  </a:lnTo>
                  <a:lnTo>
                    <a:pt x="422" y="20"/>
                  </a:lnTo>
                  <a:lnTo>
                    <a:pt x="432" y="23"/>
                  </a:lnTo>
                  <a:lnTo>
                    <a:pt x="439" y="28"/>
                  </a:lnTo>
                  <a:lnTo>
                    <a:pt x="444" y="34"/>
                  </a:lnTo>
                  <a:lnTo>
                    <a:pt x="448" y="38"/>
                  </a:lnTo>
                  <a:lnTo>
                    <a:pt x="453" y="51"/>
                  </a:lnTo>
                  <a:lnTo>
                    <a:pt x="454" y="61"/>
                  </a:lnTo>
                  <a:lnTo>
                    <a:pt x="454" y="69"/>
                  </a:lnTo>
                  <a:lnTo>
                    <a:pt x="453" y="78"/>
                  </a:lnTo>
                  <a:lnTo>
                    <a:pt x="451" y="87"/>
                  </a:lnTo>
                  <a:lnTo>
                    <a:pt x="447" y="95"/>
                  </a:lnTo>
                  <a:lnTo>
                    <a:pt x="442" y="103"/>
                  </a:lnTo>
                  <a:lnTo>
                    <a:pt x="436" y="107"/>
                  </a:lnTo>
                  <a:lnTo>
                    <a:pt x="430" y="112"/>
                  </a:lnTo>
                  <a:lnTo>
                    <a:pt x="424" y="113"/>
                  </a:lnTo>
                  <a:lnTo>
                    <a:pt x="418" y="115"/>
                  </a:lnTo>
                  <a:lnTo>
                    <a:pt x="410" y="115"/>
                  </a:lnTo>
                  <a:lnTo>
                    <a:pt x="407" y="116"/>
                  </a:lnTo>
                  <a:lnTo>
                    <a:pt x="407" y="118"/>
                  </a:lnTo>
                  <a:lnTo>
                    <a:pt x="409" y="119"/>
                  </a:lnTo>
                  <a:lnTo>
                    <a:pt x="410" y="119"/>
                  </a:lnTo>
                  <a:lnTo>
                    <a:pt x="424" y="121"/>
                  </a:lnTo>
                  <a:lnTo>
                    <a:pt x="438" y="119"/>
                  </a:lnTo>
                  <a:lnTo>
                    <a:pt x="451" y="116"/>
                  </a:lnTo>
                  <a:lnTo>
                    <a:pt x="462" y="110"/>
                  </a:lnTo>
                  <a:lnTo>
                    <a:pt x="471" y="104"/>
                  </a:lnTo>
                  <a:lnTo>
                    <a:pt x="480" y="95"/>
                  </a:lnTo>
                  <a:lnTo>
                    <a:pt x="485" y="83"/>
                  </a:lnTo>
                  <a:lnTo>
                    <a:pt x="489" y="71"/>
                  </a:lnTo>
                  <a:lnTo>
                    <a:pt x="491" y="55"/>
                  </a:lnTo>
                  <a:lnTo>
                    <a:pt x="489" y="45"/>
                  </a:lnTo>
                  <a:lnTo>
                    <a:pt x="486" y="35"/>
                  </a:lnTo>
                  <a:lnTo>
                    <a:pt x="482" y="28"/>
                  </a:lnTo>
                  <a:lnTo>
                    <a:pt x="477" y="23"/>
                  </a:lnTo>
                  <a:lnTo>
                    <a:pt x="470" y="17"/>
                  </a:lnTo>
                  <a:lnTo>
                    <a:pt x="457" y="12"/>
                  </a:lnTo>
                  <a:lnTo>
                    <a:pt x="441" y="8"/>
                  </a:lnTo>
                  <a:lnTo>
                    <a:pt x="418" y="6"/>
                  </a:lnTo>
                  <a:lnTo>
                    <a:pt x="380" y="8"/>
                  </a:lnTo>
                  <a:lnTo>
                    <a:pt x="334" y="6"/>
                  </a:lnTo>
                  <a:lnTo>
                    <a:pt x="310" y="6"/>
                  </a:lnTo>
                  <a:lnTo>
                    <a:pt x="281" y="6"/>
                  </a:lnTo>
                  <a:lnTo>
                    <a:pt x="276" y="6"/>
                  </a:lnTo>
                  <a:lnTo>
                    <a:pt x="274" y="6"/>
                  </a:lnTo>
                  <a:lnTo>
                    <a:pt x="274" y="8"/>
                  </a:lnTo>
                  <a:lnTo>
                    <a:pt x="274" y="9"/>
                  </a:lnTo>
                  <a:lnTo>
                    <a:pt x="277" y="11"/>
                  </a:lnTo>
                  <a:lnTo>
                    <a:pt x="284" y="11"/>
                  </a:lnTo>
                  <a:lnTo>
                    <a:pt x="291" y="12"/>
                  </a:lnTo>
                  <a:lnTo>
                    <a:pt x="294" y="16"/>
                  </a:lnTo>
                  <a:lnTo>
                    <a:pt x="297" y="20"/>
                  </a:lnTo>
                  <a:lnTo>
                    <a:pt x="299" y="26"/>
                  </a:lnTo>
                  <a:lnTo>
                    <a:pt x="299" y="37"/>
                  </a:lnTo>
                  <a:lnTo>
                    <a:pt x="300" y="142"/>
                  </a:lnTo>
                  <a:lnTo>
                    <a:pt x="236" y="72"/>
                  </a:lnTo>
                  <a:lnTo>
                    <a:pt x="172" y="2"/>
                  </a:lnTo>
                  <a:lnTo>
                    <a:pt x="169" y="0"/>
                  </a:lnTo>
                  <a:lnTo>
                    <a:pt x="166" y="2"/>
                  </a:lnTo>
                  <a:lnTo>
                    <a:pt x="163" y="3"/>
                  </a:lnTo>
                  <a:lnTo>
                    <a:pt x="163" y="6"/>
                  </a:lnTo>
                  <a:lnTo>
                    <a:pt x="159" y="142"/>
                  </a:lnTo>
                  <a:lnTo>
                    <a:pt x="47" y="3"/>
                  </a:lnTo>
                  <a:lnTo>
                    <a:pt x="44" y="0"/>
                  </a:lnTo>
                  <a:lnTo>
                    <a:pt x="41" y="0"/>
                  </a:lnTo>
                  <a:lnTo>
                    <a:pt x="38" y="2"/>
                  </a:lnTo>
                  <a:lnTo>
                    <a:pt x="37" y="6"/>
                  </a:lnTo>
                  <a:lnTo>
                    <a:pt x="24" y="182"/>
                  </a:lnTo>
                  <a:lnTo>
                    <a:pt x="24" y="191"/>
                  </a:lnTo>
                  <a:lnTo>
                    <a:pt x="21" y="199"/>
                  </a:lnTo>
                  <a:lnTo>
                    <a:pt x="18" y="204"/>
                  </a:lnTo>
                  <a:lnTo>
                    <a:pt x="15" y="205"/>
                  </a:lnTo>
                  <a:lnTo>
                    <a:pt x="11" y="207"/>
                  </a:lnTo>
                  <a:lnTo>
                    <a:pt x="1" y="207"/>
                  </a:lnTo>
                  <a:lnTo>
                    <a:pt x="0" y="207"/>
                  </a:lnTo>
                  <a:lnTo>
                    <a:pt x="0" y="208"/>
                  </a:lnTo>
                  <a:lnTo>
                    <a:pt x="1" y="211"/>
                  </a:lnTo>
                  <a:lnTo>
                    <a:pt x="6" y="211"/>
                  </a:lnTo>
                  <a:lnTo>
                    <a:pt x="38" y="211"/>
                  </a:lnTo>
                  <a:lnTo>
                    <a:pt x="67" y="211"/>
                  </a:lnTo>
                  <a:lnTo>
                    <a:pt x="70" y="211"/>
                  </a:lnTo>
                  <a:lnTo>
                    <a:pt x="72" y="208"/>
                  </a:lnTo>
                  <a:lnTo>
                    <a:pt x="70" y="207"/>
                  </a:lnTo>
                  <a:lnTo>
                    <a:pt x="66" y="207"/>
                  </a:lnTo>
                  <a:lnTo>
                    <a:pt x="62" y="207"/>
                  </a:lnTo>
                  <a:lnTo>
                    <a:pt x="56" y="207"/>
                  </a:lnTo>
                  <a:lnTo>
                    <a:pt x="52" y="204"/>
                  </a:lnTo>
                  <a:lnTo>
                    <a:pt x="50" y="202"/>
                  </a:lnTo>
                  <a:lnTo>
                    <a:pt x="47" y="199"/>
                  </a:lnTo>
                  <a:lnTo>
                    <a:pt x="46" y="191"/>
                  </a:lnTo>
                  <a:lnTo>
                    <a:pt x="46" y="182"/>
                  </a:lnTo>
                  <a:lnTo>
                    <a:pt x="46" y="144"/>
                  </a:lnTo>
                  <a:lnTo>
                    <a:pt x="47" y="142"/>
                  </a:lnTo>
                  <a:lnTo>
                    <a:pt x="47" y="141"/>
                  </a:lnTo>
                  <a:lnTo>
                    <a:pt x="107" y="141"/>
                  </a:lnTo>
                  <a:lnTo>
                    <a:pt x="108" y="142"/>
                  </a:lnTo>
                  <a:lnTo>
                    <a:pt x="110" y="144"/>
                  </a:lnTo>
                  <a:lnTo>
                    <a:pt x="152" y="196"/>
                  </a:lnTo>
                  <a:lnTo>
                    <a:pt x="154" y="199"/>
                  </a:lnTo>
                  <a:lnTo>
                    <a:pt x="152" y="202"/>
                  </a:lnTo>
                  <a:lnTo>
                    <a:pt x="149" y="204"/>
                  </a:lnTo>
                  <a:lnTo>
                    <a:pt x="143" y="205"/>
                  </a:lnTo>
                  <a:lnTo>
                    <a:pt x="137" y="205"/>
                  </a:lnTo>
                  <a:lnTo>
                    <a:pt x="136" y="207"/>
                  </a:lnTo>
                  <a:lnTo>
                    <a:pt x="136" y="208"/>
                  </a:lnTo>
                  <a:lnTo>
                    <a:pt x="136" y="210"/>
                  </a:lnTo>
                  <a:lnTo>
                    <a:pt x="137" y="211"/>
                  </a:lnTo>
                  <a:lnTo>
                    <a:pt x="140" y="211"/>
                  </a:lnTo>
                  <a:lnTo>
                    <a:pt x="166" y="211"/>
                  </a:lnTo>
                  <a:lnTo>
                    <a:pt x="192" y="211"/>
                  </a:lnTo>
                  <a:lnTo>
                    <a:pt x="213" y="211"/>
                  </a:lnTo>
                  <a:lnTo>
                    <a:pt x="224" y="211"/>
                  </a:lnTo>
                  <a:lnTo>
                    <a:pt x="226" y="210"/>
                  </a:lnTo>
                  <a:lnTo>
                    <a:pt x="226" y="208"/>
                  </a:lnTo>
                  <a:lnTo>
                    <a:pt x="226" y="207"/>
                  </a:lnTo>
                  <a:lnTo>
                    <a:pt x="224" y="205"/>
                  </a:lnTo>
                  <a:lnTo>
                    <a:pt x="215" y="205"/>
                  </a:lnTo>
                  <a:lnTo>
                    <a:pt x="210" y="204"/>
                  </a:lnTo>
                  <a:lnTo>
                    <a:pt x="204" y="197"/>
                  </a:lnTo>
                  <a:lnTo>
                    <a:pt x="181" y="171"/>
                  </a:lnTo>
                  <a:lnTo>
                    <a:pt x="178" y="167"/>
                  </a:lnTo>
                  <a:lnTo>
                    <a:pt x="177" y="69"/>
                  </a:lnTo>
                  <a:lnTo>
                    <a:pt x="305" y="208"/>
                  </a:lnTo>
                  <a:lnTo>
                    <a:pt x="308" y="213"/>
                  </a:lnTo>
                  <a:lnTo>
                    <a:pt x="313" y="214"/>
                  </a:lnTo>
                  <a:lnTo>
                    <a:pt x="314" y="213"/>
                  </a:lnTo>
                  <a:lnTo>
                    <a:pt x="316" y="211"/>
                  </a:lnTo>
                  <a:lnTo>
                    <a:pt x="316" y="205"/>
                  </a:lnTo>
                  <a:lnTo>
                    <a:pt x="319" y="34"/>
                  </a:lnTo>
                  <a:lnTo>
                    <a:pt x="319" y="25"/>
                  </a:lnTo>
                  <a:lnTo>
                    <a:pt x="320" y="19"/>
                  </a:lnTo>
                  <a:lnTo>
                    <a:pt x="323" y="14"/>
                  </a:lnTo>
                  <a:lnTo>
                    <a:pt x="328" y="11"/>
                  </a:lnTo>
                  <a:lnTo>
                    <a:pt x="334" y="11"/>
                  </a:lnTo>
                  <a:lnTo>
                    <a:pt x="342" y="12"/>
                  </a:lnTo>
                  <a:lnTo>
                    <a:pt x="348" y="14"/>
                  </a:lnTo>
                  <a:lnTo>
                    <a:pt x="351" y="17"/>
                  </a:lnTo>
                  <a:lnTo>
                    <a:pt x="354" y="22"/>
                  </a:lnTo>
                  <a:lnTo>
                    <a:pt x="354" y="28"/>
                  </a:lnTo>
                  <a:lnTo>
                    <a:pt x="354" y="84"/>
                  </a:lnTo>
                  <a:lnTo>
                    <a:pt x="354" y="133"/>
                  </a:lnTo>
                  <a:lnTo>
                    <a:pt x="354" y="167"/>
                  </a:lnTo>
                  <a:lnTo>
                    <a:pt x="354" y="190"/>
                  </a:lnTo>
                  <a:lnTo>
                    <a:pt x="351" y="200"/>
                  </a:lnTo>
                  <a:lnTo>
                    <a:pt x="349" y="204"/>
                  </a:lnTo>
                  <a:lnTo>
                    <a:pt x="345" y="205"/>
                  </a:lnTo>
                  <a:lnTo>
                    <a:pt x="335" y="207"/>
                  </a:lnTo>
                  <a:lnTo>
                    <a:pt x="332" y="207"/>
                  </a:lnTo>
                  <a:lnTo>
                    <a:pt x="331" y="208"/>
                  </a:lnTo>
                  <a:lnTo>
                    <a:pt x="332" y="211"/>
                  </a:lnTo>
                  <a:lnTo>
                    <a:pt x="337" y="211"/>
                  </a:lnTo>
                  <a:lnTo>
                    <a:pt x="374" y="210"/>
                  </a:lnTo>
                  <a:lnTo>
                    <a:pt x="407" y="211"/>
                  </a:lnTo>
                  <a:lnTo>
                    <a:pt x="432" y="211"/>
                  </a:lnTo>
                  <a:lnTo>
                    <a:pt x="448" y="211"/>
                  </a:lnTo>
                  <a:lnTo>
                    <a:pt x="460" y="213"/>
                  </a:lnTo>
                  <a:lnTo>
                    <a:pt x="464" y="211"/>
                  </a:lnTo>
                  <a:lnTo>
                    <a:pt x="465" y="211"/>
                  </a:lnTo>
                  <a:lnTo>
                    <a:pt x="465" y="210"/>
                  </a:lnTo>
                  <a:lnTo>
                    <a:pt x="465" y="208"/>
                  </a:lnTo>
                  <a:lnTo>
                    <a:pt x="462" y="207"/>
                  </a:lnTo>
                  <a:lnTo>
                    <a:pt x="459" y="207"/>
                  </a:lnTo>
                  <a:lnTo>
                    <a:pt x="454" y="207"/>
                  </a:lnTo>
                  <a:lnTo>
                    <a:pt x="451" y="205"/>
                  </a:lnTo>
                  <a:lnTo>
                    <a:pt x="453" y="202"/>
                  </a:lnTo>
                  <a:lnTo>
                    <a:pt x="454" y="199"/>
                  </a:lnTo>
                  <a:lnTo>
                    <a:pt x="493" y="144"/>
                  </a:lnTo>
                  <a:lnTo>
                    <a:pt x="494" y="141"/>
                  </a:lnTo>
                  <a:lnTo>
                    <a:pt x="496" y="141"/>
                  </a:lnTo>
                  <a:lnTo>
                    <a:pt x="550" y="141"/>
                  </a:lnTo>
                  <a:lnTo>
                    <a:pt x="552" y="141"/>
                  </a:lnTo>
                  <a:lnTo>
                    <a:pt x="552" y="142"/>
                  </a:lnTo>
                  <a:lnTo>
                    <a:pt x="554" y="199"/>
                  </a:lnTo>
                  <a:lnTo>
                    <a:pt x="554" y="202"/>
                  </a:lnTo>
                  <a:lnTo>
                    <a:pt x="554" y="204"/>
                  </a:lnTo>
                  <a:lnTo>
                    <a:pt x="550" y="205"/>
                  </a:lnTo>
                  <a:lnTo>
                    <a:pt x="546" y="207"/>
                  </a:lnTo>
                  <a:lnTo>
                    <a:pt x="546" y="208"/>
                  </a:lnTo>
                  <a:lnTo>
                    <a:pt x="546" y="210"/>
                  </a:lnTo>
                  <a:lnTo>
                    <a:pt x="547" y="211"/>
                  </a:lnTo>
                  <a:lnTo>
                    <a:pt x="552" y="211"/>
                  </a:lnTo>
                  <a:lnTo>
                    <a:pt x="581" y="211"/>
                  </a:lnTo>
                  <a:lnTo>
                    <a:pt x="607" y="211"/>
                  </a:lnTo>
                  <a:lnTo>
                    <a:pt x="616" y="211"/>
                  </a:lnTo>
                  <a:lnTo>
                    <a:pt x="619" y="210"/>
                  </a:lnTo>
                  <a:lnTo>
                    <a:pt x="621" y="208"/>
                  </a:lnTo>
                  <a:lnTo>
                    <a:pt x="619" y="207"/>
                  </a:lnTo>
                  <a:lnTo>
                    <a:pt x="618" y="205"/>
                  </a:lnTo>
                  <a:close/>
                  <a:moveTo>
                    <a:pt x="94" y="129"/>
                  </a:moveTo>
                  <a:lnTo>
                    <a:pt x="49" y="129"/>
                  </a:lnTo>
                  <a:lnTo>
                    <a:pt x="47" y="127"/>
                  </a:lnTo>
                  <a:lnTo>
                    <a:pt x="47" y="126"/>
                  </a:lnTo>
                  <a:lnTo>
                    <a:pt x="49" y="72"/>
                  </a:lnTo>
                  <a:lnTo>
                    <a:pt x="49" y="71"/>
                  </a:lnTo>
                  <a:lnTo>
                    <a:pt x="49" y="69"/>
                  </a:lnTo>
                  <a:lnTo>
                    <a:pt x="50" y="69"/>
                  </a:lnTo>
                  <a:lnTo>
                    <a:pt x="50" y="71"/>
                  </a:lnTo>
                  <a:lnTo>
                    <a:pt x="96" y="126"/>
                  </a:lnTo>
                  <a:lnTo>
                    <a:pt x="96" y="127"/>
                  </a:lnTo>
                  <a:lnTo>
                    <a:pt x="94" y="129"/>
                  </a:lnTo>
                  <a:close/>
                  <a:moveTo>
                    <a:pt x="549" y="127"/>
                  </a:moveTo>
                  <a:lnTo>
                    <a:pt x="505" y="127"/>
                  </a:lnTo>
                  <a:lnTo>
                    <a:pt x="505" y="126"/>
                  </a:lnTo>
                  <a:lnTo>
                    <a:pt x="546" y="66"/>
                  </a:lnTo>
                  <a:lnTo>
                    <a:pt x="547" y="64"/>
                  </a:lnTo>
                  <a:lnTo>
                    <a:pt x="547" y="66"/>
                  </a:lnTo>
                  <a:lnTo>
                    <a:pt x="550" y="126"/>
                  </a:lnTo>
                  <a:lnTo>
                    <a:pt x="550" y="127"/>
                  </a:lnTo>
                  <a:lnTo>
                    <a:pt x="549"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 name="Freeform 10">
              <a:extLst>
                <a:ext uri="{FF2B5EF4-FFF2-40B4-BE49-F238E27FC236}">
                  <a16:creationId xmlns:a16="http://schemas.microsoft.com/office/drawing/2014/main" id="{80FF61C0-EB77-4B5C-AB0A-AA42E65D0C8E}"/>
                </a:ext>
              </a:extLst>
            </p:cNvPr>
            <p:cNvSpPr>
              <a:spLocks noEditPoints="1"/>
            </p:cNvSpPr>
            <p:nvPr userDrawn="1"/>
          </p:nvSpPr>
          <p:spPr bwMode="auto">
            <a:xfrm>
              <a:off x="5298" y="4043"/>
              <a:ext cx="163" cy="108"/>
            </a:xfrm>
            <a:custGeom>
              <a:avLst/>
              <a:gdLst>
                <a:gd name="T0" fmla="*/ 13 w 328"/>
                <a:gd name="T1" fmla="*/ 1 h 216"/>
                <a:gd name="T2" fmla="*/ 11 w 328"/>
                <a:gd name="T3" fmla="*/ 1 h 216"/>
                <a:gd name="T4" fmla="*/ 9 w 328"/>
                <a:gd name="T5" fmla="*/ 2 h 216"/>
                <a:gd name="T6" fmla="*/ 8 w 328"/>
                <a:gd name="T7" fmla="*/ 4 h 216"/>
                <a:gd name="T8" fmla="*/ 7 w 328"/>
                <a:gd name="T9" fmla="*/ 7 h 216"/>
                <a:gd name="T10" fmla="*/ 8 w 328"/>
                <a:gd name="T11" fmla="*/ 9 h 216"/>
                <a:gd name="T12" fmla="*/ 9 w 328"/>
                <a:gd name="T13" fmla="*/ 11 h 216"/>
                <a:gd name="T14" fmla="*/ 8 w 328"/>
                <a:gd name="T15" fmla="*/ 12 h 216"/>
                <a:gd name="T16" fmla="*/ 7 w 328"/>
                <a:gd name="T17" fmla="*/ 13 h 216"/>
                <a:gd name="T18" fmla="*/ 6 w 328"/>
                <a:gd name="T19" fmla="*/ 13 h 216"/>
                <a:gd name="T20" fmla="*/ 4 w 328"/>
                <a:gd name="T21" fmla="*/ 13 h 216"/>
                <a:gd name="T22" fmla="*/ 4 w 328"/>
                <a:gd name="T23" fmla="*/ 12 h 216"/>
                <a:gd name="T24" fmla="*/ 4 w 328"/>
                <a:gd name="T25" fmla="*/ 9 h 216"/>
                <a:gd name="T26" fmla="*/ 4 w 328"/>
                <a:gd name="T27" fmla="*/ 2 h 216"/>
                <a:gd name="T28" fmla="*/ 4 w 328"/>
                <a:gd name="T29" fmla="*/ 2 h 216"/>
                <a:gd name="T30" fmla="*/ 4 w 328"/>
                <a:gd name="T31" fmla="*/ 1 h 216"/>
                <a:gd name="T32" fmla="*/ 5 w 328"/>
                <a:gd name="T33" fmla="*/ 1 h 216"/>
                <a:gd name="T34" fmla="*/ 5 w 328"/>
                <a:gd name="T35" fmla="*/ 1 h 216"/>
                <a:gd name="T36" fmla="*/ 2 w 328"/>
                <a:gd name="T37" fmla="*/ 1 h 216"/>
                <a:gd name="T38" fmla="*/ 0 w 328"/>
                <a:gd name="T39" fmla="*/ 1 h 216"/>
                <a:gd name="T40" fmla="*/ 0 w 328"/>
                <a:gd name="T41" fmla="*/ 1 h 216"/>
                <a:gd name="T42" fmla="*/ 0 w 328"/>
                <a:gd name="T43" fmla="*/ 1 h 216"/>
                <a:gd name="T44" fmla="*/ 1 w 328"/>
                <a:gd name="T45" fmla="*/ 1 h 216"/>
                <a:gd name="T46" fmla="*/ 1 w 328"/>
                <a:gd name="T47" fmla="*/ 2 h 216"/>
                <a:gd name="T48" fmla="*/ 1 w 328"/>
                <a:gd name="T49" fmla="*/ 9 h 216"/>
                <a:gd name="T50" fmla="*/ 1 w 328"/>
                <a:gd name="T51" fmla="*/ 12 h 216"/>
                <a:gd name="T52" fmla="*/ 1 w 328"/>
                <a:gd name="T53" fmla="*/ 13 h 216"/>
                <a:gd name="T54" fmla="*/ 0 w 328"/>
                <a:gd name="T55" fmla="*/ 13 h 216"/>
                <a:gd name="T56" fmla="*/ 0 w 328"/>
                <a:gd name="T57" fmla="*/ 13 h 216"/>
                <a:gd name="T58" fmla="*/ 0 w 328"/>
                <a:gd name="T59" fmla="*/ 14 h 216"/>
                <a:gd name="T60" fmla="*/ 2 w 328"/>
                <a:gd name="T61" fmla="*/ 14 h 216"/>
                <a:gd name="T62" fmla="*/ 8 w 328"/>
                <a:gd name="T63" fmla="*/ 14 h 216"/>
                <a:gd name="T64" fmla="*/ 9 w 328"/>
                <a:gd name="T65" fmla="*/ 13 h 216"/>
                <a:gd name="T66" fmla="*/ 9 w 328"/>
                <a:gd name="T67" fmla="*/ 12 h 216"/>
                <a:gd name="T68" fmla="*/ 10 w 328"/>
                <a:gd name="T69" fmla="*/ 13 h 216"/>
                <a:gd name="T70" fmla="*/ 11 w 328"/>
                <a:gd name="T71" fmla="*/ 14 h 216"/>
                <a:gd name="T72" fmla="*/ 13 w 328"/>
                <a:gd name="T73" fmla="*/ 14 h 216"/>
                <a:gd name="T74" fmla="*/ 15 w 328"/>
                <a:gd name="T75" fmla="*/ 14 h 216"/>
                <a:gd name="T76" fmla="*/ 17 w 328"/>
                <a:gd name="T77" fmla="*/ 13 h 216"/>
                <a:gd name="T78" fmla="*/ 18 w 328"/>
                <a:gd name="T79" fmla="*/ 12 h 216"/>
                <a:gd name="T80" fmla="*/ 19 w 328"/>
                <a:gd name="T81" fmla="*/ 10 h 216"/>
                <a:gd name="T82" fmla="*/ 20 w 328"/>
                <a:gd name="T83" fmla="*/ 8 h 216"/>
                <a:gd name="T84" fmla="*/ 20 w 328"/>
                <a:gd name="T85" fmla="*/ 7 h 216"/>
                <a:gd name="T86" fmla="*/ 20 w 328"/>
                <a:gd name="T87" fmla="*/ 5 h 216"/>
                <a:gd name="T88" fmla="*/ 19 w 328"/>
                <a:gd name="T89" fmla="*/ 3 h 216"/>
                <a:gd name="T90" fmla="*/ 18 w 328"/>
                <a:gd name="T91" fmla="*/ 2 h 216"/>
                <a:gd name="T92" fmla="*/ 16 w 328"/>
                <a:gd name="T93" fmla="*/ 1 h 216"/>
                <a:gd name="T94" fmla="*/ 14 w 328"/>
                <a:gd name="T95" fmla="*/ 0 h 216"/>
                <a:gd name="T96" fmla="*/ 14 w 328"/>
                <a:gd name="T97" fmla="*/ 13 h 216"/>
                <a:gd name="T98" fmla="*/ 13 w 328"/>
                <a:gd name="T99" fmla="*/ 13 h 216"/>
                <a:gd name="T100" fmla="*/ 12 w 328"/>
                <a:gd name="T101" fmla="*/ 12 h 216"/>
                <a:gd name="T102" fmla="*/ 10 w 328"/>
                <a:gd name="T103" fmla="*/ 10 h 216"/>
                <a:gd name="T104" fmla="*/ 10 w 328"/>
                <a:gd name="T105" fmla="*/ 7 h 216"/>
                <a:gd name="T106" fmla="*/ 10 w 328"/>
                <a:gd name="T107" fmla="*/ 4 h 216"/>
                <a:gd name="T108" fmla="*/ 11 w 328"/>
                <a:gd name="T109" fmla="*/ 2 h 216"/>
                <a:gd name="T110" fmla="*/ 13 w 328"/>
                <a:gd name="T111" fmla="*/ 1 h 216"/>
                <a:gd name="T112" fmla="*/ 15 w 328"/>
                <a:gd name="T113" fmla="*/ 2 h 216"/>
                <a:gd name="T114" fmla="*/ 17 w 328"/>
                <a:gd name="T115" fmla="*/ 4 h 216"/>
                <a:gd name="T116" fmla="*/ 18 w 328"/>
                <a:gd name="T117" fmla="*/ 8 h 216"/>
                <a:gd name="T118" fmla="*/ 17 w 328"/>
                <a:gd name="T119" fmla="*/ 9 h 216"/>
                <a:gd name="T120" fmla="*/ 17 w 328"/>
                <a:gd name="T121" fmla="*/ 11 h 216"/>
                <a:gd name="T122" fmla="*/ 16 w 328"/>
                <a:gd name="T123" fmla="*/ 13 h 216"/>
                <a:gd name="T124" fmla="*/ 14 w 328"/>
                <a:gd name="T125" fmla="*/ 13 h 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28" h="216">
                  <a:moveTo>
                    <a:pt x="227" y="0"/>
                  </a:moveTo>
                  <a:lnTo>
                    <a:pt x="227" y="0"/>
                  </a:lnTo>
                  <a:lnTo>
                    <a:pt x="214" y="2"/>
                  </a:lnTo>
                  <a:lnTo>
                    <a:pt x="201" y="3"/>
                  </a:lnTo>
                  <a:lnTo>
                    <a:pt x="189" y="6"/>
                  </a:lnTo>
                  <a:lnTo>
                    <a:pt x="180" y="11"/>
                  </a:lnTo>
                  <a:lnTo>
                    <a:pt x="169" y="16"/>
                  </a:lnTo>
                  <a:lnTo>
                    <a:pt x="162" y="22"/>
                  </a:lnTo>
                  <a:lnTo>
                    <a:pt x="154" y="29"/>
                  </a:lnTo>
                  <a:lnTo>
                    <a:pt x="148" y="37"/>
                  </a:lnTo>
                  <a:lnTo>
                    <a:pt x="142" y="45"/>
                  </a:lnTo>
                  <a:lnTo>
                    <a:pt x="137" y="54"/>
                  </a:lnTo>
                  <a:lnTo>
                    <a:pt x="130" y="72"/>
                  </a:lnTo>
                  <a:lnTo>
                    <a:pt x="125" y="90"/>
                  </a:lnTo>
                  <a:lnTo>
                    <a:pt x="124" y="109"/>
                  </a:lnTo>
                  <a:lnTo>
                    <a:pt x="125" y="126"/>
                  </a:lnTo>
                  <a:lnTo>
                    <a:pt x="128" y="144"/>
                  </a:lnTo>
                  <a:lnTo>
                    <a:pt x="136" y="161"/>
                  </a:lnTo>
                  <a:lnTo>
                    <a:pt x="145" y="176"/>
                  </a:lnTo>
                  <a:lnTo>
                    <a:pt x="142" y="184"/>
                  </a:lnTo>
                  <a:lnTo>
                    <a:pt x="137" y="190"/>
                  </a:lnTo>
                  <a:lnTo>
                    <a:pt x="134" y="191"/>
                  </a:lnTo>
                  <a:lnTo>
                    <a:pt x="131" y="194"/>
                  </a:lnTo>
                  <a:lnTo>
                    <a:pt x="122" y="196"/>
                  </a:lnTo>
                  <a:lnTo>
                    <a:pt x="111" y="197"/>
                  </a:lnTo>
                  <a:lnTo>
                    <a:pt x="99" y="197"/>
                  </a:lnTo>
                  <a:lnTo>
                    <a:pt x="87" y="197"/>
                  </a:lnTo>
                  <a:lnTo>
                    <a:pt x="79" y="196"/>
                  </a:lnTo>
                  <a:lnTo>
                    <a:pt x="76" y="194"/>
                  </a:lnTo>
                  <a:lnTo>
                    <a:pt x="73" y="191"/>
                  </a:lnTo>
                  <a:lnTo>
                    <a:pt x="70" y="188"/>
                  </a:lnTo>
                  <a:lnTo>
                    <a:pt x="69" y="185"/>
                  </a:lnTo>
                  <a:lnTo>
                    <a:pt x="67" y="173"/>
                  </a:lnTo>
                  <a:lnTo>
                    <a:pt x="67" y="133"/>
                  </a:lnTo>
                  <a:lnTo>
                    <a:pt x="67" y="86"/>
                  </a:lnTo>
                  <a:lnTo>
                    <a:pt x="67" y="28"/>
                  </a:lnTo>
                  <a:lnTo>
                    <a:pt x="69" y="22"/>
                  </a:lnTo>
                  <a:lnTo>
                    <a:pt x="70" y="17"/>
                  </a:lnTo>
                  <a:lnTo>
                    <a:pt x="73" y="14"/>
                  </a:lnTo>
                  <a:lnTo>
                    <a:pt x="78" y="12"/>
                  </a:lnTo>
                  <a:lnTo>
                    <a:pt x="89" y="11"/>
                  </a:lnTo>
                  <a:lnTo>
                    <a:pt x="92" y="11"/>
                  </a:lnTo>
                  <a:lnTo>
                    <a:pt x="93" y="9"/>
                  </a:lnTo>
                  <a:lnTo>
                    <a:pt x="92" y="6"/>
                  </a:lnTo>
                  <a:lnTo>
                    <a:pt x="87" y="6"/>
                  </a:lnTo>
                  <a:lnTo>
                    <a:pt x="44" y="8"/>
                  </a:lnTo>
                  <a:lnTo>
                    <a:pt x="6" y="6"/>
                  </a:lnTo>
                  <a:lnTo>
                    <a:pt x="2" y="6"/>
                  </a:lnTo>
                  <a:lnTo>
                    <a:pt x="0" y="9"/>
                  </a:lnTo>
                  <a:lnTo>
                    <a:pt x="2" y="11"/>
                  </a:lnTo>
                  <a:lnTo>
                    <a:pt x="5" y="11"/>
                  </a:lnTo>
                  <a:lnTo>
                    <a:pt x="14" y="12"/>
                  </a:lnTo>
                  <a:lnTo>
                    <a:pt x="20" y="14"/>
                  </a:lnTo>
                  <a:lnTo>
                    <a:pt x="23" y="17"/>
                  </a:lnTo>
                  <a:lnTo>
                    <a:pt x="25" y="22"/>
                  </a:lnTo>
                  <a:lnTo>
                    <a:pt x="26" y="28"/>
                  </a:lnTo>
                  <a:lnTo>
                    <a:pt x="26" y="86"/>
                  </a:lnTo>
                  <a:lnTo>
                    <a:pt x="26" y="133"/>
                  </a:lnTo>
                  <a:lnTo>
                    <a:pt x="26" y="167"/>
                  </a:lnTo>
                  <a:lnTo>
                    <a:pt x="25" y="191"/>
                  </a:lnTo>
                  <a:lnTo>
                    <a:pt x="23" y="200"/>
                  </a:lnTo>
                  <a:lnTo>
                    <a:pt x="20" y="204"/>
                  </a:lnTo>
                  <a:lnTo>
                    <a:pt x="17" y="205"/>
                  </a:lnTo>
                  <a:lnTo>
                    <a:pt x="8" y="207"/>
                  </a:lnTo>
                  <a:lnTo>
                    <a:pt x="5" y="207"/>
                  </a:lnTo>
                  <a:lnTo>
                    <a:pt x="3" y="208"/>
                  </a:lnTo>
                  <a:lnTo>
                    <a:pt x="5" y="211"/>
                  </a:lnTo>
                  <a:lnTo>
                    <a:pt x="9" y="211"/>
                  </a:lnTo>
                  <a:lnTo>
                    <a:pt x="43" y="211"/>
                  </a:lnTo>
                  <a:lnTo>
                    <a:pt x="79" y="211"/>
                  </a:lnTo>
                  <a:lnTo>
                    <a:pt x="128" y="213"/>
                  </a:lnTo>
                  <a:lnTo>
                    <a:pt x="137" y="213"/>
                  </a:lnTo>
                  <a:lnTo>
                    <a:pt x="142" y="211"/>
                  </a:lnTo>
                  <a:lnTo>
                    <a:pt x="145" y="208"/>
                  </a:lnTo>
                  <a:lnTo>
                    <a:pt x="147" y="205"/>
                  </a:lnTo>
                  <a:lnTo>
                    <a:pt x="150" y="182"/>
                  </a:lnTo>
                  <a:lnTo>
                    <a:pt x="156" y="190"/>
                  </a:lnTo>
                  <a:lnTo>
                    <a:pt x="163" y="196"/>
                  </a:lnTo>
                  <a:lnTo>
                    <a:pt x="171" y="202"/>
                  </a:lnTo>
                  <a:lnTo>
                    <a:pt x="180" y="207"/>
                  </a:lnTo>
                  <a:lnTo>
                    <a:pt x="191" y="211"/>
                  </a:lnTo>
                  <a:lnTo>
                    <a:pt x="201" y="214"/>
                  </a:lnTo>
                  <a:lnTo>
                    <a:pt x="212" y="216"/>
                  </a:lnTo>
                  <a:lnTo>
                    <a:pt x="224" y="216"/>
                  </a:lnTo>
                  <a:lnTo>
                    <a:pt x="237" y="216"/>
                  </a:lnTo>
                  <a:lnTo>
                    <a:pt x="247" y="214"/>
                  </a:lnTo>
                  <a:lnTo>
                    <a:pt x="258" y="211"/>
                  </a:lnTo>
                  <a:lnTo>
                    <a:pt x="267" y="207"/>
                  </a:lnTo>
                  <a:lnTo>
                    <a:pt x="276" y="202"/>
                  </a:lnTo>
                  <a:lnTo>
                    <a:pt x="285" y="197"/>
                  </a:lnTo>
                  <a:lnTo>
                    <a:pt x="293" y="190"/>
                  </a:lnTo>
                  <a:lnTo>
                    <a:pt x="301" y="184"/>
                  </a:lnTo>
                  <a:lnTo>
                    <a:pt x="307" y="176"/>
                  </a:lnTo>
                  <a:lnTo>
                    <a:pt x="313" y="167"/>
                  </a:lnTo>
                  <a:lnTo>
                    <a:pt x="317" y="158"/>
                  </a:lnTo>
                  <a:lnTo>
                    <a:pt x="320" y="147"/>
                  </a:lnTo>
                  <a:lnTo>
                    <a:pt x="323" y="138"/>
                  </a:lnTo>
                  <a:lnTo>
                    <a:pt x="326" y="126"/>
                  </a:lnTo>
                  <a:lnTo>
                    <a:pt x="328" y="115"/>
                  </a:lnTo>
                  <a:lnTo>
                    <a:pt x="328" y="103"/>
                  </a:lnTo>
                  <a:lnTo>
                    <a:pt x="328" y="92"/>
                  </a:lnTo>
                  <a:lnTo>
                    <a:pt x="326" y="81"/>
                  </a:lnTo>
                  <a:lnTo>
                    <a:pt x="325" y="71"/>
                  </a:lnTo>
                  <a:lnTo>
                    <a:pt x="322" y="61"/>
                  </a:lnTo>
                  <a:lnTo>
                    <a:pt x="317" y="52"/>
                  </a:lnTo>
                  <a:lnTo>
                    <a:pt x="313" y="43"/>
                  </a:lnTo>
                  <a:lnTo>
                    <a:pt x="307" y="35"/>
                  </a:lnTo>
                  <a:lnTo>
                    <a:pt x="301" y="28"/>
                  </a:lnTo>
                  <a:lnTo>
                    <a:pt x="294" y="22"/>
                  </a:lnTo>
                  <a:lnTo>
                    <a:pt x="287" y="17"/>
                  </a:lnTo>
                  <a:lnTo>
                    <a:pt x="278" y="11"/>
                  </a:lnTo>
                  <a:lnTo>
                    <a:pt x="270" y="8"/>
                  </a:lnTo>
                  <a:lnTo>
                    <a:pt x="259" y="5"/>
                  </a:lnTo>
                  <a:lnTo>
                    <a:pt x="249" y="2"/>
                  </a:lnTo>
                  <a:lnTo>
                    <a:pt x="238" y="0"/>
                  </a:lnTo>
                  <a:lnTo>
                    <a:pt x="227" y="0"/>
                  </a:lnTo>
                  <a:close/>
                  <a:moveTo>
                    <a:pt x="235" y="202"/>
                  </a:moveTo>
                  <a:lnTo>
                    <a:pt x="235" y="202"/>
                  </a:lnTo>
                  <a:lnTo>
                    <a:pt x="226" y="200"/>
                  </a:lnTo>
                  <a:lnTo>
                    <a:pt x="218" y="199"/>
                  </a:lnTo>
                  <a:lnTo>
                    <a:pt x="211" y="197"/>
                  </a:lnTo>
                  <a:lnTo>
                    <a:pt x="204" y="193"/>
                  </a:lnTo>
                  <a:lnTo>
                    <a:pt x="197" y="190"/>
                  </a:lnTo>
                  <a:lnTo>
                    <a:pt x="191" y="184"/>
                  </a:lnTo>
                  <a:lnTo>
                    <a:pt x="182" y="171"/>
                  </a:lnTo>
                  <a:lnTo>
                    <a:pt x="172" y="156"/>
                  </a:lnTo>
                  <a:lnTo>
                    <a:pt x="166" y="139"/>
                  </a:lnTo>
                  <a:lnTo>
                    <a:pt x="163" y="121"/>
                  </a:lnTo>
                  <a:lnTo>
                    <a:pt x="162" y="100"/>
                  </a:lnTo>
                  <a:lnTo>
                    <a:pt x="163" y="77"/>
                  </a:lnTo>
                  <a:lnTo>
                    <a:pt x="166" y="58"/>
                  </a:lnTo>
                  <a:lnTo>
                    <a:pt x="172" y="43"/>
                  </a:lnTo>
                  <a:lnTo>
                    <a:pt x="180" y="32"/>
                  </a:lnTo>
                  <a:lnTo>
                    <a:pt x="189" y="23"/>
                  </a:lnTo>
                  <a:lnTo>
                    <a:pt x="200" y="19"/>
                  </a:lnTo>
                  <a:lnTo>
                    <a:pt x="209" y="16"/>
                  </a:lnTo>
                  <a:lnTo>
                    <a:pt x="220" y="14"/>
                  </a:lnTo>
                  <a:lnTo>
                    <a:pt x="235" y="16"/>
                  </a:lnTo>
                  <a:lnTo>
                    <a:pt x="247" y="22"/>
                  </a:lnTo>
                  <a:lnTo>
                    <a:pt x="259" y="29"/>
                  </a:lnTo>
                  <a:lnTo>
                    <a:pt x="270" y="41"/>
                  </a:lnTo>
                  <a:lnTo>
                    <a:pt x="278" y="55"/>
                  </a:lnTo>
                  <a:lnTo>
                    <a:pt x="284" y="72"/>
                  </a:lnTo>
                  <a:lnTo>
                    <a:pt x="288" y="92"/>
                  </a:lnTo>
                  <a:lnTo>
                    <a:pt x="290" y="113"/>
                  </a:lnTo>
                  <a:lnTo>
                    <a:pt x="290" y="127"/>
                  </a:lnTo>
                  <a:lnTo>
                    <a:pt x="288" y="139"/>
                  </a:lnTo>
                  <a:lnTo>
                    <a:pt x="285" y="150"/>
                  </a:lnTo>
                  <a:lnTo>
                    <a:pt x="284" y="161"/>
                  </a:lnTo>
                  <a:lnTo>
                    <a:pt x="281" y="168"/>
                  </a:lnTo>
                  <a:lnTo>
                    <a:pt x="276" y="176"/>
                  </a:lnTo>
                  <a:lnTo>
                    <a:pt x="269" y="187"/>
                  </a:lnTo>
                  <a:lnTo>
                    <a:pt x="259" y="194"/>
                  </a:lnTo>
                  <a:lnTo>
                    <a:pt x="250" y="199"/>
                  </a:lnTo>
                  <a:lnTo>
                    <a:pt x="241" y="200"/>
                  </a:lnTo>
                  <a:lnTo>
                    <a:pt x="235"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 name="Freeform 11">
              <a:extLst>
                <a:ext uri="{FF2B5EF4-FFF2-40B4-BE49-F238E27FC236}">
                  <a16:creationId xmlns:a16="http://schemas.microsoft.com/office/drawing/2014/main" id="{84601769-C2C0-4908-9B40-C504B585BF1B}"/>
                </a:ext>
              </a:extLst>
            </p:cNvPr>
            <p:cNvSpPr>
              <a:spLocks noEditPoints="1"/>
            </p:cNvSpPr>
            <p:nvPr userDrawn="1"/>
          </p:nvSpPr>
          <p:spPr bwMode="auto">
            <a:xfrm>
              <a:off x="4164" y="4043"/>
              <a:ext cx="435" cy="108"/>
            </a:xfrm>
            <a:custGeom>
              <a:avLst/>
              <a:gdLst>
                <a:gd name="T0" fmla="*/ 53 w 869"/>
                <a:gd name="T1" fmla="*/ 11 h 216"/>
                <a:gd name="T2" fmla="*/ 52 w 869"/>
                <a:gd name="T3" fmla="*/ 1 h 216"/>
                <a:gd name="T4" fmla="*/ 43 w 869"/>
                <a:gd name="T5" fmla="*/ 7 h 216"/>
                <a:gd name="T6" fmla="*/ 39 w 869"/>
                <a:gd name="T7" fmla="*/ 3 h 216"/>
                <a:gd name="T8" fmla="*/ 43 w 869"/>
                <a:gd name="T9" fmla="*/ 1 h 216"/>
                <a:gd name="T10" fmla="*/ 44 w 869"/>
                <a:gd name="T11" fmla="*/ 3 h 216"/>
                <a:gd name="T12" fmla="*/ 45 w 869"/>
                <a:gd name="T13" fmla="*/ 1 h 216"/>
                <a:gd name="T14" fmla="*/ 40 w 869"/>
                <a:gd name="T15" fmla="*/ 1 h 216"/>
                <a:gd name="T16" fmla="*/ 38 w 869"/>
                <a:gd name="T17" fmla="*/ 5 h 216"/>
                <a:gd name="T18" fmla="*/ 42 w 869"/>
                <a:gd name="T19" fmla="*/ 9 h 216"/>
                <a:gd name="T20" fmla="*/ 43 w 869"/>
                <a:gd name="T21" fmla="*/ 12 h 216"/>
                <a:gd name="T22" fmla="*/ 39 w 869"/>
                <a:gd name="T23" fmla="*/ 13 h 216"/>
                <a:gd name="T24" fmla="*/ 38 w 869"/>
                <a:gd name="T25" fmla="*/ 10 h 216"/>
                <a:gd name="T26" fmla="*/ 37 w 869"/>
                <a:gd name="T27" fmla="*/ 11 h 216"/>
                <a:gd name="T28" fmla="*/ 35 w 869"/>
                <a:gd name="T29" fmla="*/ 13 h 216"/>
                <a:gd name="T30" fmla="*/ 32 w 869"/>
                <a:gd name="T31" fmla="*/ 9 h 216"/>
                <a:gd name="T32" fmla="*/ 36 w 869"/>
                <a:gd name="T33" fmla="*/ 8 h 216"/>
                <a:gd name="T34" fmla="*/ 36 w 869"/>
                <a:gd name="T35" fmla="*/ 9 h 216"/>
                <a:gd name="T36" fmla="*/ 37 w 869"/>
                <a:gd name="T37" fmla="*/ 6 h 216"/>
                <a:gd name="T38" fmla="*/ 32 w 869"/>
                <a:gd name="T39" fmla="*/ 6 h 216"/>
                <a:gd name="T40" fmla="*/ 35 w 869"/>
                <a:gd name="T41" fmla="*/ 2 h 216"/>
                <a:gd name="T42" fmla="*/ 36 w 869"/>
                <a:gd name="T43" fmla="*/ 3 h 216"/>
                <a:gd name="T44" fmla="*/ 37 w 869"/>
                <a:gd name="T45" fmla="*/ 1 h 216"/>
                <a:gd name="T46" fmla="*/ 36 w 869"/>
                <a:gd name="T47" fmla="*/ 1 h 216"/>
                <a:gd name="T48" fmla="*/ 28 w 869"/>
                <a:gd name="T49" fmla="*/ 1 h 216"/>
                <a:gd name="T50" fmla="*/ 19 w 869"/>
                <a:gd name="T51" fmla="*/ 1 h 216"/>
                <a:gd name="T52" fmla="*/ 17 w 869"/>
                <a:gd name="T53" fmla="*/ 1 h 216"/>
                <a:gd name="T54" fmla="*/ 15 w 869"/>
                <a:gd name="T55" fmla="*/ 1 h 216"/>
                <a:gd name="T56" fmla="*/ 16 w 869"/>
                <a:gd name="T57" fmla="*/ 9 h 216"/>
                <a:gd name="T58" fmla="*/ 7 w 869"/>
                <a:gd name="T59" fmla="*/ 11 h 216"/>
                <a:gd name="T60" fmla="*/ 6 w 869"/>
                <a:gd name="T61" fmla="*/ 13 h 216"/>
                <a:gd name="T62" fmla="*/ 4 w 869"/>
                <a:gd name="T63" fmla="*/ 11 h 216"/>
                <a:gd name="T64" fmla="*/ 5 w 869"/>
                <a:gd name="T65" fmla="*/ 1 h 216"/>
                <a:gd name="T66" fmla="*/ 5 w 869"/>
                <a:gd name="T67" fmla="*/ 1 h 216"/>
                <a:gd name="T68" fmla="*/ 1 w 869"/>
                <a:gd name="T69" fmla="*/ 1 h 216"/>
                <a:gd name="T70" fmla="*/ 2 w 869"/>
                <a:gd name="T71" fmla="*/ 6 h 216"/>
                <a:gd name="T72" fmla="*/ 1 w 869"/>
                <a:gd name="T73" fmla="*/ 13 h 216"/>
                <a:gd name="T74" fmla="*/ 1 w 869"/>
                <a:gd name="T75" fmla="*/ 14 h 216"/>
                <a:gd name="T76" fmla="*/ 10 w 869"/>
                <a:gd name="T77" fmla="*/ 14 h 216"/>
                <a:gd name="T78" fmla="*/ 9 w 869"/>
                <a:gd name="T79" fmla="*/ 13 h 216"/>
                <a:gd name="T80" fmla="*/ 16 w 869"/>
                <a:gd name="T81" fmla="*/ 13 h 216"/>
                <a:gd name="T82" fmla="*/ 17 w 869"/>
                <a:gd name="T83" fmla="*/ 2 h 216"/>
                <a:gd name="T84" fmla="*/ 18 w 869"/>
                <a:gd name="T85" fmla="*/ 1 h 216"/>
                <a:gd name="T86" fmla="*/ 19 w 869"/>
                <a:gd name="T87" fmla="*/ 3 h 216"/>
                <a:gd name="T88" fmla="*/ 22 w 869"/>
                <a:gd name="T89" fmla="*/ 9 h 216"/>
                <a:gd name="T90" fmla="*/ 21 w 869"/>
                <a:gd name="T91" fmla="*/ 13 h 216"/>
                <a:gd name="T92" fmla="*/ 23 w 869"/>
                <a:gd name="T93" fmla="*/ 14 h 216"/>
                <a:gd name="T94" fmla="*/ 25 w 869"/>
                <a:gd name="T95" fmla="*/ 13 h 216"/>
                <a:gd name="T96" fmla="*/ 24 w 869"/>
                <a:gd name="T97" fmla="*/ 2 h 216"/>
                <a:gd name="T98" fmla="*/ 28 w 869"/>
                <a:gd name="T99" fmla="*/ 3 h 216"/>
                <a:gd name="T100" fmla="*/ 29 w 869"/>
                <a:gd name="T101" fmla="*/ 1 h 216"/>
                <a:gd name="T102" fmla="*/ 30 w 869"/>
                <a:gd name="T103" fmla="*/ 11 h 216"/>
                <a:gd name="T104" fmla="*/ 28 w 869"/>
                <a:gd name="T105" fmla="*/ 13 h 216"/>
                <a:gd name="T106" fmla="*/ 31 w 869"/>
                <a:gd name="T107" fmla="*/ 14 h 216"/>
                <a:gd name="T108" fmla="*/ 37 w 869"/>
                <a:gd name="T109" fmla="*/ 13 h 216"/>
                <a:gd name="T110" fmla="*/ 41 w 869"/>
                <a:gd name="T111" fmla="*/ 14 h 216"/>
                <a:gd name="T112" fmla="*/ 45 w 869"/>
                <a:gd name="T113" fmla="*/ 14 h 216"/>
                <a:gd name="T114" fmla="*/ 44 w 869"/>
                <a:gd name="T115" fmla="*/ 13 h 216"/>
                <a:gd name="T116" fmla="*/ 51 w 869"/>
                <a:gd name="T117" fmla="*/ 10 h 216"/>
                <a:gd name="T118" fmla="*/ 50 w 869"/>
                <a:gd name="T119" fmla="*/ 14 h 216"/>
                <a:gd name="T120" fmla="*/ 55 w 869"/>
                <a:gd name="T121" fmla="*/ 14 h 216"/>
                <a:gd name="T122" fmla="*/ 48 w 869"/>
                <a:gd name="T123" fmla="*/ 9 h 216"/>
                <a:gd name="T124" fmla="*/ 50 w 869"/>
                <a:gd name="T125" fmla="*/ 9 h 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869" h="216">
                  <a:moveTo>
                    <a:pt x="866" y="210"/>
                  </a:moveTo>
                  <a:lnTo>
                    <a:pt x="866" y="210"/>
                  </a:lnTo>
                  <a:lnTo>
                    <a:pt x="854" y="208"/>
                  </a:lnTo>
                  <a:lnTo>
                    <a:pt x="851" y="205"/>
                  </a:lnTo>
                  <a:lnTo>
                    <a:pt x="848" y="200"/>
                  </a:lnTo>
                  <a:lnTo>
                    <a:pt x="845" y="191"/>
                  </a:lnTo>
                  <a:lnTo>
                    <a:pt x="842" y="176"/>
                  </a:lnTo>
                  <a:lnTo>
                    <a:pt x="834" y="83"/>
                  </a:lnTo>
                  <a:lnTo>
                    <a:pt x="830" y="9"/>
                  </a:lnTo>
                  <a:lnTo>
                    <a:pt x="828" y="6"/>
                  </a:lnTo>
                  <a:lnTo>
                    <a:pt x="827" y="5"/>
                  </a:lnTo>
                  <a:lnTo>
                    <a:pt x="823" y="5"/>
                  </a:lnTo>
                  <a:lnTo>
                    <a:pt x="820" y="5"/>
                  </a:lnTo>
                  <a:lnTo>
                    <a:pt x="817" y="9"/>
                  </a:lnTo>
                  <a:lnTo>
                    <a:pt x="813" y="17"/>
                  </a:lnTo>
                  <a:lnTo>
                    <a:pt x="718" y="144"/>
                  </a:lnTo>
                  <a:lnTo>
                    <a:pt x="715" y="136"/>
                  </a:lnTo>
                  <a:lnTo>
                    <a:pt x="712" y="130"/>
                  </a:lnTo>
                  <a:lnTo>
                    <a:pt x="708" y="123"/>
                  </a:lnTo>
                  <a:lnTo>
                    <a:pt x="703" y="116"/>
                  </a:lnTo>
                  <a:lnTo>
                    <a:pt x="688" y="101"/>
                  </a:lnTo>
                  <a:lnTo>
                    <a:pt x="666" y="87"/>
                  </a:lnTo>
                  <a:lnTo>
                    <a:pt x="657" y="81"/>
                  </a:lnTo>
                  <a:lnTo>
                    <a:pt x="640" y="69"/>
                  </a:lnTo>
                  <a:lnTo>
                    <a:pt x="630" y="60"/>
                  </a:lnTo>
                  <a:lnTo>
                    <a:pt x="625" y="51"/>
                  </a:lnTo>
                  <a:lnTo>
                    <a:pt x="622" y="41"/>
                  </a:lnTo>
                  <a:lnTo>
                    <a:pt x="624" y="35"/>
                  </a:lnTo>
                  <a:lnTo>
                    <a:pt x="625" y="29"/>
                  </a:lnTo>
                  <a:lnTo>
                    <a:pt x="628" y="25"/>
                  </a:lnTo>
                  <a:lnTo>
                    <a:pt x="633" y="22"/>
                  </a:lnTo>
                  <a:lnTo>
                    <a:pt x="637" y="17"/>
                  </a:lnTo>
                  <a:lnTo>
                    <a:pt x="644" y="16"/>
                  </a:lnTo>
                  <a:lnTo>
                    <a:pt x="651" y="14"/>
                  </a:lnTo>
                  <a:lnTo>
                    <a:pt x="659" y="12"/>
                  </a:lnTo>
                  <a:lnTo>
                    <a:pt x="673" y="14"/>
                  </a:lnTo>
                  <a:lnTo>
                    <a:pt x="683" y="17"/>
                  </a:lnTo>
                  <a:lnTo>
                    <a:pt x="689" y="22"/>
                  </a:lnTo>
                  <a:lnTo>
                    <a:pt x="694" y="26"/>
                  </a:lnTo>
                  <a:lnTo>
                    <a:pt x="698" y="32"/>
                  </a:lnTo>
                  <a:lnTo>
                    <a:pt x="701" y="37"/>
                  </a:lnTo>
                  <a:lnTo>
                    <a:pt x="703" y="45"/>
                  </a:lnTo>
                  <a:lnTo>
                    <a:pt x="703" y="48"/>
                  </a:lnTo>
                  <a:lnTo>
                    <a:pt x="706" y="49"/>
                  </a:lnTo>
                  <a:lnTo>
                    <a:pt x="708" y="49"/>
                  </a:lnTo>
                  <a:lnTo>
                    <a:pt x="709" y="48"/>
                  </a:lnTo>
                  <a:lnTo>
                    <a:pt x="709" y="41"/>
                  </a:lnTo>
                  <a:lnTo>
                    <a:pt x="709" y="19"/>
                  </a:lnTo>
                  <a:lnTo>
                    <a:pt x="709" y="8"/>
                  </a:lnTo>
                  <a:lnTo>
                    <a:pt x="709" y="6"/>
                  </a:lnTo>
                  <a:lnTo>
                    <a:pt x="705" y="5"/>
                  </a:lnTo>
                  <a:lnTo>
                    <a:pt x="689" y="2"/>
                  </a:lnTo>
                  <a:lnTo>
                    <a:pt x="677" y="0"/>
                  </a:lnTo>
                  <a:lnTo>
                    <a:pt x="663" y="0"/>
                  </a:lnTo>
                  <a:lnTo>
                    <a:pt x="648" y="2"/>
                  </a:lnTo>
                  <a:lnTo>
                    <a:pt x="633" y="5"/>
                  </a:lnTo>
                  <a:lnTo>
                    <a:pt x="621" y="9"/>
                  </a:lnTo>
                  <a:lnTo>
                    <a:pt x="612" y="16"/>
                  </a:lnTo>
                  <a:lnTo>
                    <a:pt x="602" y="23"/>
                  </a:lnTo>
                  <a:lnTo>
                    <a:pt x="596" y="31"/>
                  </a:lnTo>
                  <a:lnTo>
                    <a:pt x="593" y="41"/>
                  </a:lnTo>
                  <a:lnTo>
                    <a:pt x="592" y="52"/>
                  </a:lnTo>
                  <a:lnTo>
                    <a:pt x="593" y="60"/>
                  </a:lnTo>
                  <a:lnTo>
                    <a:pt x="595" y="69"/>
                  </a:lnTo>
                  <a:lnTo>
                    <a:pt x="598" y="77"/>
                  </a:lnTo>
                  <a:lnTo>
                    <a:pt x="604" y="84"/>
                  </a:lnTo>
                  <a:lnTo>
                    <a:pt x="610" y="92"/>
                  </a:lnTo>
                  <a:lnTo>
                    <a:pt x="618" y="101"/>
                  </a:lnTo>
                  <a:lnTo>
                    <a:pt x="628" y="109"/>
                  </a:lnTo>
                  <a:lnTo>
                    <a:pt x="640" y="118"/>
                  </a:lnTo>
                  <a:lnTo>
                    <a:pt x="656" y="127"/>
                  </a:lnTo>
                  <a:lnTo>
                    <a:pt x="671" y="139"/>
                  </a:lnTo>
                  <a:lnTo>
                    <a:pt x="677" y="145"/>
                  </a:lnTo>
                  <a:lnTo>
                    <a:pt x="682" y="152"/>
                  </a:lnTo>
                  <a:lnTo>
                    <a:pt x="685" y="156"/>
                  </a:lnTo>
                  <a:lnTo>
                    <a:pt x="686" y="161"/>
                  </a:lnTo>
                  <a:lnTo>
                    <a:pt x="688" y="171"/>
                  </a:lnTo>
                  <a:lnTo>
                    <a:pt x="686" y="178"/>
                  </a:lnTo>
                  <a:lnTo>
                    <a:pt x="685" y="182"/>
                  </a:lnTo>
                  <a:lnTo>
                    <a:pt x="682" y="188"/>
                  </a:lnTo>
                  <a:lnTo>
                    <a:pt x="677" y="193"/>
                  </a:lnTo>
                  <a:lnTo>
                    <a:pt x="673" y="197"/>
                  </a:lnTo>
                  <a:lnTo>
                    <a:pt x="665" y="200"/>
                  </a:lnTo>
                  <a:lnTo>
                    <a:pt x="656" y="202"/>
                  </a:lnTo>
                  <a:lnTo>
                    <a:pt x="647" y="204"/>
                  </a:lnTo>
                  <a:lnTo>
                    <a:pt x="631" y="202"/>
                  </a:lnTo>
                  <a:lnTo>
                    <a:pt x="625" y="199"/>
                  </a:lnTo>
                  <a:lnTo>
                    <a:pt x="619" y="197"/>
                  </a:lnTo>
                  <a:lnTo>
                    <a:pt x="613" y="193"/>
                  </a:lnTo>
                  <a:lnTo>
                    <a:pt x="608" y="188"/>
                  </a:lnTo>
                  <a:lnTo>
                    <a:pt x="604" y="182"/>
                  </a:lnTo>
                  <a:lnTo>
                    <a:pt x="601" y="175"/>
                  </a:lnTo>
                  <a:lnTo>
                    <a:pt x="598" y="168"/>
                  </a:lnTo>
                  <a:lnTo>
                    <a:pt x="598" y="161"/>
                  </a:lnTo>
                  <a:lnTo>
                    <a:pt x="596" y="158"/>
                  </a:lnTo>
                  <a:lnTo>
                    <a:pt x="595" y="156"/>
                  </a:lnTo>
                  <a:lnTo>
                    <a:pt x="593" y="156"/>
                  </a:lnTo>
                  <a:lnTo>
                    <a:pt x="592" y="158"/>
                  </a:lnTo>
                  <a:lnTo>
                    <a:pt x="592" y="159"/>
                  </a:lnTo>
                  <a:lnTo>
                    <a:pt x="590" y="164"/>
                  </a:lnTo>
                  <a:lnTo>
                    <a:pt x="589" y="175"/>
                  </a:lnTo>
                  <a:lnTo>
                    <a:pt x="587" y="182"/>
                  </a:lnTo>
                  <a:lnTo>
                    <a:pt x="584" y="188"/>
                  </a:lnTo>
                  <a:lnTo>
                    <a:pt x="581" y="191"/>
                  </a:lnTo>
                  <a:lnTo>
                    <a:pt x="576" y="194"/>
                  </a:lnTo>
                  <a:lnTo>
                    <a:pt x="570" y="196"/>
                  </a:lnTo>
                  <a:lnTo>
                    <a:pt x="564" y="197"/>
                  </a:lnTo>
                  <a:lnTo>
                    <a:pt x="551" y="197"/>
                  </a:lnTo>
                  <a:lnTo>
                    <a:pt x="531" y="197"/>
                  </a:lnTo>
                  <a:lnTo>
                    <a:pt x="523" y="196"/>
                  </a:lnTo>
                  <a:lnTo>
                    <a:pt x="515" y="194"/>
                  </a:lnTo>
                  <a:lnTo>
                    <a:pt x="511" y="191"/>
                  </a:lnTo>
                  <a:lnTo>
                    <a:pt x="506" y="187"/>
                  </a:lnTo>
                  <a:lnTo>
                    <a:pt x="503" y="182"/>
                  </a:lnTo>
                  <a:lnTo>
                    <a:pt x="502" y="175"/>
                  </a:lnTo>
                  <a:lnTo>
                    <a:pt x="502" y="133"/>
                  </a:lnTo>
                  <a:lnTo>
                    <a:pt x="502" y="110"/>
                  </a:lnTo>
                  <a:lnTo>
                    <a:pt x="502" y="109"/>
                  </a:lnTo>
                  <a:lnTo>
                    <a:pt x="503" y="109"/>
                  </a:lnTo>
                  <a:lnTo>
                    <a:pt x="554" y="109"/>
                  </a:lnTo>
                  <a:lnTo>
                    <a:pt x="561" y="110"/>
                  </a:lnTo>
                  <a:lnTo>
                    <a:pt x="566" y="113"/>
                  </a:lnTo>
                  <a:lnTo>
                    <a:pt x="567" y="116"/>
                  </a:lnTo>
                  <a:lnTo>
                    <a:pt x="570" y="119"/>
                  </a:lnTo>
                  <a:lnTo>
                    <a:pt x="570" y="130"/>
                  </a:lnTo>
                  <a:lnTo>
                    <a:pt x="572" y="132"/>
                  </a:lnTo>
                  <a:lnTo>
                    <a:pt x="573" y="132"/>
                  </a:lnTo>
                  <a:lnTo>
                    <a:pt x="575" y="132"/>
                  </a:lnTo>
                  <a:lnTo>
                    <a:pt x="575" y="130"/>
                  </a:lnTo>
                  <a:lnTo>
                    <a:pt x="575" y="127"/>
                  </a:lnTo>
                  <a:lnTo>
                    <a:pt x="576" y="109"/>
                  </a:lnTo>
                  <a:lnTo>
                    <a:pt x="578" y="93"/>
                  </a:lnTo>
                  <a:lnTo>
                    <a:pt x="579" y="89"/>
                  </a:lnTo>
                  <a:lnTo>
                    <a:pt x="578" y="87"/>
                  </a:lnTo>
                  <a:lnTo>
                    <a:pt x="576" y="86"/>
                  </a:lnTo>
                  <a:lnTo>
                    <a:pt x="575" y="87"/>
                  </a:lnTo>
                  <a:lnTo>
                    <a:pt x="572" y="90"/>
                  </a:lnTo>
                  <a:lnTo>
                    <a:pt x="567" y="92"/>
                  </a:lnTo>
                  <a:lnTo>
                    <a:pt x="560" y="93"/>
                  </a:lnTo>
                  <a:lnTo>
                    <a:pt x="503" y="95"/>
                  </a:lnTo>
                  <a:lnTo>
                    <a:pt x="502" y="93"/>
                  </a:lnTo>
                  <a:lnTo>
                    <a:pt x="502" y="92"/>
                  </a:lnTo>
                  <a:lnTo>
                    <a:pt x="502" y="22"/>
                  </a:lnTo>
                  <a:lnTo>
                    <a:pt x="502" y="20"/>
                  </a:lnTo>
                  <a:lnTo>
                    <a:pt x="503" y="20"/>
                  </a:lnTo>
                  <a:lnTo>
                    <a:pt x="555" y="20"/>
                  </a:lnTo>
                  <a:lnTo>
                    <a:pt x="563" y="22"/>
                  </a:lnTo>
                  <a:lnTo>
                    <a:pt x="569" y="25"/>
                  </a:lnTo>
                  <a:lnTo>
                    <a:pt x="572" y="26"/>
                  </a:lnTo>
                  <a:lnTo>
                    <a:pt x="573" y="31"/>
                  </a:lnTo>
                  <a:lnTo>
                    <a:pt x="575" y="35"/>
                  </a:lnTo>
                  <a:lnTo>
                    <a:pt x="575" y="40"/>
                  </a:lnTo>
                  <a:lnTo>
                    <a:pt x="575" y="43"/>
                  </a:lnTo>
                  <a:lnTo>
                    <a:pt x="576" y="45"/>
                  </a:lnTo>
                  <a:lnTo>
                    <a:pt x="579" y="43"/>
                  </a:lnTo>
                  <a:lnTo>
                    <a:pt x="579" y="41"/>
                  </a:lnTo>
                  <a:lnTo>
                    <a:pt x="581" y="23"/>
                  </a:lnTo>
                  <a:lnTo>
                    <a:pt x="583" y="9"/>
                  </a:lnTo>
                  <a:lnTo>
                    <a:pt x="583" y="5"/>
                  </a:lnTo>
                  <a:lnTo>
                    <a:pt x="583" y="3"/>
                  </a:lnTo>
                  <a:lnTo>
                    <a:pt x="581" y="3"/>
                  </a:lnTo>
                  <a:lnTo>
                    <a:pt x="578" y="3"/>
                  </a:lnTo>
                  <a:lnTo>
                    <a:pt x="566" y="5"/>
                  </a:lnTo>
                  <a:lnTo>
                    <a:pt x="485" y="6"/>
                  </a:lnTo>
                  <a:lnTo>
                    <a:pt x="468" y="5"/>
                  </a:lnTo>
                  <a:lnTo>
                    <a:pt x="450" y="5"/>
                  </a:lnTo>
                  <a:lnTo>
                    <a:pt x="450" y="3"/>
                  </a:lnTo>
                  <a:lnTo>
                    <a:pt x="448" y="3"/>
                  </a:lnTo>
                  <a:lnTo>
                    <a:pt x="441" y="5"/>
                  </a:lnTo>
                  <a:lnTo>
                    <a:pt x="433" y="5"/>
                  </a:lnTo>
                  <a:lnTo>
                    <a:pt x="422" y="6"/>
                  </a:lnTo>
                  <a:lnTo>
                    <a:pt x="329" y="6"/>
                  </a:lnTo>
                  <a:lnTo>
                    <a:pt x="303" y="5"/>
                  </a:lnTo>
                  <a:lnTo>
                    <a:pt x="296" y="3"/>
                  </a:lnTo>
                  <a:lnTo>
                    <a:pt x="291" y="2"/>
                  </a:lnTo>
                  <a:lnTo>
                    <a:pt x="290" y="3"/>
                  </a:lnTo>
                  <a:lnTo>
                    <a:pt x="288" y="5"/>
                  </a:lnTo>
                  <a:lnTo>
                    <a:pt x="285" y="5"/>
                  </a:lnTo>
                  <a:lnTo>
                    <a:pt x="274" y="6"/>
                  </a:lnTo>
                  <a:lnTo>
                    <a:pt x="261" y="6"/>
                  </a:lnTo>
                  <a:lnTo>
                    <a:pt x="233" y="5"/>
                  </a:lnTo>
                  <a:lnTo>
                    <a:pt x="229" y="6"/>
                  </a:lnTo>
                  <a:lnTo>
                    <a:pt x="227" y="6"/>
                  </a:lnTo>
                  <a:lnTo>
                    <a:pt x="226" y="8"/>
                  </a:lnTo>
                  <a:lnTo>
                    <a:pt x="227" y="9"/>
                  </a:lnTo>
                  <a:lnTo>
                    <a:pt x="230" y="11"/>
                  </a:lnTo>
                  <a:lnTo>
                    <a:pt x="236" y="11"/>
                  </a:lnTo>
                  <a:lnTo>
                    <a:pt x="242" y="12"/>
                  </a:lnTo>
                  <a:lnTo>
                    <a:pt x="247" y="14"/>
                  </a:lnTo>
                  <a:lnTo>
                    <a:pt x="249" y="19"/>
                  </a:lnTo>
                  <a:lnTo>
                    <a:pt x="250" y="23"/>
                  </a:lnTo>
                  <a:lnTo>
                    <a:pt x="252" y="32"/>
                  </a:lnTo>
                  <a:lnTo>
                    <a:pt x="252" y="142"/>
                  </a:lnTo>
                  <a:lnTo>
                    <a:pt x="188" y="71"/>
                  </a:lnTo>
                  <a:lnTo>
                    <a:pt x="125" y="2"/>
                  </a:lnTo>
                  <a:lnTo>
                    <a:pt x="122" y="0"/>
                  </a:lnTo>
                  <a:lnTo>
                    <a:pt x="119" y="0"/>
                  </a:lnTo>
                  <a:lnTo>
                    <a:pt x="117" y="3"/>
                  </a:lnTo>
                  <a:lnTo>
                    <a:pt x="116" y="6"/>
                  </a:lnTo>
                  <a:lnTo>
                    <a:pt x="113" y="77"/>
                  </a:lnTo>
                  <a:lnTo>
                    <a:pt x="110" y="171"/>
                  </a:lnTo>
                  <a:lnTo>
                    <a:pt x="110" y="185"/>
                  </a:lnTo>
                  <a:lnTo>
                    <a:pt x="107" y="194"/>
                  </a:lnTo>
                  <a:lnTo>
                    <a:pt x="104" y="200"/>
                  </a:lnTo>
                  <a:lnTo>
                    <a:pt x="99" y="204"/>
                  </a:lnTo>
                  <a:lnTo>
                    <a:pt x="93" y="205"/>
                  </a:lnTo>
                  <a:lnTo>
                    <a:pt x="88" y="207"/>
                  </a:lnTo>
                  <a:lnTo>
                    <a:pt x="81" y="207"/>
                  </a:lnTo>
                  <a:lnTo>
                    <a:pt x="70" y="205"/>
                  </a:lnTo>
                  <a:lnTo>
                    <a:pt x="66" y="204"/>
                  </a:lnTo>
                  <a:lnTo>
                    <a:pt x="63" y="200"/>
                  </a:lnTo>
                  <a:lnTo>
                    <a:pt x="59" y="196"/>
                  </a:lnTo>
                  <a:lnTo>
                    <a:pt x="58" y="191"/>
                  </a:lnTo>
                  <a:lnTo>
                    <a:pt x="58" y="167"/>
                  </a:lnTo>
                  <a:lnTo>
                    <a:pt x="56" y="132"/>
                  </a:lnTo>
                  <a:lnTo>
                    <a:pt x="56" y="84"/>
                  </a:lnTo>
                  <a:lnTo>
                    <a:pt x="58" y="26"/>
                  </a:lnTo>
                  <a:lnTo>
                    <a:pt x="58" y="20"/>
                  </a:lnTo>
                  <a:lnTo>
                    <a:pt x="59" y="16"/>
                  </a:lnTo>
                  <a:lnTo>
                    <a:pt x="63" y="12"/>
                  </a:lnTo>
                  <a:lnTo>
                    <a:pt x="67" y="11"/>
                  </a:lnTo>
                  <a:lnTo>
                    <a:pt x="76" y="11"/>
                  </a:lnTo>
                  <a:lnTo>
                    <a:pt x="79" y="9"/>
                  </a:lnTo>
                  <a:lnTo>
                    <a:pt x="81" y="8"/>
                  </a:lnTo>
                  <a:lnTo>
                    <a:pt x="79" y="6"/>
                  </a:lnTo>
                  <a:lnTo>
                    <a:pt x="75" y="5"/>
                  </a:lnTo>
                  <a:lnTo>
                    <a:pt x="41" y="6"/>
                  </a:lnTo>
                  <a:lnTo>
                    <a:pt x="6" y="5"/>
                  </a:lnTo>
                  <a:lnTo>
                    <a:pt x="2" y="6"/>
                  </a:lnTo>
                  <a:lnTo>
                    <a:pt x="0" y="8"/>
                  </a:lnTo>
                  <a:lnTo>
                    <a:pt x="2" y="9"/>
                  </a:lnTo>
                  <a:lnTo>
                    <a:pt x="5" y="11"/>
                  </a:lnTo>
                  <a:lnTo>
                    <a:pt x="14" y="11"/>
                  </a:lnTo>
                  <a:lnTo>
                    <a:pt x="18" y="12"/>
                  </a:lnTo>
                  <a:lnTo>
                    <a:pt x="21" y="16"/>
                  </a:lnTo>
                  <a:lnTo>
                    <a:pt x="23" y="20"/>
                  </a:lnTo>
                  <a:lnTo>
                    <a:pt x="23" y="26"/>
                  </a:lnTo>
                  <a:lnTo>
                    <a:pt x="24" y="84"/>
                  </a:lnTo>
                  <a:lnTo>
                    <a:pt x="24" y="132"/>
                  </a:lnTo>
                  <a:lnTo>
                    <a:pt x="23" y="167"/>
                  </a:lnTo>
                  <a:lnTo>
                    <a:pt x="23" y="191"/>
                  </a:lnTo>
                  <a:lnTo>
                    <a:pt x="21" y="196"/>
                  </a:lnTo>
                  <a:lnTo>
                    <a:pt x="20" y="200"/>
                  </a:lnTo>
                  <a:lnTo>
                    <a:pt x="18" y="204"/>
                  </a:lnTo>
                  <a:lnTo>
                    <a:pt x="15" y="205"/>
                  </a:lnTo>
                  <a:lnTo>
                    <a:pt x="5" y="207"/>
                  </a:lnTo>
                  <a:lnTo>
                    <a:pt x="2" y="207"/>
                  </a:lnTo>
                  <a:lnTo>
                    <a:pt x="0" y="208"/>
                  </a:lnTo>
                  <a:lnTo>
                    <a:pt x="2" y="210"/>
                  </a:lnTo>
                  <a:lnTo>
                    <a:pt x="6" y="211"/>
                  </a:lnTo>
                  <a:lnTo>
                    <a:pt x="40" y="210"/>
                  </a:lnTo>
                  <a:lnTo>
                    <a:pt x="88" y="211"/>
                  </a:lnTo>
                  <a:lnTo>
                    <a:pt x="119" y="211"/>
                  </a:lnTo>
                  <a:lnTo>
                    <a:pt x="152" y="211"/>
                  </a:lnTo>
                  <a:lnTo>
                    <a:pt x="157" y="211"/>
                  </a:lnTo>
                  <a:lnTo>
                    <a:pt x="159" y="210"/>
                  </a:lnTo>
                  <a:lnTo>
                    <a:pt x="159" y="208"/>
                  </a:lnTo>
                  <a:lnTo>
                    <a:pt x="159" y="207"/>
                  </a:lnTo>
                  <a:lnTo>
                    <a:pt x="154" y="207"/>
                  </a:lnTo>
                  <a:lnTo>
                    <a:pt x="148" y="207"/>
                  </a:lnTo>
                  <a:lnTo>
                    <a:pt x="140" y="205"/>
                  </a:lnTo>
                  <a:lnTo>
                    <a:pt x="137" y="202"/>
                  </a:lnTo>
                  <a:lnTo>
                    <a:pt x="134" y="197"/>
                  </a:lnTo>
                  <a:lnTo>
                    <a:pt x="133" y="188"/>
                  </a:lnTo>
                  <a:lnTo>
                    <a:pt x="131" y="175"/>
                  </a:lnTo>
                  <a:lnTo>
                    <a:pt x="130" y="121"/>
                  </a:lnTo>
                  <a:lnTo>
                    <a:pt x="130" y="67"/>
                  </a:lnTo>
                  <a:lnTo>
                    <a:pt x="256" y="208"/>
                  </a:lnTo>
                  <a:lnTo>
                    <a:pt x="261" y="211"/>
                  </a:lnTo>
                  <a:lnTo>
                    <a:pt x="265" y="214"/>
                  </a:lnTo>
                  <a:lnTo>
                    <a:pt x="267" y="213"/>
                  </a:lnTo>
                  <a:lnTo>
                    <a:pt x="267" y="211"/>
                  </a:lnTo>
                  <a:lnTo>
                    <a:pt x="268" y="205"/>
                  </a:lnTo>
                  <a:lnTo>
                    <a:pt x="270" y="34"/>
                  </a:lnTo>
                  <a:lnTo>
                    <a:pt x="271" y="28"/>
                  </a:lnTo>
                  <a:lnTo>
                    <a:pt x="271" y="22"/>
                  </a:lnTo>
                  <a:lnTo>
                    <a:pt x="273" y="17"/>
                  </a:lnTo>
                  <a:lnTo>
                    <a:pt x="276" y="14"/>
                  </a:lnTo>
                  <a:lnTo>
                    <a:pt x="279" y="12"/>
                  </a:lnTo>
                  <a:lnTo>
                    <a:pt x="284" y="11"/>
                  </a:lnTo>
                  <a:lnTo>
                    <a:pt x="288" y="11"/>
                  </a:lnTo>
                  <a:lnTo>
                    <a:pt x="288" y="37"/>
                  </a:lnTo>
                  <a:lnTo>
                    <a:pt x="288" y="41"/>
                  </a:lnTo>
                  <a:lnTo>
                    <a:pt x="290" y="41"/>
                  </a:lnTo>
                  <a:lnTo>
                    <a:pt x="293" y="41"/>
                  </a:lnTo>
                  <a:lnTo>
                    <a:pt x="293" y="38"/>
                  </a:lnTo>
                  <a:lnTo>
                    <a:pt x="294" y="34"/>
                  </a:lnTo>
                  <a:lnTo>
                    <a:pt x="297" y="29"/>
                  </a:lnTo>
                  <a:lnTo>
                    <a:pt x="302" y="25"/>
                  </a:lnTo>
                  <a:lnTo>
                    <a:pt x="307" y="23"/>
                  </a:lnTo>
                  <a:lnTo>
                    <a:pt x="314" y="22"/>
                  </a:lnTo>
                  <a:lnTo>
                    <a:pt x="323" y="22"/>
                  </a:lnTo>
                  <a:lnTo>
                    <a:pt x="351" y="20"/>
                  </a:lnTo>
                  <a:lnTo>
                    <a:pt x="351" y="132"/>
                  </a:lnTo>
                  <a:lnTo>
                    <a:pt x="351" y="167"/>
                  </a:lnTo>
                  <a:lnTo>
                    <a:pt x="349" y="190"/>
                  </a:lnTo>
                  <a:lnTo>
                    <a:pt x="349" y="196"/>
                  </a:lnTo>
                  <a:lnTo>
                    <a:pt x="346" y="200"/>
                  </a:lnTo>
                  <a:lnTo>
                    <a:pt x="345" y="204"/>
                  </a:lnTo>
                  <a:lnTo>
                    <a:pt x="340" y="205"/>
                  </a:lnTo>
                  <a:lnTo>
                    <a:pt x="325" y="207"/>
                  </a:lnTo>
                  <a:lnTo>
                    <a:pt x="322" y="207"/>
                  </a:lnTo>
                  <a:lnTo>
                    <a:pt x="320" y="208"/>
                  </a:lnTo>
                  <a:lnTo>
                    <a:pt x="322" y="211"/>
                  </a:lnTo>
                  <a:lnTo>
                    <a:pt x="326" y="211"/>
                  </a:lnTo>
                  <a:lnTo>
                    <a:pt x="368" y="210"/>
                  </a:lnTo>
                  <a:lnTo>
                    <a:pt x="410" y="211"/>
                  </a:lnTo>
                  <a:lnTo>
                    <a:pt x="413" y="211"/>
                  </a:lnTo>
                  <a:lnTo>
                    <a:pt x="415" y="208"/>
                  </a:lnTo>
                  <a:lnTo>
                    <a:pt x="415" y="207"/>
                  </a:lnTo>
                  <a:lnTo>
                    <a:pt x="410" y="207"/>
                  </a:lnTo>
                  <a:lnTo>
                    <a:pt x="396" y="205"/>
                  </a:lnTo>
                  <a:lnTo>
                    <a:pt x="392" y="204"/>
                  </a:lnTo>
                  <a:lnTo>
                    <a:pt x="389" y="200"/>
                  </a:lnTo>
                  <a:lnTo>
                    <a:pt x="387" y="196"/>
                  </a:lnTo>
                  <a:lnTo>
                    <a:pt x="386" y="190"/>
                  </a:lnTo>
                  <a:lnTo>
                    <a:pt x="386" y="167"/>
                  </a:lnTo>
                  <a:lnTo>
                    <a:pt x="384" y="132"/>
                  </a:lnTo>
                  <a:lnTo>
                    <a:pt x="384" y="20"/>
                  </a:lnTo>
                  <a:lnTo>
                    <a:pt x="412" y="22"/>
                  </a:lnTo>
                  <a:lnTo>
                    <a:pt x="427" y="23"/>
                  </a:lnTo>
                  <a:lnTo>
                    <a:pt x="438" y="26"/>
                  </a:lnTo>
                  <a:lnTo>
                    <a:pt x="442" y="31"/>
                  </a:lnTo>
                  <a:lnTo>
                    <a:pt x="445" y="37"/>
                  </a:lnTo>
                  <a:lnTo>
                    <a:pt x="445" y="40"/>
                  </a:lnTo>
                  <a:lnTo>
                    <a:pt x="445" y="43"/>
                  </a:lnTo>
                  <a:lnTo>
                    <a:pt x="448" y="45"/>
                  </a:lnTo>
                  <a:lnTo>
                    <a:pt x="450" y="43"/>
                  </a:lnTo>
                  <a:lnTo>
                    <a:pt x="450" y="40"/>
                  </a:lnTo>
                  <a:lnTo>
                    <a:pt x="450" y="9"/>
                  </a:lnTo>
                  <a:lnTo>
                    <a:pt x="456" y="11"/>
                  </a:lnTo>
                  <a:lnTo>
                    <a:pt x="461" y="12"/>
                  </a:lnTo>
                  <a:lnTo>
                    <a:pt x="464" y="16"/>
                  </a:lnTo>
                  <a:lnTo>
                    <a:pt x="467" y="20"/>
                  </a:lnTo>
                  <a:lnTo>
                    <a:pt x="467" y="26"/>
                  </a:lnTo>
                  <a:lnTo>
                    <a:pt x="468" y="84"/>
                  </a:lnTo>
                  <a:lnTo>
                    <a:pt x="468" y="133"/>
                  </a:lnTo>
                  <a:lnTo>
                    <a:pt x="467" y="167"/>
                  </a:lnTo>
                  <a:lnTo>
                    <a:pt x="467" y="191"/>
                  </a:lnTo>
                  <a:lnTo>
                    <a:pt x="464" y="200"/>
                  </a:lnTo>
                  <a:lnTo>
                    <a:pt x="462" y="204"/>
                  </a:lnTo>
                  <a:lnTo>
                    <a:pt x="459" y="207"/>
                  </a:lnTo>
                  <a:lnTo>
                    <a:pt x="448" y="207"/>
                  </a:lnTo>
                  <a:lnTo>
                    <a:pt x="445" y="208"/>
                  </a:lnTo>
                  <a:lnTo>
                    <a:pt x="444" y="210"/>
                  </a:lnTo>
                  <a:lnTo>
                    <a:pt x="445" y="211"/>
                  </a:lnTo>
                  <a:lnTo>
                    <a:pt x="450" y="213"/>
                  </a:lnTo>
                  <a:lnTo>
                    <a:pt x="468" y="211"/>
                  </a:lnTo>
                  <a:lnTo>
                    <a:pt x="483" y="211"/>
                  </a:lnTo>
                  <a:lnTo>
                    <a:pt x="512" y="213"/>
                  </a:lnTo>
                  <a:lnTo>
                    <a:pt x="575" y="213"/>
                  </a:lnTo>
                  <a:lnTo>
                    <a:pt x="583" y="213"/>
                  </a:lnTo>
                  <a:lnTo>
                    <a:pt x="586" y="211"/>
                  </a:lnTo>
                  <a:lnTo>
                    <a:pt x="589" y="210"/>
                  </a:lnTo>
                  <a:lnTo>
                    <a:pt x="590" y="205"/>
                  </a:lnTo>
                  <a:lnTo>
                    <a:pt x="592" y="207"/>
                  </a:lnTo>
                  <a:lnTo>
                    <a:pt x="596" y="210"/>
                  </a:lnTo>
                  <a:lnTo>
                    <a:pt x="607" y="213"/>
                  </a:lnTo>
                  <a:lnTo>
                    <a:pt x="618" y="214"/>
                  </a:lnTo>
                  <a:lnTo>
                    <a:pt x="630" y="216"/>
                  </a:lnTo>
                  <a:lnTo>
                    <a:pt x="642" y="216"/>
                  </a:lnTo>
                  <a:lnTo>
                    <a:pt x="660" y="216"/>
                  </a:lnTo>
                  <a:lnTo>
                    <a:pt x="680" y="214"/>
                  </a:lnTo>
                  <a:lnTo>
                    <a:pt x="709" y="214"/>
                  </a:lnTo>
                  <a:lnTo>
                    <a:pt x="712" y="214"/>
                  </a:lnTo>
                  <a:lnTo>
                    <a:pt x="714" y="214"/>
                  </a:lnTo>
                  <a:lnTo>
                    <a:pt x="714" y="213"/>
                  </a:lnTo>
                  <a:lnTo>
                    <a:pt x="714" y="211"/>
                  </a:lnTo>
                  <a:lnTo>
                    <a:pt x="711" y="211"/>
                  </a:lnTo>
                  <a:lnTo>
                    <a:pt x="706" y="211"/>
                  </a:lnTo>
                  <a:lnTo>
                    <a:pt x="701" y="210"/>
                  </a:lnTo>
                  <a:lnTo>
                    <a:pt x="700" y="208"/>
                  </a:lnTo>
                  <a:lnTo>
                    <a:pt x="700" y="205"/>
                  </a:lnTo>
                  <a:lnTo>
                    <a:pt x="703" y="202"/>
                  </a:lnTo>
                  <a:lnTo>
                    <a:pt x="741" y="147"/>
                  </a:lnTo>
                  <a:lnTo>
                    <a:pt x="743" y="145"/>
                  </a:lnTo>
                  <a:lnTo>
                    <a:pt x="744" y="145"/>
                  </a:lnTo>
                  <a:lnTo>
                    <a:pt x="799" y="144"/>
                  </a:lnTo>
                  <a:lnTo>
                    <a:pt x="801" y="145"/>
                  </a:lnTo>
                  <a:lnTo>
                    <a:pt x="801" y="147"/>
                  </a:lnTo>
                  <a:lnTo>
                    <a:pt x="802" y="204"/>
                  </a:lnTo>
                  <a:lnTo>
                    <a:pt x="802" y="205"/>
                  </a:lnTo>
                  <a:lnTo>
                    <a:pt x="801" y="207"/>
                  </a:lnTo>
                  <a:lnTo>
                    <a:pt x="798" y="210"/>
                  </a:lnTo>
                  <a:lnTo>
                    <a:pt x="795" y="210"/>
                  </a:lnTo>
                  <a:lnTo>
                    <a:pt x="793" y="213"/>
                  </a:lnTo>
                  <a:lnTo>
                    <a:pt x="795" y="214"/>
                  </a:lnTo>
                  <a:lnTo>
                    <a:pt x="796" y="214"/>
                  </a:lnTo>
                  <a:lnTo>
                    <a:pt x="801" y="214"/>
                  </a:lnTo>
                  <a:lnTo>
                    <a:pt x="830" y="214"/>
                  </a:lnTo>
                  <a:lnTo>
                    <a:pt x="854" y="216"/>
                  </a:lnTo>
                  <a:lnTo>
                    <a:pt x="865" y="214"/>
                  </a:lnTo>
                  <a:lnTo>
                    <a:pt x="868" y="213"/>
                  </a:lnTo>
                  <a:lnTo>
                    <a:pt x="869" y="211"/>
                  </a:lnTo>
                  <a:lnTo>
                    <a:pt x="868" y="210"/>
                  </a:lnTo>
                  <a:lnTo>
                    <a:pt x="866" y="210"/>
                  </a:lnTo>
                  <a:close/>
                  <a:moveTo>
                    <a:pt x="798" y="132"/>
                  </a:moveTo>
                  <a:lnTo>
                    <a:pt x="753" y="132"/>
                  </a:lnTo>
                  <a:lnTo>
                    <a:pt x="753" y="130"/>
                  </a:lnTo>
                  <a:lnTo>
                    <a:pt x="753" y="129"/>
                  </a:lnTo>
                  <a:lnTo>
                    <a:pt x="795" y="69"/>
                  </a:lnTo>
                  <a:lnTo>
                    <a:pt x="796" y="69"/>
                  </a:lnTo>
                  <a:lnTo>
                    <a:pt x="799" y="130"/>
                  </a:lnTo>
                  <a:lnTo>
                    <a:pt x="799" y="132"/>
                  </a:lnTo>
                  <a:lnTo>
                    <a:pt x="798" y="1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7" name="Freeform 12">
              <a:extLst>
                <a:ext uri="{FF2B5EF4-FFF2-40B4-BE49-F238E27FC236}">
                  <a16:creationId xmlns:a16="http://schemas.microsoft.com/office/drawing/2014/main" id="{5B26BF5A-8DA8-4173-A455-4A052261BCB4}"/>
                </a:ext>
              </a:extLst>
            </p:cNvPr>
            <p:cNvSpPr>
              <a:spLocks/>
            </p:cNvSpPr>
            <p:nvPr userDrawn="1"/>
          </p:nvSpPr>
          <p:spPr bwMode="auto">
            <a:xfrm>
              <a:off x="4660" y="4063"/>
              <a:ext cx="115" cy="5"/>
            </a:xfrm>
            <a:custGeom>
              <a:avLst/>
              <a:gdLst>
                <a:gd name="T0" fmla="*/ 14 w 232"/>
                <a:gd name="T1" fmla="*/ 0 h 11"/>
                <a:gd name="T2" fmla="*/ 14 w 232"/>
                <a:gd name="T3" fmla="*/ 0 h 11"/>
                <a:gd name="T4" fmla="*/ 14 w 232"/>
                <a:gd name="T5" fmla="*/ 0 h 11"/>
                <a:gd name="T6" fmla="*/ 13 w 232"/>
                <a:gd name="T7" fmla="*/ 0 h 11"/>
                <a:gd name="T8" fmla="*/ 11 w 232"/>
                <a:gd name="T9" fmla="*/ 0 h 11"/>
                <a:gd name="T10" fmla="*/ 11 w 232"/>
                <a:gd name="T11" fmla="*/ 0 h 11"/>
                <a:gd name="T12" fmla="*/ 10 w 232"/>
                <a:gd name="T13" fmla="*/ 0 h 11"/>
                <a:gd name="T14" fmla="*/ 7 w 232"/>
                <a:gd name="T15" fmla="*/ 0 h 11"/>
                <a:gd name="T16" fmla="*/ 5 w 232"/>
                <a:gd name="T17" fmla="*/ 0 h 11"/>
                <a:gd name="T18" fmla="*/ 3 w 232"/>
                <a:gd name="T19" fmla="*/ 0 h 11"/>
                <a:gd name="T20" fmla="*/ 0 w 232"/>
                <a:gd name="T21" fmla="*/ 0 h 11"/>
                <a:gd name="T22" fmla="*/ 0 w 232"/>
                <a:gd name="T23" fmla="*/ 0 h 11"/>
                <a:gd name="T24" fmla="*/ 0 w 232"/>
                <a:gd name="T25" fmla="*/ 0 h 11"/>
                <a:gd name="T26" fmla="*/ 0 w 232"/>
                <a:gd name="T27" fmla="*/ 0 h 11"/>
                <a:gd name="T28" fmla="*/ 0 w 232"/>
                <a:gd name="T29" fmla="*/ 0 h 11"/>
                <a:gd name="T30" fmla="*/ 1 w 232"/>
                <a:gd name="T31" fmla="*/ 0 h 11"/>
                <a:gd name="T32" fmla="*/ 2 w 232"/>
                <a:gd name="T33" fmla="*/ 0 h 11"/>
                <a:gd name="T34" fmla="*/ 3 w 232"/>
                <a:gd name="T35" fmla="*/ 0 h 11"/>
                <a:gd name="T36" fmla="*/ 4 w 232"/>
                <a:gd name="T37" fmla="*/ 0 h 11"/>
                <a:gd name="T38" fmla="*/ 5 w 232"/>
                <a:gd name="T39" fmla="*/ 0 h 11"/>
                <a:gd name="T40" fmla="*/ 5 w 232"/>
                <a:gd name="T41" fmla="*/ 0 h 11"/>
                <a:gd name="T42" fmla="*/ 6 w 232"/>
                <a:gd name="T43" fmla="*/ 0 h 11"/>
                <a:gd name="T44" fmla="*/ 6 w 232"/>
                <a:gd name="T45" fmla="*/ 0 h 11"/>
                <a:gd name="T46" fmla="*/ 6 w 232"/>
                <a:gd name="T47" fmla="*/ 0 h 11"/>
                <a:gd name="T48" fmla="*/ 6 w 232"/>
                <a:gd name="T49" fmla="*/ 0 h 11"/>
                <a:gd name="T50" fmla="*/ 7 w 232"/>
                <a:gd name="T51" fmla="*/ 0 h 11"/>
                <a:gd name="T52" fmla="*/ 7 w 232"/>
                <a:gd name="T53" fmla="*/ 0 h 11"/>
                <a:gd name="T54" fmla="*/ 7 w 232"/>
                <a:gd name="T55" fmla="*/ 0 h 11"/>
                <a:gd name="T56" fmla="*/ 7 w 232"/>
                <a:gd name="T57" fmla="*/ 0 h 11"/>
                <a:gd name="T58" fmla="*/ 7 w 232"/>
                <a:gd name="T59" fmla="*/ 0 h 11"/>
                <a:gd name="T60" fmla="*/ 7 w 232"/>
                <a:gd name="T61" fmla="*/ 0 h 11"/>
                <a:gd name="T62" fmla="*/ 9 w 232"/>
                <a:gd name="T63" fmla="*/ 0 h 11"/>
                <a:gd name="T64" fmla="*/ 11 w 232"/>
                <a:gd name="T65" fmla="*/ 0 h 11"/>
                <a:gd name="T66" fmla="*/ 11 w 232"/>
                <a:gd name="T67" fmla="*/ 0 h 11"/>
                <a:gd name="T68" fmla="*/ 11 w 232"/>
                <a:gd name="T69" fmla="*/ 0 h 11"/>
                <a:gd name="T70" fmla="*/ 11 w 232"/>
                <a:gd name="T71" fmla="*/ 0 h 11"/>
                <a:gd name="T72" fmla="*/ 13 w 232"/>
                <a:gd name="T73" fmla="*/ 0 h 11"/>
                <a:gd name="T74" fmla="*/ 13 w 232"/>
                <a:gd name="T75" fmla="*/ 0 h 11"/>
                <a:gd name="T76" fmla="*/ 14 w 232"/>
                <a:gd name="T77" fmla="*/ 0 h 11"/>
                <a:gd name="T78" fmla="*/ 14 w 232"/>
                <a:gd name="T79" fmla="*/ 0 h 11"/>
                <a:gd name="T80" fmla="*/ 14 w 232"/>
                <a:gd name="T81" fmla="*/ 0 h 11"/>
                <a:gd name="T82" fmla="*/ 14 w 232"/>
                <a:gd name="T83" fmla="*/ 0 h 11"/>
                <a:gd name="T84" fmla="*/ 14 w 232"/>
                <a:gd name="T85" fmla="*/ 0 h 11"/>
                <a:gd name="T86" fmla="*/ 14 w 232"/>
                <a:gd name="T87" fmla="*/ 0 h 1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32" h="11">
                  <a:moveTo>
                    <a:pt x="232" y="4"/>
                  </a:moveTo>
                  <a:lnTo>
                    <a:pt x="232" y="4"/>
                  </a:lnTo>
                  <a:lnTo>
                    <a:pt x="227" y="2"/>
                  </a:lnTo>
                  <a:lnTo>
                    <a:pt x="224" y="2"/>
                  </a:lnTo>
                  <a:lnTo>
                    <a:pt x="207" y="2"/>
                  </a:lnTo>
                  <a:lnTo>
                    <a:pt x="190" y="2"/>
                  </a:lnTo>
                  <a:lnTo>
                    <a:pt x="172" y="2"/>
                  </a:lnTo>
                  <a:lnTo>
                    <a:pt x="123" y="0"/>
                  </a:lnTo>
                  <a:lnTo>
                    <a:pt x="87" y="0"/>
                  </a:lnTo>
                  <a:lnTo>
                    <a:pt x="59" y="2"/>
                  </a:lnTo>
                  <a:lnTo>
                    <a:pt x="15" y="2"/>
                  </a:lnTo>
                  <a:lnTo>
                    <a:pt x="3" y="2"/>
                  </a:lnTo>
                  <a:lnTo>
                    <a:pt x="1" y="4"/>
                  </a:lnTo>
                  <a:lnTo>
                    <a:pt x="0" y="7"/>
                  </a:lnTo>
                  <a:lnTo>
                    <a:pt x="0" y="8"/>
                  </a:lnTo>
                  <a:lnTo>
                    <a:pt x="3" y="8"/>
                  </a:lnTo>
                  <a:lnTo>
                    <a:pt x="26" y="8"/>
                  </a:lnTo>
                  <a:lnTo>
                    <a:pt x="41" y="8"/>
                  </a:lnTo>
                  <a:lnTo>
                    <a:pt x="49" y="8"/>
                  </a:lnTo>
                  <a:lnTo>
                    <a:pt x="64" y="8"/>
                  </a:lnTo>
                  <a:lnTo>
                    <a:pt x="81" y="7"/>
                  </a:lnTo>
                  <a:lnTo>
                    <a:pt x="82" y="7"/>
                  </a:lnTo>
                  <a:lnTo>
                    <a:pt x="103" y="7"/>
                  </a:lnTo>
                  <a:lnTo>
                    <a:pt x="108" y="7"/>
                  </a:lnTo>
                  <a:lnTo>
                    <a:pt x="110" y="7"/>
                  </a:lnTo>
                  <a:lnTo>
                    <a:pt x="116" y="7"/>
                  </a:lnTo>
                  <a:lnTo>
                    <a:pt x="120" y="7"/>
                  </a:lnTo>
                  <a:lnTo>
                    <a:pt x="122" y="7"/>
                  </a:lnTo>
                  <a:lnTo>
                    <a:pt x="126" y="7"/>
                  </a:lnTo>
                  <a:lnTo>
                    <a:pt x="128" y="8"/>
                  </a:lnTo>
                  <a:lnTo>
                    <a:pt x="151" y="8"/>
                  </a:lnTo>
                  <a:lnTo>
                    <a:pt x="177" y="10"/>
                  </a:lnTo>
                  <a:lnTo>
                    <a:pt x="186" y="10"/>
                  </a:lnTo>
                  <a:lnTo>
                    <a:pt x="198" y="10"/>
                  </a:lnTo>
                  <a:lnTo>
                    <a:pt x="210" y="11"/>
                  </a:lnTo>
                  <a:lnTo>
                    <a:pt x="228" y="11"/>
                  </a:lnTo>
                  <a:lnTo>
                    <a:pt x="232" y="8"/>
                  </a:lnTo>
                  <a:lnTo>
                    <a:pt x="232" y="7"/>
                  </a:lnTo>
                  <a:lnTo>
                    <a:pt x="232"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8" name="Freeform 13">
              <a:extLst>
                <a:ext uri="{FF2B5EF4-FFF2-40B4-BE49-F238E27FC236}">
                  <a16:creationId xmlns:a16="http://schemas.microsoft.com/office/drawing/2014/main" id="{424FCF00-CF91-4C93-B4E1-7113F3F6470F}"/>
                </a:ext>
              </a:extLst>
            </p:cNvPr>
            <p:cNvSpPr>
              <a:spLocks/>
            </p:cNvSpPr>
            <p:nvPr userDrawn="1"/>
          </p:nvSpPr>
          <p:spPr bwMode="auto">
            <a:xfrm>
              <a:off x="4700" y="4077"/>
              <a:ext cx="34" cy="53"/>
            </a:xfrm>
            <a:custGeom>
              <a:avLst/>
              <a:gdLst>
                <a:gd name="T0" fmla="*/ 5 w 67"/>
                <a:gd name="T1" fmla="*/ 3 h 107"/>
                <a:gd name="T2" fmla="*/ 4 w 67"/>
                <a:gd name="T3" fmla="*/ 1 h 107"/>
                <a:gd name="T4" fmla="*/ 4 w 67"/>
                <a:gd name="T5" fmla="*/ 0 h 107"/>
                <a:gd name="T6" fmla="*/ 3 w 67"/>
                <a:gd name="T7" fmla="*/ 0 h 107"/>
                <a:gd name="T8" fmla="*/ 3 w 67"/>
                <a:gd name="T9" fmla="*/ 0 h 107"/>
                <a:gd name="T10" fmla="*/ 3 w 67"/>
                <a:gd name="T11" fmla="*/ 0 h 107"/>
                <a:gd name="T12" fmla="*/ 2 w 67"/>
                <a:gd name="T13" fmla="*/ 0 h 107"/>
                <a:gd name="T14" fmla="*/ 2 w 67"/>
                <a:gd name="T15" fmla="*/ 0 h 107"/>
                <a:gd name="T16" fmla="*/ 1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1 w 67"/>
                <a:gd name="T33" fmla="*/ 3 h 107"/>
                <a:gd name="T34" fmla="*/ 1 w 67"/>
                <a:gd name="T35" fmla="*/ 3 h 107"/>
                <a:gd name="T36" fmla="*/ 1 w 67"/>
                <a:gd name="T37" fmla="*/ 4 h 107"/>
                <a:gd name="T38" fmla="*/ 1 w 67"/>
                <a:gd name="T39" fmla="*/ 4 h 107"/>
                <a:gd name="T40" fmla="*/ 1 w 67"/>
                <a:gd name="T41" fmla="*/ 4 h 107"/>
                <a:gd name="T42" fmla="*/ 1 w 67"/>
                <a:gd name="T43" fmla="*/ 5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1 w 67"/>
                <a:gd name="T67" fmla="*/ 0 h 107"/>
                <a:gd name="T68" fmla="*/ 2 w 67"/>
                <a:gd name="T69" fmla="*/ 0 h 107"/>
                <a:gd name="T70" fmla="*/ 2 w 67"/>
                <a:gd name="T71" fmla="*/ 0 h 107"/>
                <a:gd name="T72" fmla="*/ 2 w 67"/>
                <a:gd name="T73" fmla="*/ 0 h 107"/>
                <a:gd name="T74" fmla="*/ 3 w 67"/>
                <a:gd name="T75" fmla="*/ 0 h 107"/>
                <a:gd name="T76" fmla="*/ 3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2 h 107"/>
                <a:gd name="T92" fmla="*/ 4 w 67"/>
                <a:gd name="T93" fmla="*/ 3 h 107"/>
                <a:gd name="T94" fmla="*/ 4 w 67"/>
                <a:gd name="T95" fmla="*/ 3 h 107"/>
                <a:gd name="T96" fmla="*/ 4 w 67"/>
                <a:gd name="T97" fmla="*/ 3 h 107"/>
                <a:gd name="T98" fmla="*/ 4 w 67"/>
                <a:gd name="T99" fmla="*/ 3 h 107"/>
                <a:gd name="T100" fmla="*/ 4 w 67"/>
                <a:gd name="T101" fmla="*/ 4 h 107"/>
                <a:gd name="T102" fmla="*/ 4 w 67"/>
                <a:gd name="T103" fmla="*/ 4 h 107"/>
                <a:gd name="T104" fmla="*/ 4 w 67"/>
                <a:gd name="T105" fmla="*/ 4 h 107"/>
                <a:gd name="T106" fmla="*/ 4 w 67"/>
                <a:gd name="T107" fmla="*/ 4 h 107"/>
                <a:gd name="T108" fmla="*/ 4 w 67"/>
                <a:gd name="T109" fmla="*/ 5 h 107"/>
                <a:gd name="T110" fmla="*/ 4 w 67"/>
                <a:gd name="T111" fmla="*/ 5 h 107"/>
                <a:gd name="T112" fmla="*/ 4 w 67"/>
                <a:gd name="T113" fmla="*/ 5 h 107"/>
                <a:gd name="T114" fmla="*/ 4 w 67"/>
                <a:gd name="T115" fmla="*/ 5 h 107"/>
                <a:gd name="T116" fmla="*/ 4 w 67"/>
                <a:gd name="T117" fmla="*/ 6 h 107"/>
                <a:gd name="T118" fmla="*/ 4 w 67"/>
                <a:gd name="T119" fmla="*/ 6 h 107"/>
                <a:gd name="T120" fmla="*/ 4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80"/>
                  </a:moveTo>
                  <a:lnTo>
                    <a:pt x="67" y="80"/>
                  </a:lnTo>
                  <a:lnTo>
                    <a:pt x="67" y="78"/>
                  </a:lnTo>
                  <a:lnTo>
                    <a:pt x="67" y="60"/>
                  </a:lnTo>
                  <a:lnTo>
                    <a:pt x="65" y="50"/>
                  </a:lnTo>
                  <a:lnTo>
                    <a:pt x="65" y="38"/>
                  </a:lnTo>
                  <a:lnTo>
                    <a:pt x="64" y="23"/>
                  </a:lnTo>
                  <a:lnTo>
                    <a:pt x="62" y="20"/>
                  </a:lnTo>
                  <a:lnTo>
                    <a:pt x="61" y="17"/>
                  </a:lnTo>
                  <a:lnTo>
                    <a:pt x="59" y="14"/>
                  </a:lnTo>
                  <a:lnTo>
                    <a:pt x="54" y="8"/>
                  </a:lnTo>
                  <a:lnTo>
                    <a:pt x="53" y="6"/>
                  </a:lnTo>
                  <a:lnTo>
                    <a:pt x="51" y="5"/>
                  </a:lnTo>
                  <a:lnTo>
                    <a:pt x="47" y="3"/>
                  </a:lnTo>
                  <a:lnTo>
                    <a:pt x="44" y="2"/>
                  </a:lnTo>
                  <a:lnTo>
                    <a:pt x="39" y="0"/>
                  </a:lnTo>
                  <a:lnTo>
                    <a:pt x="38" y="2"/>
                  </a:lnTo>
                  <a:lnTo>
                    <a:pt x="36" y="0"/>
                  </a:lnTo>
                  <a:lnTo>
                    <a:pt x="35" y="0"/>
                  </a:lnTo>
                  <a:lnTo>
                    <a:pt x="33" y="0"/>
                  </a:lnTo>
                  <a:lnTo>
                    <a:pt x="30" y="2"/>
                  </a:lnTo>
                  <a:lnTo>
                    <a:pt x="29" y="2"/>
                  </a:lnTo>
                  <a:lnTo>
                    <a:pt x="26" y="2"/>
                  </a:lnTo>
                  <a:lnTo>
                    <a:pt x="24" y="2"/>
                  </a:lnTo>
                  <a:lnTo>
                    <a:pt x="22" y="3"/>
                  </a:lnTo>
                  <a:lnTo>
                    <a:pt x="21" y="5"/>
                  </a:lnTo>
                  <a:lnTo>
                    <a:pt x="19" y="5"/>
                  </a:lnTo>
                  <a:lnTo>
                    <a:pt x="18" y="6"/>
                  </a:lnTo>
                  <a:lnTo>
                    <a:pt x="16" y="6"/>
                  </a:lnTo>
                  <a:lnTo>
                    <a:pt x="16" y="8"/>
                  </a:lnTo>
                  <a:lnTo>
                    <a:pt x="15" y="8"/>
                  </a:lnTo>
                  <a:lnTo>
                    <a:pt x="13" y="8"/>
                  </a:lnTo>
                  <a:lnTo>
                    <a:pt x="13" y="9"/>
                  </a:lnTo>
                  <a:lnTo>
                    <a:pt x="10" y="12"/>
                  </a:lnTo>
                  <a:lnTo>
                    <a:pt x="6" y="17"/>
                  </a:lnTo>
                  <a:lnTo>
                    <a:pt x="6" y="18"/>
                  </a:lnTo>
                  <a:lnTo>
                    <a:pt x="4" y="18"/>
                  </a:lnTo>
                  <a:lnTo>
                    <a:pt x="4" y="21"/>
                  </a:lnTo>
                  <a:lnTo>
                    <a:pt x="3" y="23"/>
                  </a:lnTo>
                  <a:lnTo>
                    <a:pt x="3" y="24"/>
                  </a:lnTo>
                  <a:lnTo>
                    <a:pt x="3" y="26"/>
                  </a:lnTo>
                  <a:lnTo>
                    <a:pt x="3" y="28"/>
                  </a:lnTo>
                  <a:lnTo>
                    <a:pt x="1" y="28"/>
                  </a:lnTo>
                  <a:lnTo>
                    <a:pt x="3" y="28"/>
                  </a:lnTo>
                  <a:lnTo>
                    <a:pt x="1" y="32"/>
                  </a:lnTo>
                  <a:lnTo>
                    <a:pt x="1" y="35"/>
                  </a:lnTo>
                  <a:lnTo>
                    <a:pt x="1" y="38"/>
                  </a:lnTo>
                  <a:lnTo>
                    <a:pt x="1" y="40"/>
                  </a:lnTo>
                  <a:lnTo>
                    <a:pt x="1" y="43"/>
                  </a:lnTo>
                  <a:lnTo>
                    <a:pt x="1" y="46"/>
                  </a:lnTo>
                  <a:lnTo>
                    <a:pt x="0" y="47"/>
                  </a:lnTo>
                  <a:lnTo>
                    <a:pt x="0" y="49"/>
                  </a:lnTo>
                  <a:lnTo>
                    <a:pt x="1" y="50"/>
                  </a:lnTo>
                  <a:lnTo>
                    <a:pt x="1" y="52"/>
                  </a:lnTo>
                  <a:lnTo>
                    <a:pt x="0" y="54"/>
                  </a:lnTo>
                  <a:lnTo>
                    <a:pt x="1" y="55"/>
                  </a:lnTo>
                  <a:lnTo>
                    <a:pt x="1" y="57"/>
                  </a:lnTo>
                  <a:lnTo>
                    <a:pt x="0" y="57"/>
                  </a:lnTo>
                  <a:lnTo>
                    <a:pt x="1" y="58"/>
                  </a:lnTo>
                  <a:lnTo>
                    <a:pt x="1" y="60"/>
                  </a:lnTo>
                  <a:lnTo>
                    <a:pt x="1" y="61"/>
                  </a:lnTo>
                  <a:lnTo>
                    <a:pt x="1" y="63"/>
                  </a:lnTo>
                  <a:lnTo>
                    <a:pt x="1" y="64"/>
                  </a:lnTo>
                  <a:lnTo>
                    <a:pt x="0" y="66"/>
                  </a:lnTo>
                  <a:lnTo>
                    <a:pt x="1" y="67"/>
                  </a:lnTo>
                  <a:lnTo>
                    <a:pt x="1" y="69"/>
                  </a:lnTo>
                  <a:lnTo>
                    <a:pt x="0" y="69"/>
                  </a:lnTo>
                  <a:lnTo>
                    <a:pt x="1" y="70"/>
                  </a:lnTo>
                  <a:lnTo>
                    <a:pt x="1" y="72"/>
                  </a:lnTo>
                  <a:lnTo>
                    <a:pt x="1" y="73"/>
                  </a:lnTo>
                  <a:lnTo>
                    <a:pt x="1" y="76"/>
                  </a:lnTo>
                  <a:lnTo>
                    <a:pt x="1" y="78"/>
                  </a:lnTo>
                  <a:lnTo>
                    <a:pt x="1" y="80"/>
                  </a:lnTo>
                  <a:lnTo>
                    <a:pt x="1" y="84"/>
                  </a:lnTo>
                  <a:lnTo>
                    <a:pt x="1" y="86"/>
                  </a:lnTo>
                  <a:lnTo>
                    <a:pt x="1" y="87"/>
                  </a:lnTo>
                  <a:lnTo>
                    <a:pt x="1" y="89"/>
                  </a:lnTo>
                  <a:lnTo>
                    <a:pt x="1" y="93"/>
                  </a:lnTo>
                  <a:lnTo>
                    <a:pt x="1" y="95"/>
                  </a:lnTo>
                  <a:lnTo>
                    <a:pt x="1" y="96"/>
                  </a:lnTo>
                  <a:lnTo>
                    <a:pt x="1" y="99"/>
                  </a:lnTo>
                  <a:lnTo>
                    <a:pt x="3" y="102"/>
                  </a:lnTo>
                  <a:lnTo>
                    <a:pt x="4" y="106"/>
                  </a:lnTo>
                  <a:lnTo>
                    <a:pt x="4" y="107"/>
                  </a:lnTo>
                  <a:lnTo>
                    <a:pt x="6" y="106"/>
                  </a:lnTo>
                  <a:lnTo>
                    <a:pt x="7" y="104"/>
                  </a:lnTo>
                  <a:lnTo>
                    <a:pt x="7" y="102"/>
                  </a:lnTo>
                  <a:lnTo>
                    <a:pt x="6" y="95"/>
                  </a:lnTo>
                  <a:lnTo>
                    <a:pt x="7" y="93"/>
                  </a:lnTo>
                  <a:lnTo>
                    <a:pt x="6" y="90"/>
                  </a:lnTo>
                  <a:lnTo>
                    <a:pt x="6" y="87"/>
                  </a:lnTo>
                  <a:lnTo>
                    <a:pt x="6" y="73"/>
                  </a:lnTo>
                  <a:lnTo>
                    <a:pt x="6" y="67"/>
                  </a:lnTo>
                  <a:lnTo>
                    <a:pt x="6" y="61"/>
                  </a:lnTo>
                  <a:lnTo>
                    <a:pt x="6" y="55"/>
                  </a:lnTo>
                  <a:lnTo>
                    <a:pt x="6" y="47"/>
                  </a:lnTo>
                  <a:lnTo>
                    <a:pt x="6" y="44"/>
                  </a:lnTo>
                  <a:lnTo>
                    <a:pt x="6" y="43"/>
                  </a:lnTo>
                  <a:lnTo>
                    <a:pt x="7" y="41"/>
                  </a:lnTo>
                  <a:lnTo>
                    <a:pt x="7" y="40"/>
                  </a:lnTo>
                  <a:lnTo>
                    <a:pt x="7" y="38"/>
                  </a:lnTo>
                  <a:lnTo>
                    <a:pt x="7" y="37"/>
                  </a:lnTo>
                  <a:lnTo>
                    <a:pt x="7" y="35"/>
                  </a:lnTo>
                  <a:lnTo>
                    <a:pt x="9" y="29"/>
                  </a:lnTo>
                  <a:lnTo>
                    <a:pt x="9" y="28"/>
                  </a:lnTo>
                  <a:lnTo>
                    <a:pt x="7" y="28"/>
                  </a:lnTo>
                  <a:lnTo>
                    <a:pt x="9" y="24"/>
                  </a:lnTo>
                  <a:lnTo>
                    <a:pt x="10" y="21"/>
                  </a:lnTo>
                  <a:lnTo>
                    <a:pt x="10" y="20"/>
                  </a:lnTo>
                  <a:lnTo>
                    <a:pt x="12" y="18"/>
                  </a:lnTo>
                  <a:lnTo>
                    <a:pt x="13" y="17"/>
                  </a:lnTo>
                  <a:lnTo>
                    <a:pt x="15" y="14"/>
                  </a:lnTo>
                  <a:lnTo>
                    <a:pt x="16" y="14"/>
                  </a:lnTo>
                  <a:lnTo>
                    <a:pt x="18" y="12"/>
                  </a:lnTo>
                  <a:lnTo>
                    <a:pt x="19" y="11"/>
                  </a:lnTo>
                  <a:lnTo>
                    <a:pt x="21" y="9"/>
                  </a:lnTo>
                  <a:lnTo>
                    <a:pt x="24" y="9"/>
                  </a:lnTo>
                  <a:lnTo>
                    <a:pt x="26" y="8"/>
                  </a:lnTo>
                  <a:lnTo>
                    <a:pt x="27" y="8"/>
                  </a:lnTo>
                  <a:lnTo>
                    <a:pt x="29" y="6"/>
                  </a:lnTo>
                  <a:lnTo>
                    <a:pt x="30" y="6"/>
                  </a:lnTo>
                  <a:lnTo>
                    <a:pt x="32" y="6"/>
                  </a:lnTo>
                  <a:lnTo>
                    <a:pt x="36" y="6"/>
                  </a:lnTo>
                  <a:lnTo>
                    <a:pt x="41" y="8"/>
                  </a:lnTo>
                  <a:lnTo>
                    <a:pt x="42" y="8"/>
                  </a:lnTo>
                  <a:lnTo>
                    <a:pt x="44" y="8"/>
                  </a:lnTo>
                  <a:lnTo>
                    <a:pt x="45" y="9"/>
                  </a:lnTo>
                  <a:lnTo>
                    <a:pt x="47" y="9"/>
                  </a:lnTo>
                  <a:lnTo>
                    <a:pt x="47" y="11"/>
                  </a:lnTo>
                  <a:lnTo>
                    <a:pt x="48" y="11"/>
                  </a:lnTo>
                  <a:lnTo>
                    <a:pt x="53" y="17"/>
                  </a:lnTo>
                  <a:lnTo>
                    <a:pt x="53" y="18"/>
                  </a:lnTo>
                  <a:lnTo>
                    <a:pt x="56" y="21"/>
                  </a:lnTo>
                  <a:lnTo>
                    <a:pt x="56" y="24"/>
                  </a:lnTo>
                  <a:lnTo>
                    <a:pt x="54" y="24"/>
                  </a:lnTo>
                  <a:lnTo>
                    <a:pt x="56" y="26"/>
                  </a:lnTo>
                  <a:lnTo>
                    <a:pt x="56" y="28"/>
                  </a:lnTo>
                  <a:lnTo>
                    <a:pt x="56" y="29"/>
                  </a:lnTo>
                  <a:lnTo>
                    <a:pt x="56" y="31"/>
                  </a:lnTo>
                  <a:lnTo>
                    <a:pt x="58" y="32"/>
                  </a:lnTo>
                  <a:lnTo>
                    <a:pt x="58" y="34"/>
                  </a:lnTo>
                  <a:lnTo>
                    <a:pt x="58" y="35"/>
                  </a:lnTo>
                  <a:lnTo>
                    <a:pt x="58" y="37"/>
                  </a:lnTo>
                  <a:lnTo>
                    <a:pt x="58" y="38"/>
                  </a:lnTo>
                  <a:lnTo>
                    <a:pt x="59" y="38"/>
                  </a:lnTo>
                  <a:lnTo>
                    <a:pt x="59" y="40"/>
                  </a:lnTo>
                  <a:lnTo>
                    <a:pt x="58" y="43"/>
                  </a:lnTo>
                  <a:lnTo>
                    <a:pt x="59" y="46"/>
                  </a:lnTo>
                  <a:lnTo>
                    <a:pt x="59" y="47"/>
                  </a:lnTo>
                  <a:lnTo>
                    <a:pt x="58" y="49"/>
                  </a:lnTo>
                  <a:lnTo>
                    <a:pt x="59" y="49"/>
                  </a:lnTo>
                  <a:lnTo>
                    <a:pt x="59" y="50"/>
                  </a:lnTo>
                  <a:lnTo>
                    <a:pt x="59" y="52"/>
                  </a:lnTo>
                  <a:lnTo>
                    <a:pt x="59" y="54"/>
                  </a:lnTo>
                  <a:lnTo>
                    <a:pt x="59" y="57"/>
                  </a:lnTo>
                  <a:lnTo>
                    <a:pt x="59" y="58"/>
                  </a:lnTo>
                  <a:lnTo>
                    <a:pt x="59" y="60"/>
                  </a:lnTo>
                  <a:lnTo>
                    <a:pt x="59" y="61"/>
                  </a:lnTo>
                  <a:lnTo>
                    <a:pt x="59" y="63"/>
                  </a:lnTo>
                  <a:lnTo>
                    <a:pt x="58" y="64"/>
                  </a:lnTo>
                  <a:lnTo>
                    <a:pt x="59" y="64"/>
                  </a:lnTo>
                  <a:lnTo>
                    <a:pt x="59" y="67"/>
                  </a:lnTo>
                  <a:lnTo>
                    <a:pt x="61" y="69"/>
                  </a:lnTo>
                  <a:lnTo>
                    <a:pt x="61" y="70"/>
                  </a:lnTo>
                  <a:lnTo>
                    <a:pt x="59" y="70"/>
                  </a:lnTo>
                  <a:lnTo>
                    <a:pt x="59" y="72"/>
                  </a:lnTo>
                  <a:lnTo>
                    <a:pt x="59" y="73"/>
                  </a:lnTo>
                  <a:lnTo>
                    <a:pt x="59" y="75"/>
                  </a:lnTo>
                  <a:lnTo>
                    <a:pt x="59" y="76"/>
                  </a:lnTo>
                  <a:lnTo>
                    <a:pt x="59" y="78"/>
                  </a:lnTo>
                  <a:lnTo>
                    <a:pt x="61" y="80"/>
                  </a:lnTo>
                  <a:lnTo>
                    <a:pt x="59" y="80"/>
                  </a:lnTo>
                  <a:lnTo>
                    <a:pt x="59" y="81"/>
                  </a:lnTo>
                  <a:lnTo>
                    <a:pt x="59" y="83"/>
                  </a:lnTo>
                  <a:lnTo>
                    <a:pt x="59" y="84"/>
                  </a:lnTo>
                  <a:lnTo>
                    <a:pt x="59" y="86"/>
                  </a:lnTo>
                  <a:lnTo>
                    <a:pt x="59" y="87"/>
                  </a:lnTo>
                  <a:lnTo>
                    <a:pt x="59" y="89"/>
                  </a:lnTo>
                  <a:lnTo>
                    <a:pt x="58" y="89"/>
                  </a:lnTo>
                  <a:lnTo>
                    <a:pt x="59" y="90"/>
                  </a:lnTo>
                  <a:lnTo>
                    <a:pt x="59" y="92"/>
                  </a:lnTo>
                  <a:lnTo>
                    <a:pt x="58" y="92"/>
                  </a:lnTo>
                  <a:lnTo>
                    <a:pt x="59" y="93"/>
                  </a:lnTo>
                  <a:lnTo>
                    <a:pt x="59" y="96"/>
                  </a:lnTo>
                  <a:lnTo>
                    <a:pt x="59" y="98"/>
                  </a:lnTo>
                  <a:lnTo>
                    <a:pt x="58" y="98"/>
                  </a:lnTo>
                  <a:lnTo>
                    <a:pt x="59" y="99"/>
                  </a:lnTo>
                  <a:lnTo>
                    <a:pt x="58" y="99"/>
                  </a:lnTo>
                  <a:lnTo>
                    <a:pt x="58" y="101"/>
                  </a:lnTo>
                  <a:lnTo>
                    <a:pt x="58" y="104"/>
                  </a:lnTo>
                  <a:lnTo>
                    <a:pt x="59" y="104"/>
                  </a:lnTo>
                  <a:lnTo>
                    <a:pt x="61" y="106"/>
                  </a:lnTo>
                  <a:lnTo>
                    <a:pt x="62" y="106"/>
                  </a:lnTo>
                  <a:lnTo>
                    <a:pt x="65" y="106"/>
                  </a:lnTo>
                  <a:lnTo>
                    <a:pt x="65" y="104"/>
                  </a:lnTo>
                  <a:lnTo>
                    <a:pt x="67" y="92"/>
                  </a:lnTo>
                  <a:lnTo>
                    <a:pt x="67" y="81"/>
                  </a:lnTo>
                  <a:lnTo>
                    <a:pt x="67"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9" name="Freeform 14">
              <a:extLst>
                <a:ext uri="{FF2B5EF4-FFF2-40B4-BE49-F238E27FC236}">
                  <a16:creationId xmlns:a16="http://schemas.microsoft.com/office/drawing/2014/main" id="{93C72AF3-B9E1-448A-87E3-3A5CCC3A32F0}"/>
                </a:ext>
              </a:extLst>
            </p:cNvPr>
            <p:cNvSpPr>
              <a:spLocks/>
            </p:cNvSpPr>
            <p:nvPr userDrawn="1"/>
          </p:nvSpPr>
          <p:spPr bwMode="auto">
            <a:xfrm>
              <a:off x="4660" y="4077"/>
              <a:ext cx="34" cy="53"/>
            </a:xfrm>
            <a:custGeom>
              <a:avLst/>
              <a:gdLst>
                <a:gd name="T0" fmla="*/ 5 w 67"/>
                <a:gd name="T1" fmla="*/ 3 h 107"/>
                <a:gd name="T2" fmla="*/ 4 w 67"/>
                <a:gd name="T3" fmla="*/ 1 h 107"/>
                <a:gd name="T4" fmla="*/ 4 w 67"/>
                <a:gd name="T5" fmla="*/ 0 h 107"/>
                <a:gd name="T6" fmla="*/ 3 w 67"/>
                <a:gd name="T7" fmla="*/ 0 h 107"/>
                <a:gd name="T8" fmla="*/ 3 w 67"/>
                <a:gd name="T9" fmla="*/ 0 h 107"/>
                <a:gd name="T10" fmla="*/ 3 w 67"/>
                <a:gd name="T11" fmla="*/ 0 h 107"/>
                <a:gd name="T12" fmla="*/ 2 w 67"/>
                <a:gd name="T13" fmla="*/ 0 h 107"/>
                <a:gd name="T14" fmla="*/ 2 w 67"/>
                <a:gd name="T15" fmla="*/ 0 h 107"/>
                <a:gd name="T16" fmla="*/ 2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0 w 67"/>
                <a:gd name="T33" fmla="*/ 3 h 107"/>
                <a:gd name="T34" fmla="*/ 1 w 67"/>
                <a:gd name="T35" fmla="*/ 3 h 107"/>
                <a:gd name="T36" fmla="*/ 1 w 67"/>
                <a:gd name="T37" fmla="*/ 4 h 107"/>
                <a:gd name="T38" fmla="*/ 1 w 67"/>
                <a:gd name="T39" fmla="*/ 4 h 107"/>
                <a:gd name="T40" fmla="*/ 1 w 67"/>
                <a:gd name="T41" fmla="*/ 4 h 107"/>
                <a:gd name="T42" fmla="*/ 1 w 67"/>
                <a:gd name="T43" fmla="*/ 5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2 w 67"/>
                <a:gd name="T67" fmla="*/ 0 h 107"/>
                <a:gd name="T68" fmla="*/ 2 w 67"/>
                <a:gd name="T69" fmla="*/ 0 h 107"/>
                <a:gd name="T70" fmla="*/ 2 w 67"/>
                <a:gd name="T71" fmla="*/ 0 h 107"/>
                <a:gd name="T72" fmla="*/ 2 w 67"/>
                <a:gd name="T73" fmla="*/ 0 h 107"/>
                <a:gd name="T74" fmla="*/ 3 w 67"/>
                <a:gd name="T75" fmla="*/ 0 h 107"/>
                <a:gd name="T76" fmla="*/ 3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2 h 107"/>
                <a:gd name="T92" fmla="*/ 4 w 67"/>
                <a:gd name="T93" fmla="*/ 3 h 107"/>
                <a:gd name="T94" fmla="*/ 4 w 67"/>
                <a:gd name="T95" fmla="*/ 3 h 107"/>
                <a:gd name="T96" fmla="*/ 4 w 67"/>
                <a:gd name="T97" fmla="*/ 3 h 107"/>
                <a:gd name="T98" fmla="*/ 4 w 67"/>
                <a:gd name="T99" fmla="*/ 3 h 107"/>
                <a:gd name="T100" fmla="*/ 4 w 67"/>
                <a:gd name="T101" fmla="*/ 4 h 107"/>
                <a:gd name="T102" fmla="*/ 4 w 67"/>
                <a:gd name="T103" fmla="*/ 4 h 107"/>
                <a:gd name="T104" fmla="*/ 4 w 67"/>
                <a:gd name="T105" fmla="*/ 4 h 107"/>
                <a:gd name="T106" fmla="*/ 4 w 67"/>
                <a:gd name="T107" fmla="*/ 4 h 107"/>
                <a:gd name="T108" fmla="*/ 4 w 67"/>
                <a:gd name="T109" fmla="*/ 5 h 107"/>
                <a:gd name="T110" fmla="*/ 4 w 67"/>
                <a:gd name="T111" fmla="*/ 5 h 107"/>
                <a:gd name="T112" fmla="*/ 4 w 67"/>
                <a:gd name="T113" fmla="*/ 5 h 107"/>
                <a:gd name="T114" fmla="*/ 4 w 67"/>
                <a:gd name="T115" fmla="*/ 5 h 107"/>
                <a:gd name="T116" fmla="*/ 4 w 67"/>
                <a:gd name="T117" fmla="*/ 6 h 107"/>
                <a:gd name="T118" fmla="*/ 4 w 67"/>
                <a:gd name="T119" fmla="*/ 6 h 107"/>
                <a:gd name="T120" fmla="*/ 4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80"/>
                  </a:moveTo>
                  <a:lnTo>
                    <a:pt x="67" y="80"/>
                  </a:lnTo>
                  <a:lnTo>
                    <a:pt x="67" y="78"/>
                  </a:lnTo>
                  <a:lnTo>
                    <a:pt x="67" y="60"/>
                  </a:lnTo>
                  <a:lnTo>
                    <a:pt x="65" y="50"/>
                  </a:lnTo>
                  <a:lnTo>
                    <a:pt x="65" y="38"/>
                  </a:lnTo>
                  <a:lnTo>
                    <a:pt x="64" y="23"/>
                  </a:lnTo>
                  <a:lnTo>
                    <a:pt x="62" y="20"/>
                  </a:lnTo>
                  <a:lnTo>
                    <a:pt x="61" y="17"/>
                  </a:lnTo>
                  <a:lnTo>
                    <a:pt x="59" y="14"/>
                  </a:lnTo>
                  <a:lnTo>
                    <a:pt x="55" y="8"/>
                  </a:lnTo>
                  <a:lnTo>
                    <a:pt x="53" y="6"/>
                  </a:lnTo>
                  <a:lnTo>
                    <a:pt x="52" y="5"/>
                  </a:lnTo>
                  <a:lnTo>
                    <a:pt x="47" y="3"/>
                  </a:lnTo>
                  <a:lnTo>
                    <a:pt x="44" y="2"/>
                  </a:lnTo>
                  <a:lnTo>
                    <a:pt x="39" y="0"/>
                  </a:lnTo>
                  <a:lnTo>
                    <a:pt x="38" y="2"/>
                  </a:lnTo>
                  <a:lnTo>
                    <a:pt x="36" y="0"/>
                  </a:lnTo>
                  <a:lnTo>
                    <a:pt x="35" y="0"/>
                  </a:lnTo>
                  <a:lnTo>
                    <a:pt x="33" y="0"/>
                  </a:lnTo>
                  <a:lnTo>
                    <a:pt x="30" y="2"/>
                  </a:lnTo>
                  <a:lnTo>
                    <a:pt x="27" y="2"/>
                  </a:lnTo>
                  <a:lnTo>
                    <a:pt x="26" y="2"/>
                  </a:lnTo>
                  <a:lnTo>
                    <a:pt x="24" y="2"/>
                  </a:lnTo>
                  <a:lnTo>
                    <a:pt x="23" y="3"/>
                  </a:lnTo>
                  <a:lnTo>
                    <a:pt x="21" y="5"/>
                  </a:lnTo>
                  <a:lnTo>
                    <a:pt x="20" y="5"/>
                  </a:lnTo>
                  <a:lnTo>
                    <a:pt x="18" y="6"/>
                  </a:lnTo>
                  <a:lnTo>
                    <a:pt x="17" y="6"/>
                  </a:lnTo>
                  <a:lnTo>
                    <a:pt x="15" y="8"/>
                  </a:lnTo>
                  <a:lnTo>
                    <a:pt x="13" y="8"/>
                  </a:lnTo>
                  <a:lnTo>
                    <a:pt x="13" y="9"/>
                  </a:lnTo>
                  <a:lnTo>
                    <a:pt x="10" y="12"/>
                  </a:lnTo>
                  <a:lnTo>
                    <a:pt x="6" y="17"/>
                  </a:lnTo>
                  <a:lnTo>
                    <a:pt x="6" y="18"/>
                  </a:lnTo>
                  <a:lnTo>
                    <a:pt x="4" y="18"/>
                  </a:lnTo>
                  <a:lnTo>
                    <a:pt x="4" y="21"/>
                  </a:lnTo>
                  <a:lnTo>
                    <a:pt x="3" y="23"/>
                  </a:lnTo>
                  <a:lnTo>
                    <a:pt x="3" y="24"/>
                  </a:lnTo>
                  <a:lnTo>
                    <a:pt x="3" y="26"/>
                  </a:lnTo>
                  <a:lnTo>
                    <a:pt x="3" y="28"/>
                  </a:lnTo>
                  <a:lnTo>
                    <a:pt x="1" y="28"/>
                  </a:lnTo>
                  <a:lnTo>
                    <a:pt x="1" y="32"/>
                  </a:lnTo>
                  <a:lnTo>
                    <a:pt x="1" y="35"/>
                  </a:lnTo>
                  <a:lnTo>
                    <a:pt x="1" y="38"/>
                  </a:lnTo>
                  <a:lnTo>
                    <a:pt x="1" y="40"/>
                  </a:lnTo>
                  <a:lnTo>
                    <a:pt x="1" y="43"/>
                  </a:lnTo>
                  <a:lnTo>
                    <a:pt x="1" y="46"/>
                  </a:lnTo>
                  <a:lnTo>
                    <a:pt x="0" y="46"/>
                  </a:lnTo>
                  <a:lnTo>
                    <a:pt x="0" y="47"/>
                  </a:lnTo>
                  <a:lnTo>
                    <a:pt x="0" y="49"/>
                  </a:lnTo>
                  <a:lnTo>
                    <a:pt x="1" y="50"/>
                  </a:lnTo>
                  <a:lnTo>
                    <a:pt x="1" y="52"/>
                  </a:lnTo>
                  <a:lnTo>
                    <a:pt x="0" y="52"/>
                  </a:lnTo>
                  <a:lnTo>
                    <a:pt x="0" y="54"/>
                  </a:lnTo>
                  <a:lnTo>
                    <a:pt x="0" y="55"/>
                  </a:lnTo>
                  <a:lnTo>
                    <a:pt x="1" y="57"/>
                  </a:lnTo>
                  <a:lnTo>
                    <a:pt x="0" y="57"/>
                  </a:lnTo>
                  <a:lnTo>
                    <a:pt x="1" y="58"/>
                  </a:lnTo>
                  <a:lnTo>
                    <a:pt x="1" y="60"/>
                  </a:lnTo>
                  <a:lnTo>
                    <a:pt x="1" y="61"/>
                  </a:lnTo>
                  <a:lnTo>
                    <a:pt x="1" y="63"/>
                  </a:lnTo>
                  <a:lnTo>
                    <a:pt x="1" y="64"/>
                  </a:lnTo>
                  <a:lnTo>
                    <a:pt x="0" y="66"/>
                  </a:lnTo>
                  <a:lnTo>
                    <a:pt x="1" y="67"/>
                  </a:lnTo>
                  <a:lnTo>
                    <a:pt x="0" y="69"/>
                  </a:lnTo>
                  <a:lnTo>
                    <a:pt x="0" y="70"/>
                  </a:lnTo>
                  <a:lnTo>
                    <a:pt x="1" y="72"/>
                  </a:lnTo>
                  <a:lnTo>
                    <a:pt x="1" y="73"/>
                  </a:lnTo>
                  <a:lnTo>
                    <a:pt x="1" y="76"/>
                  </a:lnTo>
                  <a:lnTo>
                    <a:pt x="1" y="78"/>
                  </a:lnTo>
                  <a:lnTo>
                    <a:pt x="1" y="80"/>
                  </a:lnTo>
                  <a:lnTo>
                    <a:pt x="1" y="84"/>
                  </a:lnTo>
                  <a:lnTo>
                    <a:pt x="1" y="86"/>
                  </a:lnTo>
                  <a:lnTo>
                    <a:pt x="1" y="87"/>
                  </a:lnTo>
                  <a:lnTo>
                    <a:pt x="1" y="89"/>
                  </a:lnTo>
                  <a:lnTo>
                    <a:pt x="1" y="93"/>
                  </a:lnTo>
                  <a:lnTo>
                    <a:pt x="1" y="95"/>
                  </a:lnTo>
                  <a:lnTo>
                    <a:pt x="1" y="96"/>
                  </a:lnTo>
                  <a:lnTo>
                    <a:pt x="1" y="99"/>
                  </a:lnTo>
                  <a:lnTo>
                    <a:pt x="3" y="102"/>
                  </a:lnTo>
                  <a:lnTo>
                    <a:pt x="4" y="106"/>
                  </a:lnTo>
                  <a:lnTo>
                    <a:pt x="4" y="107"/>
                  </a:lnTo>
                  <a:lnTo>
                    <a:pt x="6" y="106"/>
                  </a:lnTo>
                  <a:lnTo>
                    <a:pt x="6" y="104"/>
                  </a:lnTo>
                  <a:lnTo>
                    <a:pt x="7" y="104"/>
                  </a:lnTo>
                  <a:lnTo>
                    <a:pt x="7" y="102"/>
                  </a:lnTo>
                  <a:lnTo>
                    <a:pt x="6" y="102"/>
                  </a:lnTo>
                  <a:lnTo>
                    <a:pt x="6" y="95"/>
                  </a:lnTo>
                  <a:lnTo>
                    <a:pt x="7" y="93"/>
                  </a:lnTo>
                  <a:lnTo>
                    <a:pt x="6" y="93"/>
                  </a:lnTo>
                  <a:lnTo>
                    <a:pt x="6" y="90"/>
                  </a:lnTo>
                  <a:lnTo>
                    <a:pt x="6" y="87"/>
                  </a:lnTo>
                  <a:lnTo>
                    <a:pt x="6" y="73"/>
                  </a:lnTo>
                  <a:lnTo>
                    <a:pt x="6" y="67"/>
                  </a:lnTo>
                  <a:lnTo>
                    <a:pt x="6" y="61"/>
                  </a:lnTo>
                  <a:lnTo>
                    <a:pt x="6" y="55"/>
                  </a:lnTo>
                  <a:lnTo>
                    <a:pt x="6" y="47"/>
                  </a:lnTo>
                  <a:lnTo>
                    <a:pt x="6" y="44"/>
                  </a:lnTo>
                  <a:lnTo>
                    <a:pt x="6" y="43"/>
                  </a:lnTo>
                  <a:lnTo>
                    <a:pt x="7" y="41"/>
                  </a:lnTo>
                  <a:lnTo>
                    <a:pt x="7" y="40"/>
                  </a:lnTo>
                  <a:lnTo>
                    <a:pt x="7" y="38"/>
                  </a:lnTo>
                  <a:lnTo>
                    <a:pt x="7" y="37"/>
                  </a:lnTo>
                  <a:lnTo>
                    <a:pt x="7" y="35"/>
                  </a:lnTo>
                  <a:lnTo>
                    <a:pt x="9" y="29"/>
                  </a:lnTo>
                  <a:lnTo>
                    <a:pt x="9" y="28"/>
                  </a:lnTo>
                  <a:lnTo>
                    <a:pt x="7" y="28"/>
                  </a:lnTo>
                  <a:lnTo>
                    <a:pt x="9" y="24"/>
                  </a:lnTo>
                  <a:lnTo>
                    <a:pt x="10" y="21"/>
                  </a:lnTo>
                  <a:lnTo>
                    <a:pt x="10" y="20"/>
                  </a:lnTo>
                  <a:lnTo>
                    <a:pt x="12" y="18"/>
                  </a:lnTo>
                  <a:lnTo>
                    <a:pt x="13" y="17"/>
                  </a:lnTo>
                  <a:lnTo>
                    <a:pt x="15" y="14"/>
                  </a:lnTo>
                  <a:lnTo>
                    <a:pt x="17" y="14"/>
                  </a:lnTo>
                  <a:lnTo>
                    <a:pt x="18" y="12"/>
                  </a:lnTo>
                  <a:lnTo>
                    <a:pt x="20" y="11"/>
                  </a:lnTo>
                  <a:lnTo>
                    <a:pt x="21" y="9"/>
                  </a:lnTo>
                  <a:lnTo>
                    <a:pt x="24" y="9"/>
                  </a:lnTo>
                  <a:lnTo>
                    <a:pt x="26" y="8"/>
                  </a:lnTo>
                  <a:lnTo>
                    <a:pt x="27" y="8"/>
                  </a:lnTo>
                  <a:lnTo>
                    <a:pt x="29" y="6"/>
                  </a:lnTo>
                  <a:lnTo>
                    <a:pt x="30" y="6"/>
                  </a:lnTo>
                  <a:lnTo>
                    <a:pt x="32" y="6"/>
                  </a:lnTo>
                  <a:lnTo>
                    <a:pt x="36" y="6"/>
                  </a:lnTo>
                  <a:lnTo>
                    <a:pt x="41" y="8"/>
                  </a:lnTo>
                  <a:lnTo>
                    <a:pt x="42" y="8"/>
                  </a:lnTo>
                  <a:lnTo>
                    <a:pt x="46" y="9"/>
                  </a:lnTo>
                  <a:lnTo>
                    <a:pt x="47" y="9"/>
                  </a:lnTo>
                  <a:lnTo>
                    <a:pt x="47" y="11"/>
                  </a:lnTo>
                  <a:lnTo>
                    <a:pt x="49" y="11"/>
                  </a:lnTo>
                  <a:lnTo>
                    <a:pt x="53" y="17"/>
                  </a:lnTo>
                  <a:lnTo>
                    <a:pt x="53" y="18"/>
                  </a:lnTo>
                  <a:lnTo>
                    <a:pt x="55" y="21"/>
                  </a:lnTo>
                  <a:lnTo>
                    <a:pt x="55" y="24"/>
                  </a:lnTo>
                  <a:lnTo>
                    <a:pt x="56" y="24"/>
                  </a:lnTo>
                  <a:lnTo>
                    <a:pt x="55" y="24"/>
                  </a:lnTo>
                  <a:lnTo>
                    <a:pt x="56" y="26"/>
                  </a:lnTo>
                  <a:lnTo>
                    <a:pt x="56" y="28"/>
                  </a:lnTo>
                  <a:lnTo>
                    <a:pt x="56" y="29"/>
                  </a:lnTo>
                  <a:lnTo>
                    <a:pt x="56" y="31"/>
                  </a:lnTo>
                  <a:lnTo>
                    <a:pt x="58" y="32"/>
                  </a:lnTo>
                  <a:lnTo>
                    <a:pt x="58" y="34"/>
                  </a:lnTo>
                  <a:lnTo>
                    <a:pt x="58" y="35"/>
                  </a:lnTo>
                  <a:lnTo>
                    <a:pt x="58" y="37"/>
                  </a:lnTo>
                  <a:lnTo>
                    <a:pt x="58" y="38"/>
                  </a:lnTo>
                  <a:lnTo>
                    <a:pt x="59" y="38"/>
                  </a:lnTo>
                  <a:lnTo>
                    <a:pt x="59" y="40"/>
                  </a:lnTo>
                  <a:lnTo>
                    <a:pt x="58" y="43"/>
                  </a:lnTo>
                  <a:lnTo>
                    <a:pt x="59" y="46"/>
                  </a:lnTo>
                  <a:lnTo>
                    <a:pt x="58" y="47"/>
                  </a:lnTo>
                  <a:lnTo>
                    <a:pt x="59" y="47"/>
                  </a:lnTo>
                  <a:lnTo>
                    <a:pt x="58" y="49"/>
                  </a:lnTo>
                  <a:lnTo>
                    <a:pt x="59" y="49"/>
                  </a:lnTo>
                  <a:lnTo>
                    <a:pt x="59" y="50"/>
                  </a:lnTo>
                  <a:lnTo>
                    <a:pt x="59" y="52"/>
                  </a:lnTo>
                  <a:lnTo>
                    <a:pt x="59" y="54"/>
                  </a:lnTo>
                  <a:lnTo>
                    <a:pt x="59" y="57"/>
                  </a:lnTo>
                  <a:lnTo>
                    <a:pt x="59" y="58"/>
                  </a:lnTo>
                  <a:lnTo>
                    <a:pt x="59" y="60"/>
                  </a:lnTo>
                  <a:lnTo>
                    <a:pt x="59" y="61"/>
                  </a:lnTo>
                  <a:lnTo>
                    <a:pt x="59" y="63"/>
                  </a:lnTo>
                  <a:lnTo>
                    <a:pt x="58" y="64"/>
                  </a:lnTo>
                  <a:lnTo>
                    <a:pt x="59" y="64"/>
                  </a:lnTo>
                  <a:lnTo>
                    <a:pt x="59" y="67"/>
                  </a:lnTo>
                  <a:lnTo>
                    <a:pt x="59" y="69"/>
                  </a:lnTo>
                  <a:lnTo>
                    <a:pt x="61" y="69"/>
                  </a:lnTo>
                  <a:lnTo>
                    <a:pt x="61" y="70"/>
                  </a:lnTo>
                  <a:lnTo>
                    <a:pt x="59" y="70"/>
                  </a:lnTo>
                  <a:lnTo>
                    <a:pt x="59" y="72"/>
                  </a:lnTo>
                  <a:lnTo>
                    <a:pt x="59" y="73"/>
                  </a:lnTo>
                  <a:lnTo>
                    <a:pt x="59" y="75"/>
                  </a:lnTo>
                  <a:lnTo>
                    <a:pt x="59" y="76"/>
                  </a:lnTo>
                  <a:lnTo>
                    <a:pt x="59" y="78"/>
                  </a:lnTo>
                  <a:lnTo>
                    <a:pt x="61" y="80"/>
                  </a:lnTo>
                  <a:lnTo>
                    <a:pt x="59" y="80"/>
                  </a:lnTo>
                  <a:lnTo>
                    <a:pt x="59" y="81"/>
                  </a:lnTo>
                  <a:lnTo>
                    <a:pt x="59" y="83"/>
                  </a:lnTo>
                  <a:lnTo>
                    <a:pt x="59" y="84"/>
                  </a:lnTo>
                  <a:lnTo>
                    <a:pt x="59" y="86"/>
                  </a:lnTo>
                  <a:lnTo>
                    <a:pt x="59" y="87"/>
                  </a:lnTo>
                  <a:lnTo>
                    <a:pt x="59" y="89"/>
                  </a:lnTo>
                  <a:lnTo>
                    <a:pt x="58" y="89"/>
                  </a:lnTo>
                  <a:lnTo>
                    <a:pt x="59" y="90"/>
                  </a:lnTo>
                  <a:lnTo>
                    <a:pt x="59" y="92"/>
                  </a:lnTo>
                  <a:lnTo>
                    <a:pt x="58" y="92"/>
                  </a:lnTo>
                  <a:lnTo>
                    <a:pt x="59" y="93"/>
                  </a:lnTo>
                  <a:lnTo>
                    <a:pt x="59" y="96"/>
                  </a:lnTo>
                  <a:lnTo>
                    <a:pt x="59" y="98"/>
                  </a:lnTo>
                  <a:lnTo>
                    <a:pt x="58" y="98"/>
                  </a:lnTo>
                  <a:lnTo>
                    <a:pt x="58" y="99"/>
                  </a:lnTo>
                  <a:lnTo>
                    <a:pt x="58" y="101"/>
                  </a:lnTo>
                  <a:lnTo>
                    <a:pt x="58" y="104"/>
                  </a:lnTo>
                  <a:lnTo>
                    <a:pt x="59" y="104"/>
                  </a:lnTo>
                  <a:lnTo>
                    <a:pt x="61" y="106"/>
                  </a:lnTo>
                  <a:lnTo>
                    <a:pt x="62" y="106"/>
                  </a:lnTo>
                  <a:lnTo>
                    <a:pt x="65" y="106"/>
                  </a:lnTo>
                  <a:lnTo>
                    <a:pt x="65" y="104"/>
                  </a:lnTo>
                  <a:lnTo>
                    <a:pt x="67" y="92"/>
                  </a:lnTo>
                  <a:lnTo>
                    <a:pt x="67" y="81"/>
                  </a:lnTo>
                  <a:lnTo>
                    <a:pt x="67"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0" name="Freeform 15">
              <a:extLst>
                <a:ext uri="{FF2B5EF4-FFF2-40B4-BE49-F238E27FC236}">
                  <a16:creationId xmlns:a16="http://schemas.microsoft.com/office/drawing/2014/main" id="{107D02A0-2E9C-4208-954C-2F41F7E8C427}"/>
                </a:ext>
              </a:extLst>
            </p:cNvPr>
            <p:cNvSpPr>
              <a:spLocks/>
            </p:cNvSpPr>
            <p:nvPr userDrawn="1"/>
          </p:nvSpPr>
          <p:spPr bwMode="auto">
            <a:xfrm>
              <a:off x="4740" y="4077"/>
              <a:ext cx="35" cy="53"/>
            </a:xfrm>
            <a:custGeom>
              <a:avLst/>
              <a:gdLst>
                <a:gd name="T0" fmla="*/ 5 w 67"/>
                <a:gd name="T1" fmla="*/ 3 h 107"/>
                <a:gd name="T2" fmla="*/ 5 w 67"/>
                <a:gd name="T3" fmla="*/ 1 h 107"/>
                <a:gd name="T4" fmla="*/ 4 w 67"/>
                <a:gd name="T5" fmla="*/ 0 h 107"/>
                <a:gd name="T6" fmla="*/ 4 w 67"/>
                <a:gd name="T7" fmla="*/ 0 h 107"/>
                <a:gd name="T8" fmla="*/ 3 w 67"/>
                <a:gd name="T9" fmla="*/ 0 h 107"/>
                <a:gd name="T10" fmla="*/ 3 w 67"/>
                <a:gd name="T11" fmla="*/ 0 h 107"/>
                <a:gd name="T12" fmla="*/ 2 w 67"/>
                <a:gd name="T13" fmla="*/ 0 h 107"/>
                <a:gd name="T14" fmla="*/ 2 w 67"/>
                <a:gd name="T15" fmla="*/ 0 h 107"/>
                <a:gd name="T16" fmla="*/ 2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1 w 67"/>
                <a:gd name="T33" fmla="*/ 3 h 107"/>
                <a:gd name="T34" fmla="*/ 1 w 67"/>
                <a:gd name="T35" fmla="*/ 3 h 107"/>
                <a:gd name="T36" fmla="*/ 1 w 67"/>
                <a:gd name="T37" fmla="*/ 4 h 107"/>
                <a:gd name="T38" fmla="*/ 1 w 67"/>
                <a:gd name="T39" fmla="*/ 4 h 107"/>
                <a:gd name="T40" fmla="*/ 1 w 67"/>
                <a:gd name="T41" fmla="*/ 4 h 107"/>
                <a:gd name="T42" fmla="*/ 1 w 67"/>
                <a:gd name="T43" fmla="*/ 4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2 w 67"/>
                <a:gd name="T67" fmla="*/ 0 h 107"/>
                <a:gd name="T68" fmla="*/ 2 w 67"/>
                <a:gd name="T69" fmla="*/ 0 h 107"/>
                <a:gd name="T70" fmla="*/ 2 w 67"/>
                <a:gd name="T71" fmla="*/ 0 h 107"/>
                <a:gd name="T72" fmla="*/ 2 w 67"/>
                <a:gd name="T73" fmla="*/ 0 h 107"/>
                <a:gd name="T74" fmla="*/ 3 w 67"/>
                <a:gd name="T75" fmla="*/ 0 h 107"/>
                <a:gd name="T76" fmla="*/ 4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3 h 107"/>
                <a:gd name="T92" fmla="*/ 4 w 67"/>
                <a:gd name="T93" fmla="*/ 3 h 107"/>
                <a:gd name="T94" fmla="*/ 4 w 67"/>
                <a:gd name="T95" fmla="*/ 3 h 107"/>
                <a:gd name="T96" fmla="*/ 4 w 67"/>
                <a:gd name="T97" fmla="*/ 3 h 107"/>
                <a:gd name="T98" fmla="*/ 4 w 67"/>
                <a:gd name="T99" fmla="*/ 3 h 107"/>
                <a:gd name="T100" fmla="*/ 5 w 67"/>
                <a:gd name="T101" fmla="*/ 4 h 107"/>
                <a:gd name="T102" fmla="*/ 4 w 67"/>
                <a:gd name="T103" fmla="*/ 4 h 107"/>
                <a:gd name="T104" fmla="*/ 5 w 67"/>
                <a:gd name="T105" fmla="*/ 4 h 107"/>
                <a:gd name="T106" fmla="*/ 5 w 67"/>
                <a:gd name="T107" fmla="*/ 4 h 107"/>
                <a:gd name="T108" fmla="*/ 4 w 67"/>
                <a:gd name="T109" fmla="*/ 5 h 107"/>
                <a:gd name="T110" fmla="*/ 4 w 67"/>
                <a:gd name="T111" fmla="*/ 5 h 107"/>
                <a:gd name="T112" fmla="*/ 4 w 67"/>
                <a:gd name="T113" fmla="*/ 5 h 107"/>
                <a:gd name="T114" fmla="*/ 5 w 67"/>
                <a:gd name="T115" fmla="*/ 5 h 107"/>
                <a:gd name="T116" fmla="*/ 4 w 67"/>
                <a:gd name="T117" fmla="*/ 6 h 107"/>
                <a:gd name="T118" fmla="*/ 4 w 67"/>
                <a:gd name="T119" fmla="*/ 6 h 107"/>
                <a:gd name="T120" fmla="*/ 5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79"/>
                  </a:moveTo>
                  <a:lnTo>
                    <a:pt x="67" y="79"/>
                  </a:lnTo>
                  <a:lnTo>
                    <a:pt x="67" y="78"/>
                  </a:lnTo>
                  <a:lnTo>
                    <a:pt x="67" y="59"/>
                  </a:lnTo>
                  <a:lnTo>
                    <a:pt x="67" y="50"/>
                  </a:lnTo>
                  <a:lnTo>
                    <a:pt x="65" y="38"/>
                  </a:lnTo>
                  <a:lnTo>
                    <a:pt x="64" y="22"/>
                  </a:lnTo>
                  <a:lnTo>
                    <a:pt x="62" y="19"/>
                  </a:lnTo>
                  <a:lnTo>
                    <a:pt x="61" y="16"/>
                  </a:lnTo>
                  <a:lnTo>
                    <a:pt x="61" y="13"/>
                  </a:lnTo>
                  <a:lnTo>
                    <a:pt x="55" y="7"/>
                  </a:lnTo>
                  <a:lnTo>
                    <a:pt x="53" y="6"/>
                  </a:lnTo>
                  <a:lnTo>
                    <a:pt x="52" y="4"/>
                  </a:lnTo>
                  <a:lnTo>
                    <a:pt x="47" y="3"/>
                  </a:lnTo>
                  <a:lnTo>
                    <a:pt x="46" y="1"/>
                  </a:lnTo>
                  <a:lnTo>
                    <a:pt x="44" y="1"/>
                  </a:lnTo>
                  <a:lnTo>
                    <a:pt x="40" y="0"/>
                  </a:lnTo>
                  <a:lnTo>
                    <a:pt x="38" y="0"/>
                  </a:lnTo>
                  <a:lnTo>
                    <a:pt x="36" y="0"/>
                  </a:lnTo>
                  <a:lnTo>
                    <a:pt x="35" y="0"/>
                  </a:lnTo>
                  <a:lnTo>
                    <a:pt x="33" y="0"/>
                  </a:lnTo>
                  <a:lnTo>
                    <a:pt x="32" y="1"/>
                  </a:lnTo>
                  <a:lnTo>
                    <a:pt x="30" y="1"/>
                  </a:lnTo>
                  <a:lnTo>
                    <a:pt x="29" y="1"/>
                  </a:lnTo>
                  <a:lnTo>
                    <a:pt x="26" y="1"/>
                  </a:lnTo>
                  <a:lnTo>
                    <a:pt x="24" y="1"/>
                  </a:lnTo>
                  <a:lnTo>
                    <a:pt x="24" y="3"/>
                  </a:lnTo>
                  <a:lnTo>
                    <a:pt x="23" y="3"/>
                  </a:lnTo>
                  <a:lnTo>
                    <a:pt x="21" y="4"/>
                  </a:lnTo>
                  <a:lnTo>
                    <a:pt x="20" y="4"/>
                  </a:lnTo>
                  <a:lnTo>
                    <a:pt x="18" y="6"/>
                  </a:lnTo>
                  <a:lnTo>
                    <a:pt x="17" y="6"/>
                  </a:lnTo>
                  <a:lnTo>
                    <a:pt x="17" y="7"/>
                  </a:lnTo>
                  <a:lnTo>
                    <a:pt x="15" y="7"/>
                  </a:lnTo>
                  <a:lnTo>
                    <a:pt x="14" y="7"/>
                  </a:lnTo>
                  <a:lnTo>
                    <a:pt x="14" y="9"/>
                  </a:lnTo>
                  <a:lnTo>
                    <a:pt x="11" y="12"/>
                  </a:lnTo>
                  <a:lnTo>
                    <a:pt x="6" y="16"/>
                  </a:lnTo>
                  <a:lnTo>
                    <a:pt x="6" y="18"/>
                  </a:lnTo>
                  <a:lnTo>
                    <a:pt x="4" y="21"/>
                  </a:lnTo>
                  <a:lnTo>
                    <a:pt x="4" y="22"/>
                  </a:lnTo>
                  <a:lnTo>
                    <a:pt x="3" y="24"/>
                  </a:lnTo>
                  <a:lnTo>
                    <a:pt x="3" y="26"/>
                  </a:lnTo>
                  <a:lnTo>
                    <a:pt x="3" y="27"/>
                  </a:lnTo>
                  <a:lnTo>
                    <a:pt x="3" y="32"/>
                  </a:lnTo>
                  <a:lnTo>
                    <a:pt x="1" y="35"/>
                  </a:lnTo>
                  <a:lnTo>
                    <a:pt x="1" y="38"/>
                  </a:lnTo>
                  <a:lnTo>
                    <a:pt x="1" y="39"/>
                  </a:lnTo>
                  <a:lnTo>
                    <a:pt x="1" y="42"/>
                  </a:lnTo>
                  <a:lnTo>
                    <a:pt x="1" y="45"/>
                  </a:lnTo>
                  <a:lnTo>
                    <a:pt x="1" y="47"/>
                  </a:lnTo>
                  <a:lnTo>
                    <a:pt x="0" y="48"/>
                  </a:lnTo>
                  <a:lnTo>
                    <a:pt x="1" y="48"/>
                  </a:lnTo>
                  <a:lnTo>
                    <a:pt x="1" y="52"/>
                  </a:lnTo>
                  <a:lnTo>
                    <a:pt x="0" y="53"/>
                  </a:lnTo>
                  <a:lnTo>
                    <a:pt x="1" y="55"/>
                  </a:lnTo>
                  <a:lnTo>
                    <a:pt x="1" y="56"/>
                  </a:lnTo>
                  <a:lnTo>
                    <a:pt x="0" y="56"/>
                  </a:lnTo>
                  <a:lnTo>
                    <a:pt x="1" y="58"/>
                  </a:lnTo>
                  <a:lnTo>
                    <a:pt x="1" y="61"/>
                  </a:lnTo>
                  <a:lnTo>
                    <a:pt x="1" y="62"/>
                  </a:lnTo>
                  <a:lnTo>
                    <a:pt x="1" y="64"/>
                  </a:lnTo>
                  <a:lnTo>
                    <a:pt x="1" y="65"/>
                  </a:lnTo>
                  <a:lnTo>
                    <a:pt x="1" y="67"/>
                  </a:lnTo>
                  <a:lnTo>
                    <a:pt x="1" y="68"/>
                  </a:lnTo>
                  <a:lnTo>
                    <a:pt x="0" y="68"/>
                  </a:lnTo>
                  <a:lnTo>
                    <a:pt x="1" y="70"/>
                  </a:lnTo>
                  <a:lnTo>
                    <a:pt x="1" y="71"/>
                  </a:lnTo>
                  <a:lnTo>
                    <a:pt x="1" y="73"/>
                  </a:lnTo>
                  <a:lnTo>
                    <a:pt x="1" y="74"/>
                  </a:lnTo>
                  <a:lnTo>
                    <a:pt x="1" y="76"/>
                  </a:lnTo>
                  <a:lnTo>
                    <a:pt x="1" y="78"/>
                  </a:lnTo>
                  <a:lnTo>
                    <a:pt x="1" y="79"/>
                  </a:lnTo>
                  <a:lnTo>
                    <a:pt x="1" y="84"/>
                  </a:lnTo>
                  <a:lnTo>
                    <a:pt x="1" y="85"/>
                  </a:lnTo>
                  <a:lnTo>
                    <a:pt x="1" y="87"/>
                  </a:lnTo>
                  <a:lnTo>
                    <a:pt x="1" y="88"/>
                  </a:lnTo>
                  <a:lnTo>
                    <a:pt x="1" y="93"/>
                  </a:lnTo>
                  <a:lnTo>
                    <a:pt x="1" y="94"/>
                  </a:lnTo>
                  <a:lnTo>
                    <a:pt x="1" y="96"/>
                  </a:lnTo>
                  <a:lnTo>
                    <a:pt x="3" y="99"/>
                  </a:lnTo>
                  <a:lnTo>
                    <a:pt x="3" y="102"/>
                  </a:lnTo>
                  <a:lnTo>
                    <a:pt x="4" y="105"/>
                  </a:lnTo>
                  <a:lnTo>
                    <a:pt x="4" y="107"/>
                  </a:lnTo>
                  <a:lnTo>
                    <a:pt x="6" y="107"/>
                  </a:lnTo>
                  <a:lnTo>
                    <a:pt x="8" y="105"/>
                  </a:lnTo>
                  <a:lnTo>
                    <a:pt x="8" y="104"/>
                  </a:lnTo>
                  <a:lnTo>
                    <a:pt x="8" y="102"/>
                  </a:lnTo>
                  <a:lnTo>
                    <a:pt x="8" y="94"/>
                  </a:lnTo>
                  <a:lnTo>
                    <a:pt x="8" y="93"/>
                  </a:lnTo>
                  <a:lnTo>
                    <a:pt x="8" y="90"/>
                  </a:lnTo>
                  <a:lnTo>
                    <a:pt x="6" y="87"/>
                  </a:lnTo>
                  <a:lnTo>
                    <a:pt x="6" y="73"/>
                  </a:lnTo>
                  <a:lnTo>
                    <a:pt x="6" y="67"/>
                  </a:lnTo>
                  <a:lnTo>
                    <a:pt x="6" y="61"/>
                  </a:lnTo>
                  <a:lnTo>
                    <a:pt x="6" y="55"/>
                  </a:lnTo>
                  <a:lnTo>
                    <a:pt x="6" y="47"/>
                  </a:lnTo>
                  <a:lnTo>
                    <a:pt x="6" y="44"/>
                  </a:lnTo>
                  <a:lnTo>
                    <a:pt x="8" y="42"/>
                  </a:lnTo>
                  <a:lnTo>
                    <a:pt x="8" y="41"/>
                  </a:lnTo>
                  <a:lnTo>
                    <a:pt x="8" y="39"/>
                  </a:lnTo>
                  <a:lnTo>
                    <a:pt x="8" y="38"/>
                  </a:lnTo>
                  <a:lnTo>
                    <a:pt x="8" y="36"/>
                  </a:lnTo>
                  <a:lnTo>
                    <a:pt x="8" y="35"/>
                  </a:lnTo>
                  <a:lnTo>
                    <a:pt x="9" y="29"/>
                  </a:lnTo>
                  <a:lnTo>
                    <a:pt x="9" y="27"/>
                  </a:lnTo>
                  <a:lnTo>
                    <a:pt x="9" y="24"/>
                  </a:lnTo>
                  <a:lnTo>
                    <a:pt x="11" y="21"/>
                  </a:lnTo>
                  <a:lnTo>
                    <a:pt x="11" y="19"/>
                  </a:lnTo>
                  <a:lnTo>
                    <a:pt x="12" y="18"/>
                  </a:lnTo>
                  <a:lnTo>
                    <a:pt x="14" y="16"/>
                  </a:lnTo>
                  <a:lnTo>
                    <a:pt x="15" y="13"/>
                  </a:lnTo>
                  <a:lnTo>
                    <a:pt x="17" y="13"/>
                  </a:lnTo>
                  <a:lnTo>
                    <a:pt x="18" y="12"/>
                  </a:lnTo>
                  <a:lnTo>
                    <a:pt x="20" y="10"/>
                  </a:lnTo>
                  <a:lnTo>
                    <a:pt x="21" y="9"/>
                  </a:lnTo>
                  <a:lnTo>
                    <a:pt x="24" y="9"/>
                  </a:lnTo>
                  <a:lnTo>
                    <a:pt x="26" y="7"/>
                  </a:lnTo>
                  <a:lnTo>
                    <a:pt x="27" y="7"/>
                  </a:lnTo>
                  <a:lnTo>
                    <a:pt x="29" y="7"/>
                  </a:lnTo>
                  <a:lnTo>
                    <a:pt x="29" y="6"/>
                  </a:lnTo>
                  <a:lnTo>
                    <a:pt x="30" y="6"/>
                  </a:lnTo>
                  <a:lnTo>
                    <a:pt x="32" y="6"/>
                  </a:lnTo>
                  <a:lnTo>
                    <a:pt x="36" y="6"/>
                  </a:lnTo>
                  <a:lnTo>
                    <a:pt x="41" y="7"/>
                  </a:lnTo>
                  <a:lnTo>
                    <a:pt x="43" y="6"/>
                  </a:lnTo>
                  <a:lnTo>
                    <a:pt x="43" y="7"/>
                  </a:lnTo>
                  <a:lnTo>
                    <a:pt x="44" y="7"/>
                  </a:lnTo>
                  <a:lnTo>
                    <a:pt x="46" y="9"/>
                  </a:lnTo>
                  <a:lnTo>
                    <a:pt x="47" y="9"/>
                  </a:lnTo>
                  <a:lnTo>
                    <a:pt x="47" y="10"/>
                  </a:lnTo>
                  <a:lnTo>
                    <a:pt x="50" y="10"/>
                  </a:lnTo>
                  <a:lnTo>
                    <a:pt x="53" y="16"/>
                  </a:lnTo>
                  <a:lnTo>
                    <a:pt x="53" y="18"/>
                  </a:lnTo>
                  <a:lnTo>
                    <a:pt x="55" y="18"/>
                  </a:lnTo>
                  <a:lnTo>
                    <a:pt x="56" y="21"/>
                  </a:lnTo>
                  <a:lnTo>
                    <a:pt x="56" y="24"/>
                  </a:lnTo>
                  <a:lnTo>
                    <a:pt x="56" y="26"/>
                  </a:lnTo>
                  <a:lnTo>
                    <a:pt x="58" y="27"/>
                  </a:lnTo>
                  <a:lnTo>
                    <a:pt x="58" y="29"/>
                  </a:lnTo>
                  <a:lnTo>
                    <a:pt x="56" y="30"/>
                  </a:lnTo>
                  <a:lnTo>
                    <a:pt x="58" y="32"/>
                  </a:lnTo>
                  <a:lnTo>
                    <a:pt x="58" y="33"/>
                  </a:lnTo>
                  <a:lnTo>
                    <a:pt x="58" y="35"/>
                  </a:lnTo>
                  <a:lnTo>
                    <a:pt x="58" y="36"/>
                  </a:lnTo>
                  <a:lnTo>
                    <a:pt x="58" y="38"/>
                  </a:lnTo>
                  <a:lnTo>
                    <a:pt x="59" y="38"/>
                  </a:lnTo>
                  <a:lnTo>
                    <a:pt x="59" y="39"/>
                  </a:lnTo>
                  <a:lnTo>
                    <a:pt x="59" y="42"/>
                  </a:lnTo>
                  <a:lnTo>
                    <a:pt x="59" y="45"/>
                  </a:lnTo>
                  <a:lnTo>
                    <a:pt x="59" y="47"/>
                  </a:lnTo>
                  <a:lnTo>
                    <a:pt x="59" y="48"/>
                  </a:lnTo>
                  <a:lnTo>
                    <a:pt x="59" y="50"/>
                  </a:lnTo>
                  <a:lnTo>
                    <a:pt x="59" y="52"/>
                  </a:lnTo>
                  <a:lnTo>
                    <a:pt x="59" y="53"/>
                  </a:lnTo>
                  <a:lnTo>
                    <a:pt x="59" y="56"/>
                  </a:lnTo>
                  <a:lnTo>
                    <a:pt x="59" y="58"/>
                  </a:lnTo>
                  <a:lnTo>
                    <a:pt x="59" y="59"/>
                  </a:lnTo>
                  <a:lnTo>
                    <a:pt x="59" y="61"/>
                  </a:lnTo>
                  <a:lnTo>
                    <a:pt x="59" y="62"/>
                  </a:lnTo>
                  <a:lnTo>
                    <a:pt x="59" y="64"/>
                  </a:lnTo>
                  <a:lnTo>
                    <a:pt x="59" y="67"/>
                  </a:lnTo>
                  <a:lnTo>
                    <a:pt x="61" y="67"/>
                  </a:lnTo>
                  <a:lnTo>
                    <a:pt x="61" y="68"/>
                  </a:lnTo>
                  <a:lnTo>
                    <a:pt x="61" y="70"/>
                  </a:lnTo>
                  <a:lnTo>
                    <a:pt x="59" y="70"/>
                  </a:lnTo>
                  <a:lnTo>
                    <a:pt x="59" y="71"/>
                  </a:lnTo>
                  <a:lnTo>
                    <a:pt x="59" y="73"/>
                  </a:lnTo>
                  <a:lnTo>
                    <a:pt x="61" y="73"/>
                  </a:lnTo>
                  <a:lnTo>
                    <a:pt x="59" y="74"/>
                  </a:lnTo>
                  <a:lnTo>
                    <a:pt x="59" y="76"/>
                  </a:lnTo>
                  <a:lnTo>
                    <a:pt x="61" y="76"/>
                  </a:lnTo>
                  <a:lnTo>
                    <a:pt x="59" y="76"/>
                  </a:lnTo>
                  <a:lnTo>
                    <a:pt x="59" y="78"/>
                  </a:lnTo>
                  <a:lnTo>
                    <a:pt x="61" y="78"/>
                  </a:lnTo>
                  <a:lnTo>
                    <a:pt x="61" y="79"/>
                  </a:lnTo>
                  <a:lnTo>
                    <a:pt x="59" y="79"/>
                  </a:lnTo>
                  <a:lnTo>
                    <a:pt x="59" y="81"/>
                  </a:lnTo>
                  <a:lnTo>
                    <a:pt x="59" y="82"/>
                  </a:lnTo>
                  <a:lnTo>
                    <a:pt x="59" y="84"/>
                  </a:lnTo>
                  <a:lnTo>
                    <a:pt x="59" y="85"/>
                  </a:lnTo>
                  <a:lnTo>
                    <a:pt x="59" y="87"/>
                  </a:lnTo>
                  <a:lnTo>
                    <a:pt x="59" y="88"/>
                  </a:lnTo>
                  <a:lnTo>
                    <a:pt x="58" y="88"/>
                  </a:lnTo>
                  <a:lnTo>
                    <a:pt x="59" y="90"/>
                  </a:lnTo>
                  <a:lnTo>
                    <a:pt x="59" y="91"/>
                  </a:lnTo>
                  <a:lnTo>
                    <a:pt x="58" y="91"/>
                  </a:lnTo>
                  <a:lnTo>
                    <a:pt x="59" y="93"/>
                  </a:lnTo>
                  <a:lnTo>
                    <a:pt x="61" y="93"/>
                  </a:lnTo>
                  <a:lnTo>
                    <a:pt x="59" y="94"/>
                  </a:lnTo>
                  <a:lnTo>
                    <a:pt x="59" y="96"/>
                  </a:lnTo>
                  <a:lnTo>
                    <a:pt x="59" y="97"/>
                  </a:lnTo>
                  <a:lnTo>
                    <a:pt x="58" y="97"/>
                  </a:lnTo>
                  <a:lnTo>
                    <a:pt x="59" y="99"/>
                  </a:lnTo>
                  <a:lnTo>
                    <a:pt x="58" y="99"/>
                  </a:lnTo>
                  <a:lnTo>
                    <a:pt x="59" y="100"/>
                  </a:lnTo>
                  <a:lnTo>
                    <a:pt x="59" y="104"/>
                  </a:lnTo>
                  <a:lnTo>
                    <a:pt x="61" y="104"/>
                  </a:lnTo>
                  <a:lnTo>
                    <a:pt x="61" y="105"/>
                  </a:lnTo>
                  <a:lnTo>
                    <a:pt x="62" y="105"/>
                  </a:lnTo>
                  <a:lnTo>
                    <a:pt x="65" y="105"/>
                  </a:lnTo>
                  <a:lnTo>
                    <a:pt x="67" y="104"/>
                  </a:lnTo>
                  <a:lnTo>
                    <a:pt x="67" y="91"/>
                  </a:lnTo>
                  <a:lnTo>
                    <a:pt x="67" y="81"/>
                  </a:lnTo>
                  <a:lnTo>
                    <a:pt x="67" y="7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21" name="Freeform 16">
              <a:extLst>
                <a:ext uri="{FF2B5EF4-FFF2-40B4-BE49-F238E27FC236}">
                  <a16:creationId xmlns:a16="http://schemas.microsoft.com/office/drawing/2014/main" id="{DB358488-0C75-4723-8247-7E51BCEA7CE0}"/>
                </a:ext>
              </a:extLst>
            </p:cNvPr>
            <p:cNvSpPr>
              <a:spLocks noEditPoints="1"/>
            </p:cNvSpPr>
            <p:nvPr userDrawn="1"/>
          </p:nvSpPr>
          <p:spPr bwMode="auto">
            <a:xfrm>
              <a:off x="4644" y="4023"/>
              <a:ext cx="146" cy="146"/>
            </a:xfrm>
            <a:custGeom>
              <a:avLst/>
              <a:gdLst>
                <a:gd name="T0" fmla="*/ 0 w 291"/>
                <a:gd name="T1" fmla="*/ 0 h 292"/>
                <a:gd name="T2" fmla="*/ 0 w 291"/>
                <a:gd name="T3" fmla="*/ 19 h 292"/>
                <a:gd name="T4" fmla="*/ 19 w 291"/>
                <a:gd name="T5" fmla="*/ 19 h 292"/>
                <a:gd name="T6" fmla="*/ 19 w 291"/>
                <a:gd name="T7" fmla="*/ 0 h 292"/>
                <a:gd name="T8" fmla="*/ 0 w 291"/>
                <a:gd name="T9" fmla="*/ 0 h 292"/>
                <a:gd name="T10" fmla="*/ 0 w 291"/>
                <a:gd name="T11" fmla="*/ 0 h 292"/>
                <a:gd name="T12" fmla="*/ 18 w 291"/>
                <a:gd name="T13" fmla="*/ 18 h 292"/>
                <a:gd name="T14" fmla="*/ 1 w 291"/>
                <a:gd name="T15" fmla="*/ 18 h 292"/>
                <a:gd name="T16" fmla="*/ 1 w 291"/>
                <a:gd name="T17" fmla="*/ 1 h 292"/>
                <a:gd name="T18" fmla="*/ 18 w 291"/>
                <a:gd name="T19" fmla="*/ 1 h 292"/>
                <a:gd name="T20" fmla="*/ 18 w 291"/>
                <a:gd name="T21" fmla="*/ 18 h 292"/>
                <a:gd name="T22" fmla="*/ 18 w 291"/>
                <a:gd name="T23" fmla="*/ 18 h 2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91" h="292">
                  <a:moveTo>
                    <a:pt x="0" y="0"/>
                  </a:moveTo>
                  <a:lnTo>
                    <a:pt x="0" y="292"/>
                  </a:lnTo>
                  <a:lnTo>
                    <a:pt x="291" y="292"/>
                  </a:lnTo>
                  <a:lnTo>
                    <a:pt x="291" y="0"/>
                  </a:lnTo>
                  <a:lnTo>
                    <a:pt x="0" y="0"/>
                  </a:lnTo>
                  <a:close/>
                  <a:moveTo>
                    <a:pt x="276" y="277"/>
                  </a:moveTo>
                  <a:lnTo>
                    <a:pt x="15" y="277"/>
                  </a:lnTo>
                  <a:lnTo>
                    <a:pt x="15" y="15"/>
                  </a:lnTo>
                  <a:lnTo>
                    <a:pt x="276" y="15"/>
                  </a:lnTo>
                  <a:lnTo>
                    <a:pt x="276" y="27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pic>
        <p:nvPicPr>
          <p:cNvPr id="35" name="Immagine 4" descr="INTESA_SANPAOLO white.png">
            <a:extLst>
              <a:ext uri="{FF2B5EF4-FFF2-40B4-BE49-F238E27FC236}">
                <a16:creationId xmlns:a16="http://schemas.microsoft.com/office/drawing/2014/main" id="{AF6E19FB-6BC9-4EB9-9643-55F16FD1803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18597" y="6469062"/>
            <a:ext cx="1926328" cy="2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6090036"/>
      </p:ext>
    </p:extLst>
  </p:cSld>
  <p:clrMapOvr>
    <a:masterClrMapping/>
  </p:clrMapOvr>
  <p:extLst>
    <p:ext uri="{DCECCB84-F9BA-43D5-87BE-67443E8EF086}">
      <p15:sldGuideLst xmlns:p15="http://schemas.microsoft.com/office/powerpoint/2012/main">
        <p15:guide id="1" orient="horz" pos="2160">
          <p15:clr>
            <a:srgbClr val="FBAE40"/>
          </p15:clr>
        </p15:guide>
        <p15:guide id="2" pos="551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Layout personalizzato">
    <p:spTree>
      <p:nvGrpSpPr>
        <p:cNvPr id="1" name=""/>
        <p:cNvGrpSpPr/>
        <p:nvPr/>
      </p:nvGrpSpPr>
      <p:grpSpPr>
        <a:xfrm>
          <a:off x="0" y="0"/>
          <a:ext cx="0" cy="0"/>
          <a:chOff x="0" y="0"/>
          <a:chExt cx="0" cy="0"/>
        </a:xfrm>
      </p:grpSpPr>
      <p:sp>
        <p:nvSpPr>
          <p:cNvPr id="2" name="Segnaposto numero diapositiva 5"/>
          <p:cNvSpPr>
            <a:spLocks noGrp="1"/>
          </p:cNvSpPr>
          <p:nvPr>
            <p:ph type="sldNum" sz="quarter" idx="10"/>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smtClean="0">
                <a:solidFill>
                  <a:srgbClr val="003A79"/>
                </a:solidFill>
                <a:latin typeface="Century Gothic" panose="020B0502020202020204" pitchFamily="34" charset="0"/>
                <a:cs typeface="Arial" panose="020B0604020202020204" pitchFamily="34" charset="0"/>
              </a:defRPr>
            </a:lvl1pPr>
          </a:lstStyle>
          <a:p>
            <a:pPr>
              <a:defRPr/>
            </a:pPr>
            <a:fld id="{9BE906B0-8BF5-4831-95CF-598DDFDDDAC5}" type="slidenum">
              <a:rPr lang="it-IT" altLang="it-IT" smtClean="0"/>
              <a:pPr>
                <a:defRPr/>
              </a:pPr>
              <a:t>‹N›</a:t>
            </a:fld>
            <a:endParaRPr lang="it-IT" altLang="it-IT"/>
          </a:p>
        </p:txBody>
      </p:sp>
      <p:grpSp>
        <p:nvGrpSpPr>
          <p:cNvPr id="6" name="Group 6">
            <a:extLst>
              <a:ext uri="{FF2B5EF4-FFF2-40B4-BE49-F238E27FC236}">
                <a16:creationId xmlns:a16="http://schemas.microsoft.com/office/drawing/2014/main" id="{8C0F733D-305E-4289-B8DE-707358EA42B4}"/>
              </a:ext>
            </a:extLst>
          </p:cNvPr>
          <p:cNvGrpSpPr>
            <a:grpSpLocks noChangeAspect="1"/>
          </p:cNvGrpSpPr>
          <p:nvPr userDrawn="1"/>
        </p:nvGrpSpPr>
        <p:grpSpPr bwMode="auto">
          <a:xfrm>
            <a:off x="7321550" y="6469063"/>
            <a:ext cx="1524000" cy="174625"/>
            <a:chOff x="4164" y="4023"/>
            <a:chExt cx="1297" cy="146"/>
          </a:xfrm>
        </p:grpSpPr>
        <p:sp>
          <p:nvSpPr>
            <p:cNvPr id="7" name="Freeform 7">
              <a:extLst>
                <a:ext uri="{FF2B5EF4-FFF2-40B4-BE49-F238E27FC236}">
                  <a16:creationId xmlns:a16="http://schemas.microsoft.com/office/drawing/2014/main" id="{66D518A6-70D8-4F53-87CB-0A55DD41C607}"/>
                </a:ext>
              </a:extLst>
            </p:cNvPr>
            <p:cNvSpPr>
              <a:spLocks noEditPoints="1"/>
            </p:cNvSpPr>
            <p:nvPr userDrawn="1"/>
          </p:nvSpPr>
          <p:spPr bwMode="auto">
            <a:xfrm>
              <a:off x="5199" y="4043"/>
              <a:ext cx="103" cy="108"/>
            </a:xfrm>
            <a:custGeom>
              <a:avLst/>
              <a:gdLst>
                <a:gd name="T0" fmla="*/ 7 w 204"/>
                <a:gd name="T1" fmla="*/ 0 h 216"/>
                <a:gd name="T2" fmla="*/ 5 w 204"/>
                <a:gd name="T3" fmla="*/ 1 h 216"/>
                <a:gd name="T4" fmla="*/ 4 w 204"/>
                <a:gd name="T5" fmla="*/ 1 h 216"/>
                <a:gd name="T6" fmla="*/ 3 w 204"/>
                <a:gd name="T7" fmla="*/ 2 h 216"/>
                <a:gd name="T8" fmla="*/ 2 w 204"/>
                <a:gd name="T9" fmla="*/ 3 h 216"/>
                <a:gd name="T10" fmla="*/ 1 w 204"/>
                <a:gd name="T11" fmla="*/ 4 h 216"/>
                <a:gd name="T12" fmla="*/ 0 w 204"/>
                <a:gd name="T13" fmla="*/ 6 h 216"/>
                <a:gd name="T14" fmla="*/ 0 w 204"/>
                <a:gd name="T15" fmla="*/ 7 h 216"/>
                <a:gd name="T16" fmla="*/ 1 w 204"/>
                <a:gd name="T17" fmla="*/ 10 h 216"/>
                <a:gd name="T18" fmla="*/ 2 w 204"/>
                <a:gd name="T19" fmla="*/ 11 h 216"/>
                <a:gd name="T20" fmla="*/ 2 w 204"/>
                <a:gd name="T21" fmla="*/ 12 h 216"/>
                <a:gd name="T22" fmla="*/ 3 w 204"/>
                <a:gd name="T23" fmla="*/ 13 h 216"/>
                <a:gd name="T24" fmla="*/ 4 w 204"/>
                <a:gd name="T25" fmla="*/ 14 h 216"/>
                <a:gd name="T26" fmla="*/ 6 w 204"/>
                <a:gd name="T27" fmla="*/ 14 h 216"/>
                <a:gd name="T28" fmla="*/ 7 w 204"/>
                <a:gd name="T29" fmla="*/ 14 h 216"/>
                <a:gd name="T30" fmla="*/ 8 w 204"/>
                <a:gd name="T31" fmla="*/ 14 h 216"/>
                <a:gd name="T32" fmla="*/ 9 w 204"/>
                <a:gd name="T33" fmla="*/ 13 h 216"/>
                <a:gd name="T34" fmla="*/ 11 w 204"/>
                <a:gd name="T35" fmla="*/ 13 h 216"/>
                <a:gd name="T36" fmla="*/ 11 w 204"/>
                <a:gd name="T37" fmla="*/ 12 h 216"/>
                <a:gd name="T38" fmla="*/ 12 w 204"/>
                <a:gd name="T39" fmla="*/ 11 h 216"/>
                <a:gd name="T40" fmla="*/ 13 w 204"/>
                <a:gd name="T41" fmla="*/ 10 h 216"/>
                <a:gd name="T42" fmla="*/ 13 w 204"/>
                <a:gd name="T43" fmla="*/ 8 h 216"/>
                <a:gd name="T44" fmla="*/ 13 w 204"/>
                <a:gd name="T45" fmla="*/ 7 h 216"/>
                <a:gd name="T46" fmla="*/ 13 w 204"/>
                <a:gd name="T47" fmla="*/ 6 h 216"/>
                <a:gd name="T48" fmla="*/ 13 w 204"/>
                <a:gd name="T49" fmla="*/ 5 h 216"/>
                <a:gd name="T50" fmla="*/ 13 w 204"/>
                <a:gd name="T51" fmla="*/ 4 h 216"/>
                <a:gd name="T52" fmla="*/ 12 w 204"/>
                <a:gd name="T53" fmla="*/ 3 h 216"/>
                <a:gd name="T54" fmla="*/ 11 w 204"/>
                <a:gd name="T55" fmla="*/ 2 h 216"/>
                <a:gd name="T56" fmla="*/ 10 w 204"/>
                <a:gd name="T57" fmla="*/ 1 h 216"/>
                <a:gd name="T58" fmla="*/ 9 w 204"/>
                <a:gd name="T59" fmla="*/ 1 h 216"/>
                <a:gd name="T60" fmla="*/ 8 w 204"/>
                <a:gd name="T61" fmla="*/ 0 h 216"/>
                <a:gd name="T62" fmla="*/ 7 w 204"/>
                <a:gd name="T63" fmla="*/ 0 h 216"/>
                <a:gd name="T64" fmla="*/ 7 w 204"/>
                <a:gd name="T65" fmla="*/ 13 h 216"/>
                <a:gd name="T66" fmla="*/ 6 w 204"/>
                <a:gd name="T67" fmla="*/ 13 h 216"/>
                <a:gd name="T68" fmla="*/ 5 w 204"/>
                <a:gd name="T69" fmla="*/ 13 h 216"/>
                <a:gd name="T70" fmla="*/ 5 w 204"/>
                <a:gd name="T71" fmla="*/ 12 h 216"/>
                <a:gd name="T72" fmla="*/ 4 w 204"/>
                <a:gd name="T73" fmla="*/ 10 h 216"/>
                <a:gd name="T74" fmla="*/ 3 w 204"/>
                <a:gd name="T75" fmla="*/ 8 h 216"/>
                <a:gd name="T76" fmla="*/ 3 w 204"/>
                <a:gd name="T77" fmla="*/ 7 h 216"/>
                <a:gd name="T78" fmla="*/ 3 w 204"/>
                <a:gd name="T79" fmla="*/ 4 h 216"/>
                <a:gd name="T80" fmla="*/ 4 w 204"/>
                <a:gd name="T81" fmla="*/ 2 h 216"/>
                <a:gd name="T82" fmla="*/ 5 w 204"/>
                <a:gd name="T83" fmla="*/ 2 h 216"/>
                <a:gd name="T84" fmla="*/ 6 w 204"/>
                <a:gd name="T85" fmla="*/ 1 h 216"/>
                <a:gd name="T86" fmla="*/ 7 w 204"/>
                <a:gd name="T87" fmla="*/ 1 h 216"/>
                <a:gd name="T88" fmla="*/ 9 w 204"/>
                <a:gd name="T89" fmla="*/ 2 h 216"/>
                <a:gd name="T90" fmla="*/ 10 w 204"/>
                <a:gd name="T91" fmla="*/ 4 h 216"/>
                <a:gd name="T92" fmla="*/ 11 w 204"/>
                <a:gd name="T93" fmla="*/ 6 h 216"/>
                <a:gd name="T94" fmla="*/ 11 w 204"/>
                <a:gd name="T95" fmla="*/ 8 h 216"/>
                <a:gd name="T96" fmla="*/ 11 w 204"/>
                <a:gd name="T97" fmla="*/ 9 h 216"/>
                <a:gd name="T98" fmla="*/ 10 w 204"/>
                <a:gd name="T99" fmla="*/ 11 h 216"/>
                <a:gd name="T100" fmla="*/ 10 w 204"/>
                <a:gd name="T101" fmla="*/ 11 h 216"/>
                <a:gd name="T102" fmla="*/ 9 w 204"/>
                <a:gd name="T103" fmla="*/ 13 h 216"/>
                <a:gd name="T104" fmla="*/ 8 w 204"/>
                <a:gd name="T105" fmla="*/ 13 h 216"/>
                <a:gd name="T106" fmla="*/ 7 w 204"/>
                <a:gd name="T107" fmla="*/ 13 h 21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204" h="216">
                  <a:moveTo>
                    <a:pt x="102" y="0"/>
                  </a:moveTo>
                  <a:lnTo>
                    <a:pt x="102" y="0"/>
                  </a:lnTo>
                  <a:lnTo>
                    <a:pt x="88" y="2"/>
                  </a:lnTo>
                  <a:lnTo>
                    <a:pt x="76" y="3"/>
                  </a:lnTo>
                  <a:lnTo>
                    <a:pt x="66" y="6"/>
                  </a:lnTo>
                  <a:lnTo>
                    <a:pt x="55" y="11"/>
                  </a:lnTo>
                  <a:lnTo>
                    <a:pt x="46" y="16"/>
                  </a:lnTo>
                  <a:lnTo>
                    <a:pt x="37" y="22"/>
                  </a:lnTo>
                  <a:lnTo>
                    <a:pt x="29" y="29"/>
                  </a:lnTo>
                  <a:lnTo>
                    <a:pt x="23" y="37"/>
                  </a:lnTo>
                  <a:lnTo>
                    <a:pt x="17" y="45"/>
                  </a:lnTo>
                  <a:lnTo>
                    <a:pt x="12" y="54"/>
                  </a:lnTo>
                  <a:lnTo>
                    <a:pt x="5" y="72"/>
                  </a:lnTo>
                  <a:lnTo>
                    <a:pt x="0" y="90"/>
                  </a:lnTo>
                  <a:lnTo>
                    <a:pt x="0" y="109"/>
                  </a:lnTo>
                  <a:lnTo>
                    <a:pt x="0" y="127"/>
                  </a:lnTo>
                  <a:lnTo>
                    <a:pt x="5" y="145"/>
                  </a:lnTo>
                  <a:lnTo>
                    <a:pt x="12" y="164"/>
                  </a:lnTo>
                  <a:lnTo>
                    <a:pt x="17" y="173"/>
                  </a:lnTo>
                  <a:lnTo>
                    <a:pt x="23" y="181"/>
                  </a:lnTo>
                  <a:lnTo>
                    <a:pt x="29" y="188"/>
                  </a:lnTo>
                  <a:lnTo>
                    <a:pt x="37" y="194"/>
                  </a:lnTo>
                  <a:lnTo>
                    <a:pt x="44" y="200"/>
                  </a:lnTo>
                  <a:lnTo>
                    <a:pt x="53" y="207"/>
                  </a:lnTo>
                  <a:lnTo>
                    <a:pt x="64" y="210"/>
                  </a:lnTo>
                  <a:lnTo>
                    <a:pt x="75" y="213"/>
                  </a:lnTo>
                  <a:lnTo>
                    <a:pt x="87" y="216"/>
                  </a:lnTo>
                  <a:lnTo>
                    <a:pt x="101" y="216"/>
                  </a:lnTo>
                  <a:lnTo>
                    <a:pt x="111" y="216"/>
                  </a:lnTo>
                  <a:lnTo>
                    <a:pt x="123" y="214"/>
                  </a:lnTo>
                  <a:lnTo>
                    <a:pt x="133" y="211"/>
                  </a:lnTo>
                  <a:lnTo>
                    <a:pt x="143" y="207"/>
                  </a:lnTo>
                  <a:lnTo>
                    <a:pt x="152" y="202"/>
                  </a:lnTo>
                  <a:lnTo>
                    <a:pt x="160" y="197"/>
                  </a:lnTo>
                  <a:lnTo>
                    <a:pt x="169" y="190"/>
                  </a:lnTo>
                  <a:lnTo>
                    <a:pt x="175" y="184"/>
                  </a:lnTo>
                  <a:lnTo>
                    <a:pt x="181" y="176"/>
                  </a:lnTo>
                  <a:lnTo>
                    <a:pt x="188" y="167"/>
                  </a:lnTo>
                  <a:lnTo>
                    <a:pt x="192" y="158"/>
                  </a:lnTo>
                  <a:lnTo>
                    <a:pt x="197" y="147"/>
                  </a:lnTo>
                  <a:lnTo>
                    <a:pt x="200" y="138"/>
                  </a:lnTo>
                  <a:lnTo>
                    <a:pt x="201" y="126"/>
                  </a:lnTo>
                  <a:lnTo>
                    <a:pt x="203" y="115"/>
                  </a:lnTo>
                  <a:lnTo>
                    <a:pt x="204" y="103"/>
                  </a:lnTo>
                  <a:lnTo>
                    <a:pt x="203" y="92"/>
                  </a:lnTo>
                  <a:lnTo>
                    <a:pt x="201" y="81"/>
                  </a:lnTo>
                  <a:lnTo>
                    <a:pt x="200" y="71"/>
                  </a:lnTo>
                  <a:lnTo>
                    <a:pt x="197" y="61"/>
                  </a:lnTo>
                  <a:lnTo>
                    <a:pt x="192" y="52"/>
                  </a:lnTo>
                  <a:lnTo>
                    <a:pt x="188" y="43"/>
                  </a:lnTo>
                  <a:lnTo>
                    <a:pt x="183" y="35"/>
                  </a:lnTo>
                  <a:lnTo>
                    <a:pt x="177" y="28"/>
                  </a:lnTo>
                  <a:lnTo>
                    <a:pt x="169" y="22"/>
                  </a:lnTo>
                  <a:lnTo>
                    <a:pt x="162" y="17"/>
                  </a:lnTo>
                  <a:lnTo>
                    <a:pt x="154" y="11"/>
                  </a:lnTo>
                  <a:lnTo>
                    <a:pt x="145" y="8"/>
                  </a:lnTo>
                  <a:lnTo>
                    <a:pt x="136" y="5"/>
                  </a:lnTo>
                  <a:lnTo>
                    <a:pt x="125" y="2"/>
                  </a:lnTo>
                  <a:lnTo>
                    <a:pt x="114" y="0"/>
                  </a:lnTo>
                  <a:lnTo>
                    <a:pt x="102" y="0"/>
                  </a:lnTo>
                  <a:close/>
                  <a:moveTo>
                    <a:pt x="110" y="202"/>
                  </a:moveTo>
                  <a:lnTo>
                    <a:pt x="110" y="202"/>
                  </a:lnTo>
                  <a:lnTo>
                    <a:pt x="102" y="200"/>
                  </a:lnTo>
                  <a:lnTo>
                    <a:pt x="93" y="199"/>
                  </a:lnTo>
                  <a:lnTo>
                    <a:pt x="87" y="197"/>
                  </a:lnTo>
                  <a:lnTo>
                    <a:pt x="79" y="193"/>
                  </a:lnTo>
                  <a:lnTo>
                    <a:pt x="73" y="190"/>
                  </a:lnTo>
                  <a:lnTo>
                    <a:pt x="67" y="184"/>
                  </a:lnTo>
                  <a:lnTo>
                    <a:pt x="56" y="171"/>
                  </a:lnTo>
                  <a:lnTo>
                    <a:pt x="49" y="156"/>
                  </a:lnTo>
                  <a:lnTo>
                    <a:pt x="43" y="139"/>
                  </a:lnTo>
                  <a:lnTo>
                    <a:pt x="38" y="121"/>
                  </a:lnTo>
                  <a:lnTo>
                    <a:pt x="37" y="100"/>
                  </a:lnTo>
                  <a:lnTo>
                    <a:pt x="38" y="77"/>
                  </a:lnTo>
                  <a:lnTo>
                    <a:pt x="43" y="58"/>
                  </a:lnTo>
                  <a:lnTo>
                    <a:pt x="49" y="43"/>
                  </a:lnTo>
                  <a:lnTo>
                    <a:pt x="56" y="32"/>
                  </a:lnTo>
                  <a:lnTo>
                    <a:pt x="66" y="23"/>
                  </a:lnTo>
                  <a:lnTo>
                    <a:pt x="75" y="19"/>
                  </a:lnTo>
                  <a:lnTo>
                    <a:pt x="85" y="16"/>
                  </a:lnTo>
                  <a:lnTo>
                    <a:pt x="96" y="14"/>
                  </a:lnTo>
                  <a:lnTo>
                    <a:pt x="110" y="16"/>
                  </a:lnTo>
                  <a:lnTo>
                    <a:pt x="123" y="22"/>
                  </a:lnTo>
                  <a:lnTo>
                    <a:pt x="134" y="29"/>
                  </a:lnTo>
                  <a:lnTo>
                    <a:pt x="145" y="41"/>
                  </a:lnTo>
                  <a:lnTo>
                    <a:pt x="154" y="55"/>
                  </a:lnTo>
                  <a:lnTo>
                    <a:pt x="160" y="72"/>
                  </a:lnTo>
                  <a:lnTo>
                    <a:pt x="163" y="92"/>
                  </a:lnTo>
                  <a:lnTo>
                    <a:pt x="165" y="113"/>
                  </a:lnTo>
                  <a:lnTo>
                    <a:pt x="165" y="127"/>
                  </a:lnTo>
                  <a:lnTo>
                    <a:pt x="163" y="139"/>
                  </a:lnTo>
                  <a:lnTo>
                    <a:pt x="162" y="150"/>
                  </a:lnTo>
                  <a:lnTo>
                    <a:pt x="159" y="161"/>
                  </a:lnTo>
                  <a:lnTo>
                    <a:pt x="155" y="168"/>
                  </a:lnTo>
                  <a:lnTo>
                    <a:pt x="152" y="176"/>
                  </a:lnTo>
                  <a:lnTo>
                    <a:pt x="143" y="187"/>
                  </a:lnTo>
                  <a:lnTo>
                    <a:pt x="134" y="194"/>
                  </a:lnTo>
                  <a:lnTo>
                    <a:pt x="125" y="199"/>
                  </a:lnTo>
                  <a:lnTo>
                    <a:pt x="117" y="200"/>
                  </a:lnTo>
                  <a:lnTo>
                    <a:pt x="110"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8" name="Freeform 8">
              <a:extLst>
                <a:ext uri="{FF2B5EF4-FFF2-40B4-BE49-F238E27FC236}">
                  <a16:creationId xmlns:a16="http://schemas.microsoft.com/office/drawing/2014/main" id="{BE669FAA-284E-428A-A2E6-64937B14184C}"/>
                </a:ext>
              </a:extLst>
            </p:cNvPr>
            <p:cNvSpPr>
              <a:spLocks/>
            </p:cNvSpPr>
            <p:nvPr userDrawn="1"/>
          </p:nvSpPr>
          <p:spPr bwMode="auto">
            <a:xfrm>
              <a:off x="4833" y="4043"/>
              <a:ext cx="66" cy="108"/>
            </a:xfrm>
            <a:custGeom>
              <a:avLst/>
              <a:gdLst>
                <a:gd name="T0" fmla="*/ 5 w 131"/>
                <a:gd name="T1" fmla="*/ 14 h 216"/>
                <a:gd name="T2" fmla="*/ 7 w 131"/>
                <a:gd name="T3" fmla="*/ 13 h 216"/>
                <a:gd name="T4" fmla="*/ 8 w 131"/>
                <a:gd name="T5" fmla="*/ 13 h 216"/>
                <a:gd name="T6" fmla="*/ 8 w 131"/>
                <a:gd name="T7" fmla="*/ 11 h 216"/>
                <a:gd name="T8" fmla="*/ 9 w 131"/>
                <a:gd name="T9" fmla="*/ 10 h 216"/>
                <a:gd name="T10" fmla="*/ 8 w 131"/>
                <a:gd name="T11" fmla="*/ 9 h 216"/>
                <a:gd name="T12" fmla="*/ 7 w 131"/>
                <a:gd name="T13" fmla="*/ 7 h 216"/>
                <a:gd name="T14" fmla="*/ 5 w 131"/>
                <a:gd name="T15" fmla="*/ 6 h 216"/>
                <a:gd name="T16" fmla="*/ 3 w 131"/>
                <a:gd name="T17" fmla="*/ 4 h 216"/>
                <a:gd name="T18" fmla="*/ 3 w 131"/>
                <a:gd name="T19" fmla="*/ 3 h 216"/>
                <a:gd name="T20" fmla="*/ 3 w 131"/>
                <a:gd name="T21" fmla="*/ 2 h 216"/>
                <a:gd name="T22" fmla="*/ 4 w 131"/>
                <a:gd name="T23" fmla="*/ 1 h 216"/>
                <a:gd name="T24" fmla="*/ 6 w 131"/>
                <a:gd name="T25" fmla="*/ 1 h 216"/>
                <a:gd name="T26" fmla="*/ 7 w 131"/>
                <a:gd name="T27" fmla="*/ 2 h 216"/>
                <a:gd name="T28" fmla="*/ 7 w 131"/>
                <a:gd name="T29" fmla="*/ 3 h 216"/>
                <a:gd name="T30" fmla="*/ 8 w 131"/>
                <a:gd name="T31" fmla="*/ 4 h 216"/>
                <a:gd name="T32" fmla="*/ 8 w 131"/>
                <a:gd name="T33" fmla="*/ 4 h 216"/>
                <a:gd name="T34" fmla="*/ 8 w 131"/>
                <a:gd name="T35" fmla="*/ 3 h 216"/>
                <a:gd name="T36" fmla="*/ 8 w 131"/>
                <a:gd name="T37" fmla="*/ 1 h 216"/>
                <a:gd name="T38" fmla="*/ 8 w 131"/>
                <a:gd name="T39" fmla="*/ 1 h 216"/>
                <a:gd name="T40" fmla="*/ 5 w 131"/>
                <a:gd name="T41" fmla="*/ 0 h 216"/>
                <a:gd name="T42" fmla="*/ 3 w 131"/>
                <a:gd name="T43" fmla="*/ 1 h 216"/>
                <a:gd name="T44" fmla="*/ 1 w 131"/>
                <a:gd name="T45" fmla="*/ 2 h 216"/>
                <a:gd name="T46" fmla="*/ 1 w 131"/>
                <a:gd name="T47" fmla="*/ 4 h 216"/>
                <a:gd name="T48" fmla="*/ 1 w 131"/>
                <a:gd name="T49" fmla="*/ 5 h 216"/>
                <a:gd name="T50" fmla="*/ 2 w 131"/>
                <a:gd name="T51" fmla="*/ 6 h 216"/>
                <a:gd name="T52" fmla="*/ 4 w 131"/>
                <a:gd name="T53" fmla="*/ 8 h 216"/>
                <a:gd name="T54" fmla="*/ 6 w 131"/>
                <a:gd name="T55" fmla="*/ 9 h 216"/>
                <a:gd name="T56" fmla="*/ 6 w 131"/>
                <a:gd name="T57" fmla="*/ 10 h 216"/>
                <a:gd name="T58" fmla="*/ 7 w 131"/>
                <a:gd name="T59" fmla="*/ 11 h 216"/>
                <a:gd name="T60" fmla="*/ 6 w 131"/>
                <a:gd name="T61" fmla="*/ 12 h 216"/>
                <a:gd name="T62" fmla="*/ 5 w 131"/>
                <a:gd name="T63" fmla="*/ 13 h 216"/>
                <a:gd name="T64" fmla="*/ 4 w 131"/>
                <a:gd name="T65" fmla="*/ 13 h 216"/>
                <a:gd name="T66" fmla="*/ 2 w 131"/>
                <a:gd name="T67" fmla="*/ 13 h 216"/>
                <a:gd name="T68" fmla="*/ 1 w 131"/>
                <a:gd name="T69" fmla="*/ 12 h 216"/>
                <a:gd name="T70" fmla="*/ 1 w 131"/>
                <a:gd name="T71" fmla="*/ 11 h 216"/>
                <a:gd name="T72" fmla="*/ 1 w 131"/>
                <a:gd name="T73" fmla="*/ 10 h 216"/>
                <a:gd name="T74" fmla="*/ 1 w 131"/>
                <a:gd name="T75" fmla="*/ 10 h 216"/>
                <a:gd name="T76" fmla="*/ 1 w 131"/>
                <a:gd name="T77" fmla="*/ 11 h 216"/>
                <a:gd name="T78" fmla="*/ 0 w 131"/>
                <a:gd name="T79" fmla="*/ 13 h 216"/>
                <a:gd name="T80" fmla="*/ 1 w 131"/>
                <a:gd name="T81" fmla="*/ 13 h 216"/>
                <a:gd name="T82" fmla="*/ 1 w 131"/>
                <a:gd name="T83" fmla="*/ 14 h 216"/>
                <a:gd name="T84" fmla="*/ 3 w 131"/>
                <a:gd name="T85" fmla="*/ 14 h 21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131" h="216">
                  <a:moveTo>
                    <a:pt x="53" y="216"/>
                  </a:moveTo>
                  <a:lnTo>
                    <a:pt x="53" y="216"/>
                  </a:lnTo>
                  <a:lnTo>
                    <a:pt x="66" y="216"/>
                  </a:lnTo>
                  <a:lnTo>
                    <a:pt x="78" y="214"/>
                  </a:lnTo>
                  <a:lnTo>
                    <a:pt x="90" y="211"/>
                  </a:lnTo>
                  <a:lnTo>
                    <a:pt x="102" y="205"/>
                  </a:lnTo>
                  <a:lnTo>
                    <a:pt x="110" y="200"/>
                  </a:lnTo>
                  <a:lnTo>
                    <a:pt x="116" y="194"/>
                  </a:lnTo>
                  <a:lnTo>
                    <a:pt x="122" y="188"/>
                  </a:lnTo>
                  <a:lnTo>
                    <a:pt x="125" y="182"/>
                  </a:lnTo>
                  <a:lnTo>
                    <a:pt x="128" y="176"/>
                  </a:lnTo>
                  <a:lnTo>
                    <a:pt x="130" y="170"/>
                  </a:lnTo>
                  <a:lnTo>
                    <a:pt x="131" y="158"/>
                  </a:lnTo>
                  <a:lnTo>
                    <a:pt x="130" y="149"/>
                  </a:lnTo>
                  <a:lnTo>
                    <a:pt x="127" y="139"/>
                  </a:lnTo>
                  <a:lnTo>
                    <a:pt x="123" y="130"/>
                  </a:lnTo>
                  <a:lnTo>
                    <a:pt x="117" y="123"/>
                  </a:lnTo>
                  <a:lnTo>
                    <a:pt x="111" y="113"/>
                  </a:lnTo>
                  <a:lnTo>
                    <a:pt x="102" y="106"/>
                  </a:lnTo>
                  <a:lnTo>
                    <a:pt x="76" y="87"/>
                  </a:lnTo>
                  <a:lnTo>
                    <a:pt x="69" y="81"/>
                  </a:lnTo>
                  <a:lnTo>
                    <a:pt x="52" y="69"/>
                  </a:lnTo>
                  <a:lnTo>
                    <a:pt x="41" y="60"/>
                  </a:lnTo>
                  <a:lnTo>
                    <a:pt x="35" y="51"/>
                  </a:lnTo>
                  <a:lnTo>
                    <a:pt x="33" y="41"/>
                  </a:lnTo>
                  <a:lnTo>
                    <a:pt x="33" y="35"/>
                  </a:lnTo>
                  <a:lnTo>
                    <a:pt x="35" y="31"/>
                  </a:lnTo>
                  <a:lnTo>
                    <a:pt x="38" y="25"/>
                  </a:lnTo>
                  <a:lnTo>
                    <a:pt x="43" y="22"/>
                  </a:lnTo>
                  <a:lnTo>
                    <a:pt x="47" y="19"/>
                  </a:lnTo>
                  <a:lnTo>
                    <a:pt x="55" y="16"/>
                  </a:lnTo>
                  <a:lnTo>
                    <a:pt x="61" y="14"/>
                  </a:lnTo>
                  <a:lnTo>
                    <a:pt x="70" y="14"/>
                  </a:lnTo>
                  <a:lnTo>
                    <a:pt x="84" y="14"/>
                  </a:lnTo>
                  <a:lnTo>
                    <a:pt x="93" y="19"/>
                  </a:lnTo>
                  <a:lnTo>
                    <a:pt x="101" y="23"/>
                  </a:lnTo>
                  <a:lnTo>
                    <a:pt x="105" y="26"/>
                  </a:lnTo>
                  <a:lnTo>
                    <a:pt x="108" y="32"/>
                  </a:lnTo>
                  <a:lnTo>
                    <a:pt x="111" y="37"/>
                  </a:lnTo>
                  <a:lnTo>
                    <a:pt x="113" y="45"/>
                  </a:lnTo>
                  <a:lnTo>
                    <a:pt x="114" y="49"/>
                  </a:lnTo>
                  <a:lnTo>
                    <a:pt x="117" y="49"/>
                  </a:lnTo>
                  <a:lnTo>
                    <a:pt x="119" y="49"/>
                  </a:lnTo>
                  <a:lnTo>
                    <a:pt x="119" y="48"/>
                  </a:lnTo>
                  <a:lnTo>
                    <a:pt x="120" y="41"/>
                  </a:lnTo>
                  <a:lnTo>
                    <a:pt x="120" y="19"/>
                  </a:lnTo>
                  <a:lnTo>
                    <a:pt x="120" y="8"/>
                  </a:lnTo>
                  <a:lnTo>
                    <a:pt x="119" y="6"/>
                  </a:lnTo>
                  <a:lnTo>
                    <a:pt x="116" y="5"/>
                  </a:lnTo>
                  <a:lnTo>
                    <a:pt x="99" y="2"/>
                  </a:lnTo>
                  <a:lnTo>
                    <a:pt x="88" y="2"/>
                  </a:lnTo>
                  <a:lnTo>
                    <a:pt x="73" y="0"/>
                  </a:lnTo>
                  <a:lnTo>
                    <a:pt x="58" y="2"/>
                  </a:lnTo>
                  <a:lnTo>
                    <a:pt x="44" y="5"/>
                  </a:lnTo>
                  <a:lnTo>
                    <a:pt x="32" y="9"/>
                  </a:lnTo>
                  <a:lnTo>
                    <a:pt x="21" y="16"/>
                  </a:lnTo>
                  <a:lnTo>
                    <a:pt x="14" y="23"/>
                  </a:lnTo>
                  <a:lnTo>
                    <a:pt x="8" y="32"/>
                  </a:lnTo>
                  <a:lnTo>
                    <a:pt x="3" y="41"/>
                  </a:lnTo>
                  <a:lnTo>
                    <a:pt x="3" y="52"/>
                  </a:lnTo>
                  <a:lnTo>
                    <a:pt x="3" y="61"/>
                  </a:lnTo>
                  <a:lnTo>
                    <a:pt x="6" y="69"/>
                  </a:lnTo>
                  <a:lnTo>
                    <a:pt x="9" y="77"/>
                  </a:lnTo>
                  <a:lnTo>
                    <a:pt x="14" y="84"/>
                  </a:lnTo>
                  <a:lnTo>
                    <a:pt x="20" y="93"/>
                  </a:lnTo>
                  <a:lnTo>
                    <a:pt x="29" y="101"/>
                  </a:lnTo>
                  <a:lnTo>
                    <a:pt x="38" y="109"/>
                  </a:lnTo>
                  <a:lnTo>
                    <a:pt x="50" y="118"/>
                  </a:lnTo>
                  <a:lnTo>
                    <a:pt x="66" y="127"/>
                  </a:lnTo>
                  <a:lnTo>
                    <a:pt x="82" y="141"/>
                  </a:lnTo>
                  <a:lnTo>
                    <a:pt x="87" y="145"/>
                  </a:lnTo>
                  <a:lnTo>
                    <a:pt x="91" y="152"/>
                  </a:lnTo>
                  <a:lnTo>
                    <a:pt x="94" y="156"/>
                  </a:lnTo>
                  <a:lnTo>
                    <a:pt x="96" y="162"/>
                  </a:lnTo>
                  <a:lnTo>
                    <a:pt x="98" y="171"/>
                  </a:lnTo>
                  <a:lnTo>
                    <a:pt x="98" y="178"/>
                  </a:lnTo>
                  <a:lnTo>
                    <a:pt x="96" y="184"/>
                  </a:lnTo>
                  <a:lnTo>
                    <a:pt x="93" y="188"/>
                  </a:lnTo>
                  <a:lnTo>
                    <a:pt x="88" y="193"/>
                  </a:lnTo>
                  <a:lnTo>
                    <a:pt x="82" y="197"/>
                  </a:lnTo>
                  <a:lnTo>
                    <a:pt x="75" y="200"/>
                  </a:lnTo>
                  <a:lnTo>
                    <a:pt x="67" y="202"/>
                  </a:lnTo>
                  <a:lnTo>
                    <a:pt x="56" y="204"/>
                  </a:lnTo>
                  <a:lnTo>
                    <a:pt x="43" y="202"/>
                  </a:lnTo>
                  <a:lnTo>
                    <a:pt x="35" y="200"/>
                  </a:lnTo>
                  <a:lnTo>
                    <a:pt x="29" y="197"/>
                  </a:lnTo>
                  <a:lnTo>
                    <a:pt x="23" y="193"/>
                  </a:lnTo>
                  <a:lnTo>
                    <a:pt x="18" y="188"/>
                  </a:lnTo>
                  <a:lnTo>
                    <a:pt x="14" y="182"/>
                  </a:lnTo>
                  <a:lnTo>
                    <a:pt x="11" y="176"/>
                  </a:lnTo>
                  <a:lnTo>
                    <a:pt x="9" y="168"/>
                  </a:lnTo>
                  <a:lnTo>
                    <a:pt x="8" y="161"/>
                  </a:lnTo>
                  <a:lnTo>
                    <a:pt x="8" y="158"/>
                  </a:lnTo>
                  <a:lnTo>
                    <a:pt x="6" y="158"/>
                  </a:lnTo>
                  <a:lnTo>
                    <a:pt x="5" y="156"/>
                  </a:lnTo>
                  <a:lnTo>
                    <a:pt x="3" y="158"/>
                  </a:lnTo>
                  <a:lnTo>
                    <a:pt x="1" y="159"/>
                  </a:lnTo>
                  <a:lnTo>
                    <a:pt x="1" y="164"/>
                  </a:lnTo>
                  <a:lnTo>
                    <a:pt x="0" y="178"/>
                  </a:lnTo>
                  <a:lnTo>
                    <a:pt x="0" y="200"/>
                  </a:lnTo>
                  <a:lnTo>
                    <a:pt x="0" y="204"/>
                  </a:lnTo>
                  <a:lnTo>
                    <a:pt x="1" y="207"/>
                  </a:lnTo>
                  <a:lnTo>
                    <a:pt x="3" y="208"/>
                  </a:lnTo>
                  <a:lnTo>
                    <a:pt x="6" y="210"/>
                  </a:lnTo>
                  <a:lnTo>
                    <a:pt x="17" y="213"/>
                  </a:lnTo>
                  <a:lnTo>
                    <a:pt x="27" y="214"/>
                  </a:lnTo>
                  <a:lnTo>
                    <a:pt x="40" y="216"/>
                  </a:lnTo>
                  <a:lnTo>
                    <a:pt x="53" y="2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9" name="Freeform 9">
              <a:extLst>
                <a:ext uri="{FF2B5EF4-FFF2-40B4-BE49-F238E27FC236}">
                  <a16:creationId xmlns:a16="http://schemas.microsoft.com/office/drawing/2014/main" id="{2AE6ED24-5E84-4932-B4A2-55836900C8B2}"/>
                </a:ext>
              </a:extLst>
            </p:cNvPr>
            <p:cNvSpPr>
              <a:spLocks noEditPoints="1"/>
            </p:cNvSpPr>
            <p:nvPr userDrawn="1"/>
          </p:nvSpPr>
          <p:spPr bwMode="auto">
            <a:xfrm>
              <a:off x="4894" y="4043"/>
              <a:ext cx="312" cy="108"/>
            </a:xfrm>
            <a:custGeom>
              <a:avLst/>
              <a:gdLst>
                <a:gd name="T0" fmla="*/ 38 w 621"/>
                <a:gd name="T1" fmla="*/ 13 h 214"/>
                <a:gd name="T2" fmla="*/ 37 w 621"/>
                <a:gd name="T3" fmla="*/ 1 h 214"/>
                <a:gd name="T4" fmla="*/ 36 w 621"/>
                <a:gd name="T5" fmla="*/ 1 h 214"/>
                <a:gd name="T6" fmla="*/ 27 w 621"/>
                <a:gd name="T7" fmla="*/ 13 h 214"/>
                <a:gd name="T8" fmla="*/ 26 w 621"/>
                <a:gd name="T9" fmla="*/ 13 h 214"/>
                <a:gd name="T10" fmla="*/ 25 w 621"/>
                <a:gd name="T11" fmla="*/ 9 h 214"/>
                <a:gd name="T12" fmla="*/ 26 w 621"/>
                <a:gd name="T13" fmla="*/ 2 h 214"/>
                <a:gd name="T14" fmla="*/ 28 w 621"/>
                <a:gd name="T15" fmla="*/ 2 h 214"/>
                <a:gd name="T16" fmla="*/ 29 w 621"/>
                <a:gd name="T17" fmla="*/ 5 h 214"/>
                <a:gd name="T18" fmla="*/ 28 w 621"/>
                <a:gd name="T19" fmla="*/ 8 h 214"/>
                <a:gd name="T20" fmla="*/ 26 w 621"/>
                <a:gd name="T21" fmla="*/ 8 h 214"/>
                <a:gd name="T22" fmla="*/ 27 w 621"/>
                <a:gd name="T23" fmla="*/ 8 h 214"/>
                <a:gd name="T24" fmla="*/ 31 w 621"/>
                <a:gd name="T25" fmla="*/ 6 h 214"/>
                <a:gd name="T26" fmla="*/ 31 w 621"/>
                <a:gd name="T27" fmla="*/ 2 h 214"/>
                <a:gd name="T28" fmla="*/ 27 w 621"/>
                <a:gd name="T29" fmla="*/ 1 h 214"/>
                <a:gd name="T30" fmla="*/ 20 w 621"/>
                <a:gd name="T31" fmla="*/ 1 h 214"/>
                <a:gd name="T32" fmla="*/ 18 w 621"/>
                <a:gd name="T33" fmla="*/ 1 h 214"/>
                <a:gd name="T34" fmla="*/ 19 w 621"/>
                <a:gd name="T35" fmla="*/ 1 h 214"/>
                <a:gd name="T36" fmla="*/ 19 w 621"/>
                <a:gd name="T37" fmla="*/ 9 h 214"/>
                <a:gd name="T38" fmla="*/ 11 w 621"/>
                <a:gd name="T39" fmla="*/ 1 h 214"/>
                <a:gd name="T40" fmla="*/ 3 w 621"/>
                <a:gd name="T41" fmla="*/ 1 h 214"/>
                <a:gd name="T42" fmla="*/ 2 w 621"/>
                <a:gd name="T43" fmla="*/ 12 h 214"/>
                <a:gd name="T44" fmla="*/ 1 w 621"/>
                <a:gd name="T45" fmla="*/ 13 h 214"/>
                <a:gd name="T46" fmla="*/ 0 w 621"/>
                <a:gd name="T47" fmla="*/ 14 h 214"/>
                <a:gd name="T48" fmla="*/ 5 w 621"/>
                <a:gd name="T49" fmla="*/ 14 h 214"/>
                <a:gd name="T50" fmla="*/ 5 w 621"/>
                <a:gd name="T51" fmla="*/ 13 h 214"/>
                <a:gd name="T52" fmla="*/ 3 w 621"/>
                <a:gd name="T53" fmla="*/ 13 h 214"/>
                <a:gd name="T54" fmla="*/ 3 w 621"/>
                <a:gd name="T55" fmla="*/ 9 h 214"/>
                <a:gd name="T56" fmla="*/ 10 w 621"/>
                <a:gd name="T57" fmla="*/ 13 h 214"/>
                <a:gd name="T58" fmla="*/ 10 w 621"/>
                <a:gd name="T59" fmla="*/ 13 h 214"/>
                <a:gd name="T60" fmla="*/ 9 w 621"/>
                <a:gd name="T61" fmla="*/ 14 h 214"/>
                <a:gd name="T62" fmla="*/ 12 w 621"/>
                <a:gd name="T63" fmla="*/ 14 h 214"/>
                <a:gd name="T64" fmla="*/ 15 w 621"/>
                <a:gd name="T65" fmla="*/ 14 h 214"/>
                <a:gd name="T66" fmla="*/ 14 w 621"/>
                <a:gd name="T67" fmla="*/ 13 h 214"/>
                <a:gd name="T68" fmla="*/ 12 w 621"/>
                <a:gd name="T69" fmla="*/ 5 h 214"/>
                <a:gd name="T70" fmla="*/ 20 w 621"/>
                <a:gd name="T71" fmla="*/ 14 h 214"/>
                <a:gd name="T72" fmla="*/ 21 w 621"/>
                <a:gd name="T73" fmla="*/ 2 h 214"/>
                <a:gd name="T74" fmla="*/ 22 w 621"/>
                <a:gd name="T75" fmla="*/ 1 h 214"/>
                <a:gd name="T76" fmla="*/ 23 w 621"/>
                <a:gd name="T77" fmla="*/ 6 h 214"/>
                <a:gd name="T78" fmla="*/ 22 w 621"/>
                <a:gd name="T79" fmla="*/ 13 h 214"/>
                <a:gd name="T80" fmla="*/ 21 w 621"/>
                <a:gd name="T81" fmla="*/ 13 h 214"/>
                <a:gd name="T82" fmla="*/ 24 w 621"/>
                <a:gd name="T83" fmla="*/ 14 h 214"/>
                <a:gd name="T84" fmla="*/ 29 w 621"/>
                <a:gd name="T85" fmla="*/ 14 h 214"/>
                <a:gd name="T86" fmla="*/ 30 w 621"/>
                <a:gd name="T87" fmla="*/ 14 h 214"/>
                <a:gd name="T88" fmla="*/ 29 w 621"/>
                <a:gd name="T89" fmla="*/ 13 h 214"/>
                <a:gd name="T90" fmla="*/ 35 w 621"/>
                <a:gd name="T91" fmla="*/ 9 h 214"/>
                <a:gd name="T92" fmla="*/ 35 w 621"/>
                <a:gd name="T93" fmla="*/ 13 h 214"/>
                <a:gd name="T94" fmla="*/ 35 w 621"/>
                <a:gd name="T95" fmla="*/ 14 h 214"/>
                <a:gd name="T96" fmla="*/ 37 w 621"/>
                <a:gd name="T97" fmla="*/ 14 h 214"/>
                <a:gd name="T98" fmla="*/ 40 w 621"/>
                <a:gd name="T99" fmla="*/ 14 h 214"/>
                <a:gd name="T100" fmla="*/ 4 w 621"/>
                <a:gd name="T101" fmla="*/ 9 h 214"/>
                <a:gd name="T102" fmla="*/ 4 w 621"/>
                <a:gd name="T103" fmla="*/ 5 h 214"/>
                <a:gd name="T104" fmla="*/ 6 w 621"/>
                <a:gd name="T105" fmla="*/ 8 h 214"/>
                <a:gd name="T106" fmla="*/ 32 w 621"/>
                <a:gd name="T107" fmla="*/ 8 h 214"/>
                <a:gd name="T108" fmla="*/ 35 w 621"/>
                <a:gd name="T109" fmla="*/ 4 h 214"/>
                <a:gd name="T110" fmla="*/ 35 w 621"/>
                <a:gd name="T111" fmla="*/ 8 h 2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621" h="214">
                  <a:moveTo>
                    <a:pt x="618" y="205"/>
                  </a:moveTo>
                  <a:lnTo>
                    <a:pt x="618" y="205"/>
                  </a:lnTo>
                  <a:lnTo>
                    <a:pt x="605" y="204"/>
                  </a:lnTo>
                  <a:lnTo>
                    <a:pt x="602" y="202"/>
                  </a:lnTo>
                  <a:lnTo>
                    <a:pt x="599" y="197"/>
                  </a:lnTo>
                  <a:lnTo>
                    <a:pt x="596" y="188"/>
                  </a:lnTo>
                  <a:lnTo>
                    <a:pt x="593" y="173"/>
                  </a:lnTo>
                  <a:lnTo>
                    <a:pt x="587" y="80"/>
                  </a:lnTo>
                  <a:lnTo>
                    <a:pt x="581" y="5"/>
                  </a:lnTo>
                  <a:lnTo>
                    <a:pt x="579" y="2"/>
                  </a:lnTo>
                  <a:lnTo>
                    <a:pt x="578" y="0"/>
                  </a:lnTo>
                  <a:lnTo>
                    <a:pt x="575" y="0"/>
                  </a:lnTo>
                  <a:lnTo>
                    <a:pt x="572" y="2"/>
                  </a:lnTo>
                  <a:lnTo>
                    <a:pt x="569" y="6"/>
                  </a:lnTo>
                  <a:lnTo>
                    <a:pt x="564" y="12"/>
                  </a:lnTo>
                  <a:lnTo>
                    <a:pt x="439" y="182"/>
                  </a:lnTo>
                  <a:lnTo>
                    <a:pt x="433" y="191"/>
                  </a:lnTo>
                  <a:lnTo>
                    <a:pt x="425" y="199"/>
                  </a:lnTo>
                  <a:lnTo>
                    <a:pt x="422" y="202"/>
                  </a:lnTo>
                  <a:lnTo>
                    <a:pt x="418" y="204"/>
                  </a:lnTo>
                  <a:lnTo>
                    <a:pt x="413" y="205"/>
                  </a:lnTo>
                  <a:lnTo>
                    <a:pt x="407" y="205"/>
                  </a:lnTo>
                  <a:lnTo>
                    <a:pt x="403" y="205"/>
                  </a:lnTo>
                  <a:lnTo>
                    <a:pt x="399" y="200"/>
                  </a:lnTo>
                  <a:lnTo>
                    <a:pt x="398" y="196"/>
                  </a:lnTo>
                  <a:lnTo>
                    <a:pt x="396" y="191"/>
                  </a:lnTo>
                  <a:lnTo>
                    <a:pt x="395" y="167"/>
                  </a:lnTo>
                  <a:lnTo>
                    <a:pt x="395" y="133"/>
                  </a:lnTo>
                  <a:lnTo>
                    <a:pt x="395" y="25"/>
                  </a:lnTo>
                  <a:lnTo>
                    <a:pt x="395" y="22"/>
                  </a:lnTo>
                  <a:lnTo>
                    <a:pt x="396" y="20"/>
                  </a:lnTo>
                  <a:lnTo>
                    <a:pt x="407" y="19"/>
                  </a:lnTo>
                  <a:lnTo>
                    <a:pt x="413" y="19"/>
                  </a:lnTo>
                  <a:lnTo>
                    <a:pt x="422" y="20"/>
                  </a:lnTo>
                  <a:lnTo>
                    <a:pt x="432" y="23"/>
                  </a:lnTo>
                  <a:lnTo>
                    <a:pt x="439" y="28"/>
                  </a:lnTo>
                  <a:lnTo>
                    <a:pt x="444" y="34"/>
                  </a:lnTo>
                  <a:lnTo>
                    <a:pt x="448" y="38"/>
                  </a:lnTo>
                  <a:lnTo>
                    <a:pt x="453" y="51"/>
                  </a:lnTo>
                  <a:lnTo>
                    <a:pt x="454" y="61"/>
                  </a:lnTo>
                  <a:lnTo>
                    <a:pt x="454" y="69"/>
                  </a:lnTo>
                  <a:lnTo>
                    <a:pt x="453" y="78"/>
                  </a:lnTo>
                  <a:lnTo>
                    <a:pt x="451" y="87"/>
                  </a:lnTo>
                  <a:lnTo>
                    <a:pt x="447" y="95"/>
                  </a:lnTo>
                  <a:lnTo>
                    <a:pt x="442" y="103"/>
                  </a:lnTo>
                  <a:lnTo>
                    <a:pt x="436" y="107"/>
                  </a:lnTo>
                  <a:lnTo>
                    <a:pt x="430" y="112"/>
                  </a:lnTo>
                  <a:lnTo>
                    <a:pt x="424" y="113"/>
                  </a:lnTo>
                  <a:lnTo>
                    <a:pt x="418" y="115"/>
                  </a:lnTo>
                  <a:lnTo>
                    <a:pt x="410" y="115"/>
                  </a:lnTo>
                  <a:lnTo>
                    <a:pt x="407" y="116"/>
                  </a:lnTo>
                  <a:lnTo>
                    <a:pt x="407" y="118"/>
                  </a:lnTo>
                  <a:lnTo>
                    <a:pt x="409" y="119"/>
                  </a:lnTo>
                  <a:lnTo>
                    <a:pt x="410" y="119"/>
                  </a:lnTo>
                  <a:lnTo>
                    <a:pt x="424" y="121"/>
                  </a:lnTo>
                  <a:lnTo>
                    <a:pt x="438" y="119"/>
                  </a:lnTo>
                  <a:lnTo>
                    <a:pt x="451" y="116"/>
                  </a:lnTo>
                  <a:lnTo>
                    <a:pt x="462" y="110"/>
                  </a:lnTo>
                  <a:lnTo>
                    <a:pt x="471" y="104"/>
                  </a:lnTo>
                  <a:lnTo>
                    <a:pt x="480" y="95"/>
                  </a:lnTo>
                  <a:lnTo>
                    <a:pt x="485" y="83"/>
                  </a:lnTo>
                  <a:lnTo>
                    <a:pt x="489" y="71"/>
                  </a:lnTo>
                  <a:lnTo>
                    <a:pt x="491" y="55"/>
                  </a:lnTo>
                  <a:lnTo>
                    <a:pt x="489" y="45"/>
                  </a:lnTo>
                  <a:lnTo>
                    <a:pt x="486" y="35"/>
                  </a:lnTo>
                  <a:lnTo>
                    <a:pt x="482" y="28"/>
                  </a:lnTo>
                  <a:lnTo>
                    <a:pt x="477" y="23"/>
                  </a:lnTo>
                  <a:lnTo>
                    <a:pt x="470" y="17"/>
                  </a:lnTo>
                  <a:lnTo>
                    <a:pt x="457" y="12"/>
                  </a:lnTo>
                  <a:lnTo>
                    <a:pt x="441" y="8"/>
                  </a:lnTo>
                  <a:lnTo>
                    <a:pt x="418" y="6"/>
                  </a:lnTo>
                  <a:lnTo>
                    <a:pt x="380" y="8"/>
                  </a:lnTo>
                  <a:lnTo>
                    <a:pt x="334" y="6"/>
                  </a:lnTo>
                  <a:lnTo>
                    <a:pt x="310" y="6"/>
                  </a:lnTo>
                  <a:lnTo>
                    <a:pt x="281" y="6"/>
                  </a:lnTo>
                  <a:lnTo>
                    <a:pt x="276" y="6"/>
                  </a:lnTo>
                  <a:lnTo>
                    <a:pt x="274" y="6"/>
                  </a:lnTo>
                  <a:lnTo>
                    <a:pt x="274" y="8"/>
                  </a:lnTo>
                  <a:lnTo>
                    <a:pt x="274" y="9"/>
                  </a:lnTo>
                  <a:lnTo>
                    <a:pt x="277" y="11"/>
                  </a:lnTo>
                  <a:lnTo>
                    <a:pt x="284" y="11"/>
                  </a:lnTo>
                  <a:lnTo>
                    <a:pt x="291" y="12"/>
                  </a:lnTo>
                  <a:lnTo>
                    <a:pt x="294" y="16"/>
                  </a:lnTo>
                  <a:lnTo>
                    <a:pt x="297" y="20"/>
                  </a:lnTo>
                  <a:lnTo>
                    <a:pt x="299" y="26"/>
                  </a:lnTo>
                  <a:lnTo>
                    <a:pt x="299" y="37"/>
                  </a:lnTo>
                  <a:lnTo>
                    <a:pt x="300" y="142"/>
                  </a:lnTo>
                  <a:lnTo>
                    <a:pt x="236" y="72"/>
                  </a:lnTo>
                  <a:lnTo>
                    <a:pt x="172" y="2"/>
                  </a:lnTo>
                  <a:lnTo>
                    <a:pt x="169" y="0"/>
                  </a:lnTo>
                  <a:lnTo>
                    <a:pt x="166" y="2"/>
                  </a:lnTo>
                  <a:lnTo>
                    <a:pt x="163" y="3"/>
                  </a:lnTo>
                  <a:lnTo>
                    <a:pt x="163" y="6"/>
                  </a:lnTo>
                  <a:lnTo>
                    <a:pt x="159" y="142"/>
                  </a:lnTo>
                  <a:lnTo>
                    <a:pt x="47" y="3"/>
                  </a:lnTo>
                  <a:lnTo>
                    <a:pt x="44" y="0"/>
                  </a:lnTo>
                  <a:lnTo>
                    <a:pt x="41" y="0"/>
                  </a:lnTo>
                  <a:lnTo>
                    <a:pt x="38" y="2"/>
                  </a:lnTo>
                  <a:lnTo>
                    <a:pt x="37" y="6"/>
                  </a:lnTo>
                  <a:lnTo>
                    <a:pt x="24" y="182"/>
                  </a:lnTo>
                  <a:lnTo>
                    <a:pt x="24" y="191"/>
                  </a:lnTo>
                  <a:lnTo>
                    <a:pt x="21" y="199"/>
                  </a:lnTo>
                  <a:lnTo>
                    <a:pt x="18" y="204"/>
                  </a:lnTo>
                  <a:lnTo>
                    <a:pt x="15" y="205"/>
                  </a:lnTo>
                  <a:lnTo>
                    <a:pt x="11" y="207"/>
                  </a:lnTo>
                  <a:lnTo>
                    <a:pt x="1" y="207"/>
                  </a:lnTo>
                  <a:lnTo>
                    <a:pt x="0" y="207"/>
                  </a:lnTo>
                  <a:lnTo>
                    <a:pt x="0" y="208"/>
                  </a:lnTo>
                  <a:lnTo>
                    <a:pt x="1" y="211"/>
                  </a:lnTo>
                  <a:lnTo>
                    <a:pt x="6" y="211"/>
                  </a:lnTo>
                  <a:lnTo>
                    <a:pt x="38" y="211"/>
                  </a:lnTo>
                  <a:lnTo>
                    <a:pt x="67" y="211"/>
                  </a:lnTo>
                  <a:lnTo>
                    <a:pt x="70" y="211"/>
                  </a:lnTo>
                  <a:lnTo>
                    <a:pt x="72" y="208"/>
                  </a:lnTo>
                  <a:lnTo>
                    <a:pt x="70" y="207"/>
                  </a:lnTo>
                  <a:lnTo>
                    <a:pt x="66" y="207"/>
                  </a:lnTo>
                  <a:lnTo>
                    <a:pt x="62" y="207"/>
                  </a:lnTo>
                  <a:lnTo>
                    <a:pt x="56" y="207"/>
                  </a:lnTo>
                  <a:lnTo>
                    <a:pt x="52" y="204"/>
                  </a:lnTo>
                  <a:lnTo>
                    <a:pt x="50" y="202"/>
                  </a:lnTo>
                  <a:lnTo>
                    <a:pt x="47" y="199"/>
                  </a:lnTo>
                  <a:lnTo>
                    <a:pt x="46" y="191"/>
                  </a:lnTo>
                  <a:lnTo>
                    <a:pt x="46" y="182"/>
                  </a:lnTo>
                  <a:lnTo>
                    <a:pt x="46" y="144"/>
                  </a:lnTo>
                  <a:lnTo>
                    <a:pt x="47" y="142"/>
                  </a:lnTo>
                  <a:lnTo>
                    <a:pt x="47" y="141"/>
                  </a:lnTo>
                  <a:lnTo>
                    <a:pt x="107" y="141"/>
                  </a:lnTo>
                  <a:lnTo>
                    <a:pt x="108" y="142"/>
                  </a:lnTo>
                  <a:lnTo>
                    <a:pt x="110" y="144"/>
                  </a:lnTo>
                  <a:lnTo>
                    <a:pt x="152" y="196"/>
                  </a:lnTo>
                  <a:lnTo>
                    <a:pt x="154" y="199"/>
                  </a:lnTo>
                  <a:lnTo>
                    <a:pt x="152" y="202"/>
                  </a:lnTo>
                  <a:lnTo>
                    <a:pt x="149" y="204"/>
                  </a:lnTo>
                  <a:lnTo>
                    <a:pt x="143" y="205"/>
                  </a:lnTo>
                  <a:lnTo>
                    <a:pt x="137" y="205"/>
                  </a:lnTo>
                  <a:lnTo>
                    <a:pt x="136" y="207"/>
                  </a:lnTo>
                  <a:lnTo>
                    <a:pt x="136" y="208"/>
                  </a:lnTo>
                  <a:lnTo>
                    <a:pt x="136" y="210"/>
                  </a:lnTo>
                  <a:lnTo>
                    <a:pt x="137" y="211"/>
                  </a:lnTo>
                  <a:lnTo>
                    <a:pt x="140" y="211"/>
                  </a:lnTo>
                  <a:lnTo>
                    <a:pt x="166" y="211"/>
                  </a:lnTo>
                  <a:lnTo>
                    <a:pt x="192" y="211"/>
                  </a:lnTo>
                  <a:lnTo>
                    <a:pt x="213" y="211"/>
                  </a:lnTo>
                  <a:lnTo>
                    <a:pt x="224" y="211"/>
                  </a:lnTo>
                  <a:lnTo>
                    <a:pt x="226" y="210"/>
                  </a:lnTo>
                  <a:lnTo>
                    <a:pt x="226" y="208"/>
                  </a:lnTo>
                  <a:lnTo>
                    <a:pt x="226" y="207"/>
                  </a:lnTo>
                  <a:lnTo>
                    <a:pt x="224" y="205"/>
                  </a:lnTo>
                  <a:lnTo>
                    <a:pt x="215" y="205"/>
                  </a:lnTo>
                  <a:lnTo>
                    <a:pt x="210" y="204"/>
                  </a:lnTo>
                  <a:lnTo>
                    <a:pt x="204" y="197"/>
                  </a:lnTo>
                  <a:lnTo>
                    <a:pt x="181" y="171"/>
                  </a:lnTo>
                  <a:lnTo>
                    <a:pt x="178" y="167"/>
                  </a:lnTo>
                  <a:lnTo>
                    <a:pt x="177" y="69"/>
                  </a:lnTo>
                  <a:lnTo>
                    <a:pt x="305" y="208"/>
                  </a:lnTo>
                  <a:lnTo>
                    <a:pt x="308" y="213"/>
                  </a:lnTo>
                  <a:lnTo>
                    <a:pt x="313" y="214"/>
                  </a:lnTo>
                  <a:lnTo>
                    <a:pt x="314" y="213"/>
                  </a:lnTo>
                  <a:lnTo>
                    <a:pt x="316" y="211"/>
                  </a:lnTo>
                  <a:lnTo>
                    <a:pt x="316" y="205"/>
                  </a:lnTo>
                  <a:lnTo>
                    <a:pt x="319" y="34"/>
                  </a:lnTo>
                  <a:lnTo>
                    <a:pt x="319" y="25"/>
                  </a:lnTo>
                  <a:lnTo>
                    <a:pt x="320" y="19"/>
                  </a:lnTo>
                  <a:lnTo>
                    <a:pt x="323" y="14"/>
                  </a:lnTo>
                  <a:lnTo>
                    <a:pt x="328" y="11"/>
                  </a:lnTo>
                  <a:lnTo>
                    <a:pt x="334" y="11"/>
                  </a:lnTo>
                  <a:lnTo>
                    <a:pt x="342" y="12"/>
                  </a:lnTo>
                  <a:lnTo>
                    <a:pt x="348" y="14"/>
                  </a:lnTo>
                  <a:lnTo>
                    <a:pt x="351" y="17"/>
                  </a:lnTo>
                  <a:lnTo>
                    <a:pt x="354" y="22"/>
                  </a:lnTo>
                  <a:lnTo>
                    <a:pt x="354" y="28"/>
                  </a:lnTo>
                  <a:lnTo>
                    <a:pt x="354" y="84"/>
                  </a:lnTo>
                  <a:lnTo>
                    <a:pt x="354" y="133"/>
                  </a:lnTo>
                  <a:lnTo>
                    <a:pt x="354" y="167"/>
                  </a:lnTo>
                  <a:lnTo>
                    <a:pt x="354" y="190"/>
                  </a:lnTo>
                  <a:lnTo>
                    <a:pt x="351" y="200"/>
                  </a:lnTo>
                  <a:lnTo>
                    <a:pt x="349" y="204"/>
                  </a:lnTo>
                  <a:lnTo>
                    <a:pt x="345" y="205"/>
                  </a:lnTo>
                  <a:lnTo>
                    <a:pt x="335" y="207"/>
                  </a:lnTo>
                  <a:lnTo>
                    <a:pt x="332" y="207"/>
                  </a:lnTo>
                  <a:lnTo>
                    <a:pt x="331" y="208"/>
                  </a:lnTo>
                  <a:lnTo>
                    <a:pt x="332" y="211"/>
                  </a:lnTo>
                  <a:lnTo>
                    <a:pt x="337" y="211"/>
                  </a:lnTo>
                  <a:lnTo>
                    <a:pt x="374" y="210"/>
                  </a:lnTo>
                  <a:lnTo>
                    <a:pt x="407" y="211"/>
                  </a:lnTo>
                  <a:lnTo>
                    <a:pt x="432" y="211"/>
                  </a:lnTo>
                  <a:lnTo>
                    <a:pt x="448" y="211"/>
                  </a:lnTo>
                  <a:lnTo>
                    <a:pt x="460" y="213"/>
                  </a:lnTo>
                  <a:lnTo>
                    <a:pt x="464" y="211"/>
                  </a:lnTo>
                  <a:lnTo>
                    <a:pt x="465" y="211"/>
                  </a:lnTo>
                  <a:lnTo>
                    <a:pt x="465" y="210"/>
                  </a:lnTo>
                  <a:lnTo>
                    <a:pt x="465" y="208"/>
                  </a:lnTo>
                  <a:lnTo>
                    <a:pt x="462" y="207"/>
                  </a:lnTo>
                  <a:lnTo>
                    <a:pt x="459" y="207"/>
                  </a:lnTo>
                  <a:lnTo>
                    <a:pt x="454" y="207"/>
                  </a:lnTo>
                  <a:lnTo>
                    <a:pt x="451" y="205"/>
                  </a:lnTo>
                  <a:lnTo>
                    <a:pt x="453" y="202"/>
                  </a:lnTo>
                  <a:lnTo>
                    <a:pt x="454" y="199"/>
                  </a:lnTo>
                  <a:lnTo>
                    <a:pt x="493" y="144"/>
                  </a:lnTo>
                  <a:lnTo>
                    <a:pt x="494" y="141"/>
                  </a:lnTo>
                  <a:lnTo>
                    <a:pt x="496" y="141"/>
                  </a:lnTo>
                  <a:lnTo>
                    <a:pt x="550" y="141"/>
                  </a:lnTo>
                  <a:lnTo>
                    <a:pt x="552" y="141"/>
                  </a:lnTo>
                  <a:lnTo>
                    <a:pt x="552" y="142"/>
                  </a:lnTo>
                  <a:lnTo>
                    <a:pt x="554" y="199"/>
                  </a:lnTo>
                  <a:lnTo>
                    <a:pt x="554" y="202"/>
                  </a:lnTo>
                  <a:lnTo>
                    <a:pt x="554" y="204"/>
                  </a:lnTo>
                  <a:lnTo>
                    <a:pt x="550" y="205"/>
                  </a:lnTo>
                  <a:lnTo>
                    <a:pt x="546" y="207"/>
                  </a:lnTo>
                  <a:lnTo>
                    <a:pt x="546" y="208"/>
                  </a:lnTo>
                  <a:lnTo>
                    <a:pt x="546" y="210"/>
                  </a:lnTo>
                  <a:lnTo>
                    <a:pt x="547" y="211"/>
                  </a:lnTo>
                  <a:lnTo>
                    <a:pt x="552" y="211"/>
                  </a:lnTo>
                  <a:lnTo>
                    <a:pt x="581" y="211"/>
                  </a:lnTo>
                  <a:lnTo>
                    <a:pt x="607" y="211"/>
                  </a:lnTo>
                  <a:lnTo>
                    <a:pt x="616" y="211"/>
                  </a:lnTo>
                  <a:lnTo>
                    <a:pt x="619" y="210"/>
                  </a:lnTo>
                  <a:lnTo>
                    <a:pt x="621" y="208"/>
                  </a:lnTo>
                  <a:lnTo>
                    <a:pt x="619" y="207"/>
                  </a:lnTo>
                  <a:lnTo>
                    <a:pt x="618" y="205"/>
                  </a:lnTo>
                  <a:close/>
                  <a:moveTo>
                    <a:pt x="94" y="129"/>
                  </a:moveTo>
                  <a:lnTo>
                    <a:pt x="49" y="129"/>
                  </a:lnTo>
                  <a:lnTo>
                    <a:pt x="47" y="127"/>
                  </a:lnTo>
                  <a:lnTo>
                    <a:pt x="47" y="126"/>
                  </a:lnTo>
                  <a:lnTo>
                    <a:pt x="49" y="72"/>
                  </a:lnTo>
                  <a:lnTo>
                    <a:pt x="49" y="71"/>
                  </a:lnTo>
                  <a:lnTo>
                    <a:pt x="49" y="69"/>
                  </a:lnTo>
                  <a:lnTo>
                    <a:pt x="50" y="69"/>
                  </a:lnTo>
                  <a:lnTo>
                    <a:pt x="50" y="71"/>
                  </a:lnTo>
                  <a:lnTo>
                    <a:pt x="96" y="126"/>
                  </a:lnTo>
                  <a:lnTo>
                    <a:pt x="96" y="127"/>
                  </a:lnTo>
                  <a:lnTo>
                    <a:pt x="94" y="129"/>
                  </a:lnTo>
                  <a:close/>
                  <a:moveTo>
                    <a:pt x="549" y="127"/>
                  </a:moveTo>
                  <a:lnTo>
                    <a:pt x="505" y="127"/>
                  </a:lnTo>
                  <a:lnTo>
                    <a:pt x="505" y="126"/>
                  </a:lnTo>
                  <a:lnTo>
                    <a:pt x="546" y="66"/>
                  </a:lnTo>
                  <a:lnTo>
                    <a:pt x="547" y="64"/>
                  </a:lnTo>
                  <a:lnTo>
                    <a:pt x="547" y="66"/>
                  </a:lnTo>
                  <a:lnTo>
                    <a:pt x="550" y="126"/>
                  </a:lnTo>
                  <a:lnTo>
                    <a:pt x="550" y="127"/>
                  </a:lnTo>
                  <a:lnTo>
                    <a:pt x="549" y="1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0" name="Freeform 10">
              <a:extLst>
                <a:ext uri="{FF2B5EF4-FFF2-40B4-BE49-F238E27FC236}">
                  <a16:creationId xmlns:a16="http://schemas.microsoft.com/office/drawing/2014/main" id="{4C165868-3D7D-4E63-958C-69D2015D3FFF}"/>
                </a:ext>
              </a:extLst>
            </p:cNvPr>
            <p:cNvSpPr>
              <a:spLocks noEditPoints="1"/>
            </p:cNvSpPr>
            <p:nvPr userDrawn="1"/>
          </p:nvSpPr>
          <p:spPr bwMode="auto">
            <a:xfrm>
              <a:off x="5298" y="4043"/>
              <a:ext cx="163" cy="108"/>
            </a:xfrm>
            <a:custGeom>
              <a:avLst/>
              <a:gdLst>
                <a:gd name="T0" fmla="*/ 13 w 328"/>
                <a:gd name="T1" fmla="*/ 1 h 216"/>
                <a:gd name="T2" fmla="*/ 11 w 328"/>
                <a:gd name="T3" fmla="*/ 1 h 216"/>
                <a:gd name="T4" fmla="*/ 9 w 328"/>
                <a:gd name="T5" fmla="*/ 2 h 216"/>
                <a:gd name="T6" fmla="*/ 8 w 328"/>
                <a:gd name="T7" fmla="*/ 4 h 216"/>
                <a:gd name="T8" fmla="*/ 7 w 328"/>
                <a:gd name="T9" fmla="*/ 7 h 216"/>
                <a:gd name="T10" fmla="*/ 8 w 328"/>
                <a:gd name="T11" fmla="*/ 9 h 216"/>
                <a:gd name="T12" fmla="*/ 9 w 328"/>
                <a:gd name="T13" fmla="*/ 11 h 216"/>
                <a:gd name="T14" fmla="*/ 8 w 328"/>
                <a:gd name="T15" fmla="*/ 12 h 216"/>
                <a:gd name="T16" fmla="*/ 7 w 328"/>
                <a:gd name="T17" fmla="*/ 13 h 216"/>
                <a:gd name="T18" fmla="*/ 6 w 328"/>
                <a:gd name="T19" fmla="*/ 13 h 216"/>
                <a:gd name="T20" fmla="*/ 4 w 328"/>
                <a:gd name="T21" fmla="*/ 13 h 216"/>
                <a:gd name="T22" fmla="*/ 4 w 328"/>
                <a:gd name="T23" fmla="*/ 12 h 216"/>
                <a:gd name="T24" fmla="*/ 4 w 328"/>
                <a:gd name="T25" fmla="*/ 9 h 216"/>
                <a:gd name="T26" fmla="*/ 4 w 328"/>
                <a:gd name="T27" fmla="*/ 2 h 216"/>
                <a:gd name="T28" fmla="*/ 4 w 328"/>
                <a:gd name="T29" fmla="*/ 2 h 216"/>
                <a:gd name="T30" fmla="*/ 4 w 328"/>
                <a:gd name="T31" fmla="*/ 1 h 216"/>
                <a:gd name="T32" fmla="*/ 5 w 328"/>
                <a:gd name="T33" fmla="*/ 1 h 216"/>
                <a:gd name="T34" fmla="*/ 5 w 328"/>
                <a:gd name="T35" fmla="*/ 1 h 216"/>
                <a:gd name="T36" fmla="*/ 2 w 328"/>
                <a:gd name="T37" fmla="*/ 1 h 216"/>
                <a:gd name="T38" fmla="*/ 0 w 328"/>
                <a:gd name="T39" fmla="*/ 1 h 216"/>
                <a:gd name="T40" fmla="*/ 0 w 328"/>
                <a:gd name="T41" fmla="*/ 1 h 216"/>
                <a:gd name="T42" fmla="*/ 0 w 328"/>
                <a:gd name="T43" fmla="*/ 1 h 216"/>
                <a:gd name="T44" fmla="*/ 1 w 328"/>
                <a:gd name="T45" fmla="*/ 1 h 216"/>
                <a:gd name="T46" fmla="*/ 1 w 328"/>
                <a:gd name="T47" fmla="*/ 2 h 216"/>
                <a:gd name="T48" fmla="*/ 1 w 328"/>
                <a:gd name="T49" fmla="*/ 9 h 216"/>
                <a:gd name="T50" fmla="*/ 1 w 328"/>
                <a:gd name="T51" fmla="*/ 12 h 216"/>
                <a:gd name="T52" fmla="*/ 1 w 328"/>
                <a:gd name="T53" fmla="*/ 13 h 216"/>
                <a:gd name="T54" fmla="*/ 0 w 328"/>
                <a:gd name="T55" fmla="*/ 13 h 216"/>
                <a:gd name="T56" fmla="*/ 0 w 328"/>
                <a:gd name="T57" fmla="*/ 13 h 216"/>
                <a:gd name="T58" fmla="*/ 0 w 328"/>
                <a:gd name="T59" fmla="*/ 14 h 216"/>
                <a:gd name="T60" fmla="*/ 2 w 328"/>
                <a:gd name="T61" fmla="*/ 14 h 216"/>
                <a:gd name="T62" fmla="*/ 8 w 328"/>
                <a:gd name="T63" fmla="*/ 14 h 216"/>
                <a:gd name="T64" fmla="*/ 9 w 328"/>
                <a:gd name="T65" fmla="*/ 13 h 216"/>
                <a:gd name="T66" fmla="*/ 9 w 328"/>
                <a:gd name="T67" fmla="*/ 12 h 216"/>
                <a:gd name="T68" fmla="*/ 10 w 328"/>
                <a:gd name="T69" fmla="*/ 13 h 216"/>
                <a:gd name="T70" fmla="*/ 11 w 328"/>
                <a:gd name="T71" fmla="*/ 14 h 216"/>
                <a:gd name="T72" fmla="*/ 13 w 328"/>
                <a:gd name="T73" fmla="*/ 14 h 216"/>
                <a:gd name="T74" fmla="*/ 15 w 328"/>
                <a:gd name="T75" fmla="*/ 14 h 216"/>
                <a:gd name="T76" fmla="*/ 17 w 328"/>
                <a:gd name="T77" fmla="*/ 13 h 216"/>
                <a:gd name="T78" fmla="*/ 18 w 328"/>
                <a:gd name="T79" fmla="*/ 12 h 216"/>
                <a:gd name="T80" fmla="*/ 19 w 328"/>
                <a:gd name="T81" fmla="*/ 10 h 216"/>
                <a:gd name="T82" fmla="*/ 20 w 328"/>
                <a:gd name="T83" fmla="*/ 8 h 216"/>
                <a:gd name="T84" fmla="*/ 20 w 328"/>
                <a:gd name="T85" fmla="*/ 7 h 216"/>
                <a:gd name="T86" fmla="*/ 20 w 328"/>
                <a:gd name="T87" fmla="*/ 5 h 216"/>
                <a:gd name="T88" fmla="*/ 19 w 328"/>
                <a:gd name="T89" fmla="*/ 3 h 216"/>
                <a:gd name="T90" fmla="*/ 18 w 328"/>
                <a:gd name="T91" fmla="*/ 2 h 216"/>
                <a:gd name="T92" fmla="*/ 16 w 328"/>
                <a:gd name="T93" fmla="*/ 1 h 216"/>
                <a:gd name="T94" fmla="*/ 14 w 328"/>
                <a:gd name="T95" fmla="*/ 0 h 216"/>
                <a:gd name="T96" fmla="*/ 14 w 328"/>
                <a:gd name="T97" fmla="*/ 13 h 216"/>
                <a:gd name="T98" fmla="*/ 13 w 328"/>
                <a:gd name="T99" fmla="*/ 13 h 216"/>
                <a:gd name="T100" fmla="*/ 12 w 328"/>
                <a:gd name="T101" fmla="*/ 12 h 216"/>
                <a:gd name="T102" fmla="*/ 10 w 328"/>
                <a:gd name="T103" fmla="*/ 10 h 216"/>
                <a:gd name="T104" fmla="*/ 10 w 328"/>
                <a:gd name="T105" fmla="*/ 7 h 216"/>
                <a:gd name="T106" fmla="*/ 10 w 328"/>
                <a:gd name="T107" fmla="*/ 4 h 216"/>
                <a:gd name="T108" fmla="*/ 11 w 328"/>
                <a:gd name="T109" fmla="*/ 2 h 216"/>
                <a:gd name="T110" fmla="*/ 13 w 328"/>
                <a:gd name="T111" fmla="*/ 1 h 216"/>
                <a:gd name="T112" fmla="*/ 15 w 328"/>
                <a:gd name="T113" fmla="*/ 2 h 216"/>
                <a:gd name="T114" fmla="*/ 17 w 328"/>
                <a:gd name="T115" fmla="*/ 4 h 216"/>
                <a:gd name="T116" fmla="*/ 18 w 328"/>
                <a:gd name="T117" fmla="*/ 8 h 216"/>
                <a:gd name="T118" fmla="*/ 17 w 328"/>
                <a:gd name="T119" fmla="*/ 9 h 216"/>
                <a:gd name="T120" fmla="*/ 17 w 328"/>
                <a:gd name="T121" fmla="*/ 11 h 216"/>
                <a:gd name="T122" fmla="*/ 16 w 328"/>
                <a:gd name="T123" fmla="*/ 13 h 216"/>
                <a:gd name="T124" fmla="*/ 14 w 328"/>
                <a:gd name="T125" fmla="*/ 13 h 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28" h="216">
                  <a:moveTo>
                    <a:pt x="227" y="0"/>
                  </a:moveTo>
                  <a:lnTo>
                    <a:pt x="227" y="0"/>
                  </a:lnTo>
                  <a:lnTo>
                    <a:pt x="214" y="2"/>
                  </a:lnTo>
                  <a:lnTo>
                    <a:pt x="201" y="3"/>
                  </a:lnTo>
                  <a:lnTo>
                    <a:pt x="189" y="6"/>
                  </a:lnTo>
                  <a:lnTo>
                    <a:pt x="180" y="11"/>
                  </a:lnTo>
                  <a:lnTo>
                    <a:pt x="169" y="16"/>
                  </a:lnTo>
                  <a:lnTo>
                    <a:pt x="162" y="22"/>
                  </a:lnTo>
                  <a:lnTo>
                    <a:pt x="154" y="29"/>
                  </a:lnTo>
                  <a:lnTo>
                    <a:pt x="148" y="37"/>
                  </a:lnTo>
                  <a:lnTo>
                    <a:pt x="142" y="45"/>
                  </a:lnTo>
                  <a:lnTo>
                    <a:pt x="137" y="54"/>
                  </a:lnTo>
                  <a:lnTo>
                    <a:pt x="130" y="72"/>
                  </a:lnTo>
                  <a:lnTo>
                    <a:pt x="125" y="90"/>
                  </a:lnTo>
                  <a:lnTo>
                    <a:pt x="124" y="109"/>
                  </a:lnTo>
                  <a:lnTo>
                    <a:pt x="125" y="126"/>
                  </a:lnTo>
                  <a:lnTo>
                    <a:pt x="128" y="144"/>
                  </a:lnTo>
                  <a:lnTo>
                    <a:pt x="136" y="161"/>
                  </a:lnTo>
                  <a:lnTo>
                    <a:pt x="145" y="176"/>
                  </a:lnTo>
                  <a:lnTo>
                    <a:pt x="142" y="184"/>
                  </a:lnTo>
                  <a:lnTo>
                    <a:pt x="137" y="190"/>
                  </a:lnTo>
                  <a:lnTo>
                    <a:pt x="134" y="191"/>
                  </a:lnTo>
                  <a:lnTo>
                    <a:pt x="131" y="194"/>
                  </a:lnTo>
                  <a:lnTo>
                    <a:pt x="122" y="196"/>
                  </a:lnTo>
                  <a:lnTo>
                    <a:pt x="111" y="197"/>
                  </a:lnTo>
                  <a:lnTo>
                    <a:pt x="99" y="197"/>
                  </a:lnTo>
                  <a:lnTo>
                    <a:pt x="87" y="197"/>
                  </a:lnTo>
                  <a:lnTo>
                    <a:pt x="79" y="196"/>
                  </a:lnTo>
                  <a:lnTo>
                    <a:pt x="76" y="194"/>
                  </a:lnTo>
                  <a:lnTo>
                    <a:pt x="73" y="191"/>
                  </a:lnTo>
                  <a:lnTo>
                    <a:pt x="70" y="188"/>
                  </a:lnTo>
                  <a:lnTo>
                    <a:pt x="69" y="185"/>
                  </a:lnTo>
                  <a:lnTo>
                    <a:pt x="67" y="173"/>
                  </a:lnTo>
                  <a:lnTo>
                    <a:pt x="67" y="133"/>
                  </a:lnTo>
                  <a:lnTo>
                    <a:pt x="67" y="86"/>
                  </a:lnTo>
                  <a:lnTo>
                    <a:pt x="67" y="28"/>
                  </a:lnTo>
                  <a:lnTo>
                    <a:pt x="69" y="22"/>
                  </a:lnTo>
                  <a:lnTo>
                    <a:pt x="70" y="17"/>
                  </a:lnTo>
                  <a:lnTo>
                    <a:pt x="73" y="14"/>
                  </a:lnTo>
                  <a:lnTo>
                    <a:pt x="78" y="12"/>
                  </a:lnTo>
                  <a:lnTo>
                    <a:pt x="89" y="11"/>
                  </a:lnTo>
                  <a:lnTo>
                    <a:pt x="92" y="11"/>
                  </a:lnTo>
                  <a:lnTo>
                    <a:pt x="93" y="9"/>
                  </a:lnTo>
                  <a:lnTo>
                    <a:pt x="92" y="6"/>
                  </a:lnTo>
                  <a:lnTo>
                    <a:pt x="87" y="6"/>
                  </a:lnTo>
                  <a:lnTo>
                    <a:pt x="44" y="8"/>
                  </a:lnTo>
                  <a:lnTo>
                    <a:pt x="6" y="6"/>
                  </a:lnTo>
                  <a:lnTo>
                    <a:pt x="2" y="6"/>
                  </a:lnTo>
                  <a:lnTo>
                    <a:pt x="0" y="9"/>
                  </a:lnTo>
                  <a:lnTo>
                    <a:pt x="2" y="11"/>
                  </a:lnTo>
                  <a:lnTo>
                    <a:pt x="5" y="11"/>
                  </a:lnTo>
                  <a:lnTo>
                    <a:pt x="14" y="12"/>
                  </a:lnTo>
                  <a:lnTo>
                    <a:pt x="20" y="14"/>
                  </a:lnTo>
                  <a:lnTo>
                    <a:pt x="23" y="17"/>
                  </a:lnTo>
                  <a:lnTo>
                    <a:pt x="25" y="22"/>
                  </a:lnTo>
                  <a:lnTo>
                    <a:pt x="26" y="28"/>
                  </a:lnTo>
                  <a:lnTo>
                    <a:pt x="26" y="86"/>
                  </a:lnTo>
                  <a:lnTo>
                    <a:pt x="26" y="133"/>
                  </a:lnTo>
                  <a:lnTo>
                    <a:pt x="26" y="167"/>
                  </a:lnTo>
                  <a:lnTo>
                    <a:pt x="25" y="191"/>
                  </a:lnTo>
                  <a:lnTo>
                    <a:pt x="23" y="200"/>
                  </a:lnTo>
                  <a:lnTo>
                    <a:pt x="20" y="204"/>
                  </a:lnTo>
                  <a:lnTo>
                    <a:pt x="17" y="205"/>
                  </a:lnTo>
                  <a:lnTo>
                    <a:pt x="8" y="207"/>
                  </a:lnTo>
                  <a:lnTo>
                    <a:pt x="5" y="207"/>
                  </a:lnTo>
                  <a:lnTo>
                    <a:pt x="3" y="208"/>
                  </a:lnTo>
                  <a:lnTo>
                    <a:pt x="5" y="211"/>
                  </a:lnTo>
                  <a:lnTo>
                    <a:pt x="9" y="211"/>
                  </a:lnTo>
                  <a:lnTo>
                    <a:pt x="43" y="211"/>
                  </a:lnTo>
                  <a:lnTo>
                    <a:pt x="79" y="211"/>
                  </a:lnTo>
                  <a:lnTo>
                    <a:pt x="128" y="213"/>
                  </a:lnTo>
                  <a:lnTo>
                    <a:pt x="137" y="213"/>
                  </a:lnTo>
                  <a:lnTo>
                    <a:pt x="142" y="211"/>
                  </a:lnTo>
                  <a:lnTo>
                    <a:pt x="145" y="208"/>
                  </a:lnTo>
                  <a:lnTo>
                    <a:pt x="147" y="205"/>
                  </a:lnTo>
                  <a:lnTo>
                    <a:pt x="150" y="182"/>
                  </a:lnTo>
                  <a:lnTo>
                    <a:pt x="156" y="190"/>
                  </a:lnTo>
                  <a:lnTo>
                    <a:pt x="163" y="196"/>
                  </a:lnTo>
                  <a:lnTo>
                    <a:pt x="171" y="202"/>
                  </a:lnTo>
                  <a:lnTo>
                    <a:pt x="180" y="207"/>
                  </a:lnTo>
                  <a:lnTo>
                    <a:pt x="191" y="211"/>
                  </a:lnTo>
                  <a:lnTo>
                    <a:pt x="201" y="214"/>
                  </a:lnTo>
                  <a:lnTo>
                    <a:pt x="212" y="216"/>
                  </a:lnTo>
                  <a:lnTo>
                    <a:pt x="224" y="216"/>
                  </a:lnTo>
                  <a:lnTo>
                    <a:pt x="237" y="216"/>
                  </a:lnTo>
                  <a:lnTo>
                    <a:pt x="247" y="214"/>
                  </a:lnTo>
                  <a:lnTo>
                    <a:pt x="258" y="211"/>
                  </a:lnTo>
                  <a:lnTo>
                    <a:pt x="267" y="207"/>
                  </a:lnTo>
                  <a:lnTo>
                    <a:pt x="276" y="202"/>
                  </a:lnTo>
                  <a:lnTo>
                    <a:pt x="285" y="197"/>
                  </a:lnTo>
                  <a:lnTo>
                    <a:pt x="293" y="190"/>
                  </a:lnTo>
                  <a:lnTo>
                    <a:pt x="301" y="184"/>
                  </a:lnTo>
                  <a:lnTo>
                    <a:pt x="307" y="176"/>
                  </a:lnTo>
                  <a:lnTo>
                    <a:pt x="313" y="167"/>
                  </a:lnTo>
                  <a:lnTo>
                    <a:pt x="317" y="158"/>
                  </a:lnTo>
                  <a:lnTo>
                    <a:pt x="320" y="147"/>
                  </a:lnTo>
                  <a:lnTo>
                    <a:pt x="323" y="138"/>
                  </a:lnTo>
                  <a:lnTo>
                    <a:pt x="326" y="126"/>
                  </a:lnTo>
                  <a:lnTo>
                    <a:pt x="328" y="115"/>
                  </a:lnTo>
                  <a:lnTo>
                    <a:pt x="328" y="103"/>
                  </a:lnTo>
                  <a:lnTo>
                    <a:pt x="328" y="92"/>
                  </a:lnTo>
                  <a:lnTo>
                    <a:pt x="326" y="81"/>
                  </a:lnTo>
                  <a:lnTo>
                    <a:pt x="325" y="71"/>
                  </a:lnTo>
                  <a:lnTo>
                    <a:pt x="322" y="61"/>
                  </a:lnTo>
                  <a:lnTo>
                    <a:pt x="317" y="52"/>
                  </a:lnTo>
                  <a:lnTo>
                    <a:pt x="313" y="43"/>
                  </a:lnTo>
                  <a:lnTo>
                    <a:pt x="307" y="35"/>
                  </a:lnTo>
                  <a:lnTo>
                    <a:pt x="301" y="28"/>
                  </a:lnTo>
                  <a:lnTo>
                    <a:pt x="294" y="22"/>
                  </a:lnTo>
                  <a:lnTo>
                    <a:pt x="287" y="17"/>
                  </a:lnTo>
                  <a:lnTo>
                    <a:pt x="278" y="11"/>
                  </a:lnTo>
                  <a:lnTo>
                    <a:pt x="270" y="8"/>
                  </a:lnTo>
                  <a:lnTo>
                    <a:pt x="259" y="5"/>
                  </a:lnTo>
                  <a:lnTo>
                    <a:pt x="249" y="2"/>
                  </a:lnTo>
                  <a:lnTo>
                    <a:pt x="238" y="0"/>
                  </a:lnTo>
                  <a:lnTo>
                    <a:pt x="227" y="0"/>
                  </a:lnTo>
                  <a:close/>
                  <a:moveTo>
                    <a:pt x="235" y="202"/>
                  </a:moveTo>
                  <a:lnTo>
                    <a:pt x="235" y="202"/>
                  </a:lnTo>
                  <a:lnTo>
                    <a:pt x="226" y="200"/>
                  </a:lnTo>
                  <a:lnTo>
                    <a:pt x="218" y="199"/>
                  </a:lnTo>
                  <a:lnTo>
                    <a:pt x="211" y="197"/>
                  </a:lnTo>
                  <a:lnTo>
                    <a:pt x="204" y="193"/>
                  </a:lnTo>
                  <a:lnTo>
                    <a:pt x="197" y="190"/>
                  </a:lnTo>
                  <a:lnTo>
                    <a:pt x="191" y="184"/>
                  </a:lnTo>
                  <a:lnTo>
                    <a:pt x="182" y="171"/>
                  </a:lnTo>
                  <a:lnTo>
                    <a:pt x="172" y="156"/>
                  </a:lnTo>
                  <a:lnTo>
                    <a:pt x="166" y="139"/>
                  </a:lnTo>
                  <a:lnTo>
                    <a:pt x="163" y="121"/>
                  </a:lnTo>
                  <a:lnTo>
                    <a:pt x="162" y="100"/>
                  </a:lnTo>
                  <a:lnTo>
                    <a:pt x="163" y="77"/>
                  </a:lnTo>
                  <a:lnTo>
                    <a:pt x="166" y="58"/>
                  </a:lnTo>
                  <a:lnTo>
                    <a:pt x="172" y="43"/>
                  </a:lnTo>
                  <a:lnTo>
                    <a:pt x="180" y="32"/>
                  </a:lnTo>
                  <a:lnTo>
                    <a:pt x="189" y="23"/>
                  </a:lnTo>
                  <a:lnTo>
                    <a:pt x="200" y="19"/>
                  </a:lnTo>
                  <a:lnTo>
                    <a:pt x="209" y="16"/>
                  </a:lnTo>
                  <a:lnTo>
                    <a:pt x="220" y="14"/>
                  </a:lnTo>
                  <a:lnTo>
                    <a:pt x="235" y="16"/>
                  </a:lnTo>
                  <a:lnTo>
                    <a:pt x="247" y="22"/>
                  </a:lnTo>
                  <a:lnTo>
                    <a:pt x="259" y="29"/>
                  </a:lnTo>
                  <a:lnTo>
                    <a:pt x="270" y="41"/>
                  </a:lnTo>
                  <a:lnTo>
                    <a:pt x="278" y="55"/>
                  </a:lnTo>
                  <a:lnTo>
                    <a:pt x="284" y="72"/>
                  </a:lnTo>
                  <a:lnTo>
                    <a:pt x="288" y="92"/>
                  </a:lnTo>
                  <a:lnTo>
                    <a:pt x="290" y="113"/>
                  </a:lnTo>
                  <a:lnTo>
                    <a:pt x="290" y="127"/>
                  </a:lnTo>
                  <a:lnTo>
                    <a:pt x="288" y="139"/>
                  </a:lnTo>
                  <a:lnTo>
                    <a:pt x="285" y="150"/>
                  </a:lnTo>
                  <a:lnTo>
                    <a:pt x="284" y="161"/>
                  </a:lnTo>
                  <a:lnTo>
                    <a:pt x="281" y="168"/>
                  </a:lnTo>
                  <a:lnTo>
                    <a:pt x="276" y="176"/>
                  </a:lnTo>
                  <a:lnTo>
                    <a:pt x="269" y="187"/>
                  </a:lnTo>
                  <a:lnTo>
                    <a:pt x="259" y="194"/>
                  </a:lnTo>
                  <a:lnTo>
                    <a:pt x="250" y="199"/>
                  </a:lnTo>
                  <a:lnTo>
                    <a:pt x="241" y="200"/>
                  </a:lnTo>
                  <a:lnTo>
                    <a:pt x="235"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1" name="Freeform 11">
              <a:extLst>
                <a:ext uri="{FF2B5EF4-FFF2-40B4-BE49-F238E27FC236}">
                  <a16:creationId xmlns:a16="http://schemas.microsoft.com/office/drawing/2014/main" id="{29F55625-1AC0-4AD8-99E1-43E333324AAF}"/>
                </a:ext>
              </a:extLst>
            </p:cNvPr>
            <p:cNvSpPr>
              <a:spLocks noEditPoints="1"/>
            </p:cNvSpPr>
            <p:nvPr userDrawn="1"/>
          </p:nvSpPr>
          <p:spPr bwMode="auto">
            <a:xfrm>
              <a:off x="4164" y="4043"/>
              <a:ext cx="435" cy="108"/>
            </a:xfrm>
            <a:custGeom>
              <a:avLst/>
              <a:gdLst>
                <a:gd name="T0" fmla="*/ 53 w 869"/>
                <a:gd name="T1" fmla="*/ 11 h 216"/>
                <a:gd name="T2" fmla="*/ 52 w 869"/>
                <a:gd name="T3" fmla="*/ 1 h 216"/>
                <a:gd name="T4" fmla="*/ 43 w 869"/>
                <a:gd name="T5" fmla="*/ 7 h 216"/>
                <a:gd name="T6" fmla="*/ 39 w 869"/>
                <a:gd name="T7" fmla="*/ 3 h 216"/>
                <a:gd name="T8" fmla="*/ 43 w 869"/>
                <a:gd name="T9" fmla="*/ 1 h 216"/>
                <a:gd name="T10" fmla="*/ 44 w 869"/>
                <a:gd name="T11" fmla="*/ 3 h 216"/>
                <a:gd name="T12" fmla="*/ 45 w 869"/>
                <a:gd name="T13" fmla="*/ 1 h 216"/>
                <a:gd name="T14" fmla="*/ 40 w 869"/>
                <a:gd name="T15" fmla="*/ 1 h 216"/>
                <a:gd name="T16" fmla="*/ 38 w 869"/>
                <a:gd name="T17" fmla="*/ 5 h 216"/>
                <a:gd name="T18" fmla="*/ 42 w 869"/>
                <a:gd name="T19" fmla="*/ 9 h 216"/>
                <a:gd name="T20" fmla="*/ 43 w 869"/>
                <a:gd name="T21" fmla="*/ 12 h 216"/>
                <a:gd name="T22" fmla="*/ 39 w 869"/>
                <a:gd name="T23" fmla="*/ 13 h 216"/>
                <a:gd name="T24" fmla="*/ 38 w 869"/>
                <a:gd name="T25" fmla="*/ 10 h 216"/>
                <a:gd name="T26" fmla="*/ 37 w 869"/>
                <a:gd name="T27" fmla="*/ 11 h 216"/>
                <a:gd name="T28" fmla="*/ 35 w 869"/>
                <a:gd name="T29" fmla="*/ 13 h 216"/>
                <a:gd name="T30" fmla="*/ 32 w 869"/>
                <a:gd name="T31" fmla="*/ 9 h 216"/>
                <a:gd name="T32" fmla="*/ 36 w 869"/>
                <a:gd name="T33" fmla="*/ 8 h 216"/>
                <a:gd name="T34" fmla="*/ 36 w 869"/>
                <a:gd name="T35" fmla="*/ 9 h 216"/>
                <a:gd name="T36" fmla="*/ 37 w 869"/>
                <a:gd name="T37" fmla="*/ 6 h 216"/>
                <a:gd name="T38" fmla="*/ 32 w 869"/>
                <a:gd name="T39" fmla="*/ 6 h 216"/>
                <a:gd name="T40" fmla="*/ 35 w 869"/>
                <a:gd name="T41" fmla="*/ 2 h 216"/>
                <a:gd name="T42" fmla="*/ 36 w 869"/>
                <a:gd name="T43" fmla="*/ 3 h 216"/>
                <a:gd name="T44" fmla="*/ 37 w 869"/>
                <a:gd name="T45" fmla="*/ 1 h 216"/>
                <a:gd name="T46" fmla="*/ 36 w 869"/>
                <a:gd name="T47" fmla="*/ 1 h 216"/>
                <a:gd name="T48" fmla="*/ 28 w 869"/>
                <a:gd name="T49" fmla="*/ 1 h 216"/>
                <a:gd name="T50" fmla="*/ 19 w 869"/>
                <a:gd name="T51" fmla="*/ 1 h 216"/>
                <a:gd name="T52" fmla="*/ 17 w 869"/>
                <a:gd name="T53" fmla="*/ 1 h 216"/>
                <a:gd name="T54" fmla="*/ 15 w 869"/>
                <a:gd name="T55" fmla="*/ 1 h 216"/>
                <a:gd name="T56" fmla="*/ 16 w 869"/>
                <a:gd name="T57" fmla="*/ 9 h 216"/>
                <a:gd name="T58" fmla="*/ 7 w 869"/>
                <a:gd name="T59" fmla="*/ 11 h 216"/>
                <a:gd name="T60" fmla="*/ 6 w 869"/>
                <a:gd name="T61" fmla="*/ 13 h 216"/>
                <a:gd name="T62" fmla="*/ 4 w 869"/>
                <a:gd name="T63" fmla="*/ 11 h 216"/>
                <a:gd name="T64" fmla="*/ 5 w 869"/>
                <a:gd name="T65" fmla="*/ 1 h 216"/>
                <a:gd name="T66" fmla="*/ 5 w 869"/>
                <a:gd name="T67" fmla="*/ 1 h 216"/>
                <a:gd name="T68" fmla="*/ 1 w 869"/>
                <a:gd name="T69" fmla="*/ 1 h 216"/>
                <a:gd name="T70" fmla="*/ 2 w 869"/>
                <a:gd name="T71" fmla="*/ 6 h 216"/>
                <a:gd name="T72" fmla="*/ 1 w 869"/>
                <a:gd name="T73" fmla="*/ 13 h 216"/>
                <a:gd name="T74" fmla="*/ 1 w 869"/>
                <a:gd name="T75" fmla="*/ 14 h 216"/>
                <a:gd name="T76" fmla="*/ 10 w 869"/>
                <a:gd name="T77" fmla="*/ 14 h 216"/>
                <a:gd name="T78" fmla="*/ 9 w 869"/>
                <a:gd name="T79" fmla="*/ 13 h 216"/>
                <a:gd name="T80" fmla="*/ 16 w 869"/>
                <a:gd name="T81" fmla="*/ 13 h 216"/>
                <a:gd name="T82" fmla="*/ 17 w 869"/>
                <a:gd name="T83" fmla="*/ 2 h 216"/>
                <a:gd name="T84" fmla="*/ 18 w 869"/>
                <a:gd name="T85" fmla="*/ 1 h 216"/>
                <a:gd name="T86" fmla="*/ 19 w 869"/>
                <a:gd name="T87" fmla="*/ 3 h 216"/>
                <a:gd name="T88" fmla="*/ 22 w 869"/>
                <a:gd name="T89" fmla="*/ 9 h 216"/>
                <a:gd name="T90" fmla="*/ 21 w 869"/>
                <a:gd name="T91" fmla="*/ 13 h 216"/>
                <a:gd name="T92" fmla="*/ 23 w 869"/>
                <a:gd name="T93" fmla="*/ 14 h 216"/>
                <a:gd name="T94" fmla="*/ 25 w 869"/>
                <a:gd name="T95" fmla="*/ 13 h 216"/>
                <a:gd name="T96" fmla="*/ 24 w 869"/>
                <a:gd name="T97" fmla="*/ 2 h 216"/>
                <a:gd name="T98" fmla="*/ 28 w 869"/>
                <a:gd name="T99" fmla="*/ 3 h 216"/>
                <a:gd name="T100" fmla="*/ 29 w 869"/>
                <a:gd name="T101" fmla="*/ 1 h 216"/>
                <a:gd name="T102" fmla="*/ 30 w 869"/>
                <a:gd name="T103" fmla="*/ 11 h 216"/>
                <a:gd name="T104" fmla="*/ 28 w 869"/>
                <a:gd name="T105" fmla="*/ 13 h 216"/>
                <a:gd name="T106" fmla="*/ 31 w 869"/>
                <a:gd name="T107" fmla="*/ 14 h 216"/>
                <a:gd name="T108" fmla="*/ 37 w 869"/>
                <a:gd name="T109" fmla="*/ 13 h 216"/>
                <a:gd name="T110" fmla="*/ 41 w 869"/>
                <a:gd name="T111" fmla="*/ 14 h 216"/>
                <a:gd name="T112" fmla="*/ 45 w 869"/>
                <a:gd name="T113" fmla="*/ 14 h 216"/>
                <a:gd name="T114" fmla="*/ 44 w 869"/>
                <a:gd name="T115" fmla="*/ 13 h 216"/>
                <a:gd name="T116" fmla="*/ 51 w 869"/>
                <a:gd name="T117" fmla="*/ 10 h 216"/>
                <a:gd name="T118" fmla="*/ 50 w 869"/>
                <a:gd name="T119" fmla="*/ 14 h 216"/>
                <a:gd name="T120" fmla="*/ 55 w 869"/>
                <a:gd name="T121" fmla="*/ 14 h 216"/>
                <a:gd name="T122" fmla="*/ 48 w 869"/>
                <a:gd name="T123" fmla="*/ 9 h 216"/>
                <a:gd name="T124" fmla="*/ 50 w 869"/>
                <a:gd name="T125" fmla="*/ 9 h 2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869" h="216">
                  <a:moveTo>
                    <a:pt x="866" y="210"/>
                  </a:moveTo>
                  <a:lnTo>
                    <a:pt x="866" y="210"/>
                  </a:lnTo>
                  <a:lnTo>
                    <a:pt x="854" y="208"/>
                  </a:lnTo>
                  <a:lnTo>
                    <a:pt x="851" y="205"/>
                  </a:lnTo>
                  <a:lnTo>
                    <a:pt x="848" y="200"/>
                  </a:lnTo>
                  <a:lnTo>
                    <a:pt x="845" y="191"/>
                  </a:lnTo>
                  <a:lnTo>
                    <a:pt x="842" y="176"/>
                  </a:lnTo>
                  <a:lnTo>
                    <a:pt x="834" y="83"/>
                  </a:lnTo>
                  <a:lnTo>
                    <a:pt x="830" y="9"/>
                  </a:lnTo>
                  <a:lnTo>
                    <a:pt x="828" y="6"/>
                  </a:lnTo>
                  <a:lnTo>
                    <a:pt x="827" y="5"/>
                  </a:lnTo>
                  <a:lnTo>
                    <a:pt x="823" y="5"/>
                  </a:lnTo>
                  <a:lnTo>
                    <a:pt x="820" y="5"/>
                  </a:lnTo>
                  <a:lnTo>
                    <a:pt x="817" y="9"/>
                  </a:lnTo>
                  <a:lnTo>
                    <a:pt x="813" y="17"/>
                  </a:lnTo>
                  <a:lnTo>
                    <a:pt x="718" y="144"/>
                  </a:lnTo>
                  <a:lnTo>
                    <a:pt x="715" y="136"/>
                  </a:lnTo>
                  <a:lnTo>
                    <a:pt x="712" y="130"/>
                  </a:lnTo>
                  <a:lnTo>
                    <a:pt x="708" y="123"/>
                  </a:lnTo>
                  <a:lnTo>
                    <a:pt x="703" y="116"/>
                  </a:lnTo>
                  <a:lnTo>
                    <a:pt x="688" y="101"/>
                  </a:lnTo>
                  <a:lnTo>
                    <a:pt x="666" y="87"/>
                  </a:lnTo>
                  <a:lnTo>
                    <a:pt x="657" y="81"/>
                  </a:lnTo>
                  <a:lnTo>
                    <a:pt x="640" y="69"/>
                  </a:lnTo>
                  <a:lnTo>
                    <a:pt x="630" y="60"/>
                  </a:lnTo>
                  <a:lnTo>
                    <a:pt x="625" y="51"/>
                  </a:lnTo>
                  <a:lnTo>
                    <a:pt x="622" y="41"/>
                  </a:lnTo>
                  <a:lnTo>
                    <a:pt x="624" y="35"/>
                  </a:lnTo>
                  <a:lnTo>
                    <a:pt x="625" y="29"/>
                  </a:lnTo>
                  <a:lnTo>
                    <a:pt x="628" y="25"/>
                  </a:lnTo>
                  <a:lnTo>
                    <a:pt x="633" y="22"/>
                  </a:lnTo>
                  <a:lnTo>
                    <a:pt x="637" y="17"/>
                  </a:lnTo>
                  <a:lnTo>
                    <a:pt x="644" y="16"/>
                  </a:lnTo>
                  <a:lnTo>
                    <a:pt x="651" y="14"/>
                  </a:lnTo>
                  <a:lnTo>
                    <a:pt x="659" y="12"/>
                  </a:lnTo>
                  <a:lnTo>
                    <a:pt x="673" y="14"/>
                  </a:lnTo>
                  <a:lnTo>
                    <a:pt x="683" y="17"/>
                  </a:lnTo>
                  <a:lnTo>
                    <a:pt x="689" y="22"/>
                  </a:lnTo>
                  <a:lnTo>
                    <a:pt x="694" y="26"/>
                  </a:lnTo>
                  <a:lnTo>
                    <a:pt x="698" y="32"/>
                  </a:lnTo>
                  <a:lnTo>
                    <a:pt x="701" y="37"/>
                  </a:lnTo>
                  <a:lnTo>
                    <a:pt x="703" y="45"/>
                  </a:lnTo>
                  <a:lnTo>
                    <a:pt x="703" y="48"/>
                  </a:lnTo>
                  <a:lnTo>
                    <a:pt x="706" y="49"/>
                  </a:lnTo>
                  <a:lnTo>
                    <a:pt x="708" y="49"/>
                  </a:lnTo>
                  <a:lnTo>
                    <a:pt x="709" y="48"/>
                  </a:lnTo>
                  <a:lnTo>
                    <a:pt x="709" y="41"/>
                  </a:lnTo>
                  <a:lnTo>
                    <a:pt x="709" y="19"/>
                  </a:lnTo>
                  <a:lnTo>
                    <a:pt x="709" y="8"/>
                  </a:lnTo>
                  <a:lnTo>
                    <a:pt x="709" y="6"/>
                  </a:lnTo>
                  <a:lnTo>
                    <a:pt x="705" y="5"/>
                  </a:lnTo>
                  <a:lnTo>
                    <a:pt x="689" y="2"/>
                  </a:lnTo>
                  <a:lnTo>
                    <a:pt x="677" y="0"/>
                  </a:lnTo>
                  <a:lnTo>
                    <a:pt x="663" y="0"/>
                  </a:lnTo>
                  <a:lnTo>
                    <a:pt x="648" y="2"/>
                  </a:lnTo>
                  <a:lnTo>
                    <a:pt x="633" y="5"/>
                  </a:lnTo>
                  <a:lnTo>
                    <a:pt x="621" y="9"/>
                  </a:lnTo>
                  <a:lnTo>
                    <a:pt x="612" y="16"/>
                  </a:lnTo>
                  <a:lnTo>
                    <a:pt x="602" y="23"/>
                  </a:lnTo>
                  <a:lnTo>
                    <a:pt x="596" y="31"/>
                  </a:lnTo>
                  <a:lnTo>
                    <a:pt x="593" y="41"/>
                  </a:lnTo>
                  <a:lnTo>
                    <a:pt x="592" y="52"/>
                  </a:lnTo>
                  <a:lnTo>
                    <a:pt x="593" y="60"/>
                  </a:lnTo>
                  <a:lnTo>
                    <a:pt x="595" y="69"/>
                  </a:lnTo>
                  <a:lnTo>
                    <a:pt x="598" y="77"/>
                  </a:lnTo>
                  <a:lnTo>
                    <a:pt x="604" y="84"/>
                  </a:lnTo>
                  <a:lnTo>
                    <a:pt x="610" y="92"/>
                  </a:lnTo>
                  <a:lnTo>
                    <a:pt x="618" y="101"/>
                  </a:lnTo>
                  <a:lnTo>
                    <a:pt x="628" y="109"/>
                  </a:lnTo>
                  <a:lnTo>
                    <a:pt x="640" y="118"/>
                  </a:lnTo>
                  <a:lnTo>
                    <a:pt x="656" y="127"/>
                  </a:lnTo>
                  <a:lnTo>
                    <a:pt x="671" y="139"/>
                  </a:lnTo>
                  <a:lnTo>
                    <a:pt x="677" y="145"/>
                  </a:lnTo>
                  <a:lnTo>
                    <a:pt x="682" y="152"/>
                  </a:lnTo>
                  <a:lnTo>
                    <a:pt x="685" y="156"/>
                  </a:lnTo>
                  <a:lnTo>
                    <a:pt x="686" y="161"/>
                  </a:lnTo>
                  <a:lnTo>
                    <a:pt x="688" y="171"/>
                  </a:lnTo>
                  <a:lnTo>
                    <a:pt x="686" y="178"/>
                  </a:lnTo>
                  <a:lnTo>
                    <a:pt x="685" y="182"/>
                  </a:lnTo>
                  <a:lnTo>
                    <a:pt x="682" y="188"/>
                  </a:lnTo>
                  <a:lnTo>
                    <a:pt x="677" y="193"/>
                  </a:lnTo>
                  <a:lnTo>
                    <a:pt x="673" y="197"/>
                  </a:lnTo>
                  <a:lnTo>
                    <a:pt x="665" y="200"/>
                  </a:lnTo>
                  <a:lnTo>
                    <a:pt x="656" y="202"/>
                  </a:lnTo>
                  <a:lnTo>
                    <a:pt x="647" y="204"/>
                  </a:lnTo>
                  <a:lnTo>
                    <a:pt x="631" y="202"/>
                  </a:lnTo>
                  <a:lnTo>
                    <a:pt x="625" y="199"/>
                  </a:lnTo>
                  <a:lnTo>
                    <a:pt x="619" y="197"/>
                  </a:lnTo>
                  <a:lnTo>
                    <a:pt x="613" y="193"/>
                  </a:lnTo>
                  <a:lnTo>
                    <a:pt x="608" y="188"/>
                  </a:lnTo>
                  <a:lnTo>
                    <a:pt x="604" y="182"/>
                  </a:lnTo>
                  <a:lnTo>
                    <a:pt x="601" y="175"/>
                  </a:lnTo>
                  <a:lnTo>
                    <a:pt x="598" y="168"/>
                  </a:lnTo>
                  <a:lnTo>
                    <a:pt x="598" y="161"/>
                  </a:lnTo>
                  <a:lnTo>
                    <a:pt x="596" y="158"/>
                  </a:lnTo>
                  <a:lnTo>
                    <a:pt x="595" y="156"/>
                  </a:lnTo>
                  <a:lnTo>
                    <a:pt x="593" y="156"/>
                  </a:lnTo>
                  <a:lnTo>
                    <a:pt x="592" y="158"/>
                  </a:lnTo>
                  <a:lnTo>
                    <a:pt x="592" y="159"/>
                  </a:lnTo>
                  <a:lnTo>
                    <a:pt x="590" y="164"/>
                  </a:lnTo>
                  <a:lnTo>
                    <a:pt x="589" y="175"/>
                  </a:lnTo>
                  <a:lnTo>
                    <a:pt x="587" y="182"/>
                  </a:lnTo>
                  <a:lnTo>
                    <a:pt x="584" y="188"/>
                  </a:lnTo>
                  <a:lnTo>
                    <a:pt x="581" y="191"/>
                  </a:lnTo>
                  <a:lnTo>
                    <a:pt x="576" y="194"/>
                  </a:lnTo>
                  <a:lnTo>
                    <a:pt x="570" y="196"/>
                  </a:lnTo>
                  <a:lnTo>
                    <a:pt x="564" y="197"/>
                  </a:lnTo>
                  <a:lnTo>
                    <a:pt x="551" y="197"/>
                  </a:lnTo>
                  <a:lnTo>
                    <a:pt x="531" y="197"/>
                  </a:lnTo>
                  <a:lnTo>
                    <a:pt x="523" y="196"/>
                  </a:lnTo>
                  <a:lnTo>
                    <a:pt x="515" y="194"/>
                  </a:lnTo>
                  <a:lnTo>
                    <a:pt x="511" y="191"/>
                  </a:lnTo>
                  <a:lnTo>
                    <a:pt x="506" y="187"/>
                  </a:lnTo>
                  <a:lnTo>
                    <a:pt x="503" y="182"/>
                  </a:lnTo>
                  <a:lnTo>
                    <a:pt x="502" y="175"/>
                  </a:lnTo>
                  <a:lnTo>
                    <a:pt x="502" y="133"/>
                  </a:lnTo>
                  <a:lnTo>
                    <a:pt x="502" y="110"/>
                  </a:lnTo>
                  <a:lnTo>
                    <a:pt x="502" y="109"/>
                  </a:lnTo>
                  <a:lnTo>
                    <a:pt x="503" y="109"/>
                  </a:lnTo>
                  <a:lnTo>
                    <a:pt x="554" y="109"/>
                  </a:lnTo>
                  <a:lnTo>
                    <a:pt x="561" y="110"/>
                  </a:lnTo>
                  <a:lnTo>
                    <a:pt x="566" y="113"/>
                  </a:lnTo>
                  <a:lnTo>
                    <a:pt x="567" y="116"/>
                  </a:lnTo>
                  <a:lnTo>
                    <a:pt x="570" y="119"/>
                  </a:lnTo>
                  <a:lnTo>
                    <a:pt x="570" y="130"/>
                  </a:lnTo>
                  <a:lnTo>
                    <a:pt x="572" y="132"/>
                  </a:lnTo>
                  <a:lnTo>
                    <a:pt x="573" y="132"/>
                  </a:lnTo>
                  <a:lnTo>
                    <a:pt x="575" y="132"/>
                  </a:lnTo>
                  <a:lnTo>
                    <a:pt x="575" y="130"/>
                  </a:lnTo>
                  <a:lnTo>
                    <a:pt x="575" y="127"/>
                  </a:lnTo>
                  <a:lnTo>
                    <a:pt x="576" y="109"/>
                  </a:lnTo>
                  <a:lnTo>
                    <a:pt x="578" y="93"/>
                  </a:lnTo>
                  <a:lnTo>
                    <a:pt x="579" y="89"/>
                  </a:lnTo>
                  <a:lnTo>
                    <a:pt x="578" y="87"/>
                  </a:lnTo>
                  <a:lnTo>
                    <a:pt x="576" y="86"/>
                  </a:lnTo>
                  <a:lnTo>
                    <a:pt x="575" y="87"/>
                  </a:lnTo>
                  <a:lnTo>
                    <a:pt x="572" y="90"/>
                  </a:lnTo>
                  <a:lnTo>
                    <a:pt x="567" y="92"/>
                  </a:lnTo>
                  <a:lnTo>
                    <a:pt x="560" y="93"/>
                  </a:lnTo>
                  <a:lnTo>
                    <a:pt x="503" y="95"/>
                  </a:lnTo>
                  <a:lnTo>
                    <a:pt x="502" y="93"/>
                  </a:lnTo>
                  <a:lnTo>
                    <a:pt x="502" y="92"/>
                  </a:lnTo>
                  <a:lnTo>
                    <a:pt x="502" y="22"/>
                  </a:lnTo>
                  <a:lnTo>
                    <a:pt x="502" y="20"/>
                  </a:lnTo>
                  <a:lnTo>
                    <a:pt x="503" y="20"/>
                  </a:lnTo>
                  <a:lnTo>
                    <a:pt x="555" y="20"/>
                  </a:lnTo>
                  <a:lnTo>
                    <a:pt x="563" y="22"/>
                  </a:lnTo>
                  <a:lnTo>
                    <a:pt x="569" y="25"/>
                  </a:lnTo>
                  <a:lnTo>
                    <a:pt x="572" y="26"/>
                  </a:lnTo>
                  <a:lnTo>
                    <a:pt x="573" y="31"/>
                  </a:lnTo>
                  <a:lnTo>
                    <a:pt x="575" y="35"/>
                  </a:lnTo>
                  <a:lnTo>
                    <a:pt x="575" y="40"/>
                  </a:lnTo>
                  <a:lnTo>
                    <a:pt x="575" y="43"/>
                  </a:lnTo>
                  <a:lnTo>
                    <a:pt x="576" y="45"/>
                  </a:lnTo>
                  <a:lnTo>
                    <a:pt x="579" y="43"/>
                  </a:lnTo>
                  <a:lnTo>
                    <a:pt x="579" y="41"/>
                  </a:lnTo>
                  <a:lnTo>
                    <a:pt x="581" y="23"/>
                  </a:lnTo>
                  <a:lnTo>
                    <a:pt x="583" y="9"/>
                  </a:lnTo>
                  <a:lnTo>
                    <a:pt x="583" y="5"/>
                  </a:lnTo>
                  <a:lnTo>
                    <a:pt x="583" y="3"/>
                  </a:lnTo>
                  <a:lnTo>
                    <a:pt x="581" y="3"/>
                  </a:lnTo>
                  <a:lnTo>
                    <a:pt x="578" y="3"/>
                  </a:lnTo>
                  <a:lnTo>
                    <a:pt x="566" y="5"/>
                  </a:lnTo>
                  <a:lnTo>
                    <a:pt x="485" y="6"/>
                  </a:lnTo>
                  <a:lnTo>
                    <a:pt x="468" y="5"/>
                  </a:lnTo>
                  <a:lnTo>
                    <a:pt x="450" y="5"/>
                  </a:lnTo>
                  <a:lnTo>
                    <a:pt x="450" y="3"/>
                  </a:lnTo>
                  <a:lnTo>
                    <a:pt x="448" y="3"/>
                  </a:lnTo>
                  <a:lnTo>
                    <a:pt x="441" y="5"/>
                  </a:lnTo>
                  <a:lnTo>
                    <a:pt x="433" y="5"/>
                  </a:lnTo>
                  <a:lnTo>
                    <a:pt x="422" y="6"/>
                  </a:lnTo>
                  <a:lnTo>
                    <a:pt x="329" y="6"/>
                  </a:lnTo>
                  <a:lnTo>
                    <a:pt x="303" y="5"/>
                  </a:lnTo>
                  <a:lnTo>
                    <a:pt x="296" y="3"/>
                  </a:lnTo>
                  <a:lnTo>
                    <a:pt x="291" y="2"/>
                  </a:lnTo>
                  <a:lnTo>
                    <a:pt x="290" y="3"/>
                  </a:lnTo>
                  <a:lnTo>
                    <a:pt x="288" y="5"/>
                  </a:lnTo>
                  <a:lnTo>
                    <a:pt x="285" y="5"/>
                  </a:lnTo>
                  <a:lnTo>
                    <a:pt x="274" y="6"/>
                  </a:lnTo>
                  <a:lnTo>
                    <a:pt x="261" y="6"/>
                  </a:lnTo>
                  <a:lnTo>
                    <a:pt x="233" y="5"/>
                  </a:lnTo>
                  <a:lnTo>
                    <a:pt x="229" y="6"/>
                  </a:lnTo>
                  <a:lnTo>
                    <a:pt x="227" y="6"/>
                  </a:lnTo>
                  <a:lnTo>
                    <a:pt x="226" y="8"/>
                  </a:lnTo>
                  <a:lnTo>
                    <a:pt x="227" y="9"/>
                  </a:lnTo>
                  <a:lnTo>
                    <a:pt x="230" y="11"/>
                  </a:lnTo>
                  <a:lnTo>
                    <a:pt x="236" y="11"/>
                  </a:lnTo>
                  <a:lnTo>
                    <a:pt x="242" y="12"/>
                  </a:lnTo>
                  <a:lnTo>
                    <a:pt x="247" y="14"/>
                  </a:lnTo>
                  <a:lnTo>
                    <a:pt x="249" y="19"/>
                  </a:lnTo>
                  <a:lnTo>
                    <a:pt x="250" y="23"/>
                  </a:lnTo>
                  <a:lnTo>
                    <a:pt x="252" y="32"/>
                  </a:lnTo>
                  <a:lnTo>
                    <a:pt x="252" y="142"/>
                  </a:lnTo>
                  <a:lnTo>
                    <a:pt x="188" y="71"/>
                  </a:lnTo>
                  <a:lnTo>
                    <a:pt x="125" y="2"/>
                  </a:lnTo>
                  <a:lnTo>
                    <a:pt x="122" y="0"/>
                  </a:lnTo>
                  <a:lnTo>
                    <a:pt x="119" y="0"/>
                  </a:lnTo>
                  <a:lnTo>
                    <a:pt x="117" y="3"/>
                  </a:lnTo>
                  <a:lnTo>
                    <a:pt x="116" y="6"/>
                  </a:lnTo>
                  <a:lnTo>
                    <a:pt x="113" y="77"/>
                  </a:lnTo>
                  <a:lnTo>
                    <a:pt x="110" y="171"/>
                  </a:lnTo>
                  <a:lnTo>
                    <a:pt x="110" y="185"/>
                  </a:lnTo>
                  <a:lnTo>
                    <a:pt x="107" y="194"/>
                  </a:lnTo>
                  <a:lnTo>
                    <a:pt x="104" y="200"/>
                  </a:lnTo>
                  <a:lnTo>
                    <a:pt x="99" y="204"/>
                  </a:lnTo>
                  <a:lnTo>
                    <a:pt x="93" y="205"/>
                  </a:lnTo>
                  <a:lnTo>
                    <a:pt x="88" y="207"/>
                  </a:lnTo>
                  <a:lnTo>
                    <a:pt x="81" y="207"/>
                  </a:lnTo>
                  <a:lnTo>
                    <a:pt x="70" y="205"/>
                  </a:lnTo>
                  <a:lnTo>
                    <a:pt x="66" y="204"/>
                  </a:lnTo>
                  <a:lnTo>
                    <a:pt x="63" y="200"/>
                  </a:lnTo>
                  <a:lnTo>
                    <a:pt x="59" y="196"/>
                  </a:lnTo>
                  <a:lnTo>
                    <a:pt x="58" y="191"/>
                  </a:lnTo>
                  <a:lnTo>
                    <a:pt x="58" y="167"/>
                  </a:lnTo>
                  <a:lnTo>
                    <a:pt x="56" y="132"/>
                  </a:lnTo>
                  <a:lnTo>
                    <a:pt x="56" y="84"/>
                  </a:lnTo>
                  <a:lnTo>
                    <a:pt x="58" y="26"/>
                  </a:lnTo>
                  <a:lnTo>
                    <a:pt x="58" y="20"/>
                  </a:lnTo>
                  <a:lnTo>
                    <a:pt x="59" y="16"/>
                  </a:lnTo>
                  <a:lnTo>
                    <a:pt x="63" y="12"/>
                  </a:lnTo>
                  <a:lnTo>
                    <a:pt x="67" y="11"/>
                  </a:lnTo>
                  <a:lnTo>
                    <a:pt x="76" y="11"/>
                  </a:lnTo>
                  <a:lnTo>
                    <a:pt x="79" y="9"/>
                  </a:lnTo>
                  <a:lnTo>
                    <a:pt x="81" y="8"/>
                  </a:lnTo>
                  <a:lnTo>
                    <a:pt x="79" y="6"/>
                  </a:lnTo>
                  <a:lnTo>
                    <a:pt x="75" y="5"/>
                  </a:lnTo>
                  <a:lnTo>
                    <a:pt x="41" y="6"/>
                  </a:lnTo>
                  <a:lnTo>
                    <a:pt x="6" y="5"/>
                  </a:lnTo>
                  <a:lnTo>
                    <a:pt x="2" y="6"/>
                  </a:lnTo>
                  <a:lnTo>
                    <a:pt x="0" y="8"/>
                  </a:lnTo>
                  <a:lnTo>
                    <a:pt x="2" y="9"/>
                  </a:lnTo>
                  <a:lnTo>
                    <a:pt x="5" y="11"/>
                  </a:lnTo>
                  <a:lnTo>
                    <a:pt x="14" y="11"/>
                  </a:lnTo>
                  <a:lnTo>
                    <a:pt x="18" y="12"/>
                  </a:lnTo>
                  <a:lnTo>
                    <a:pt x="21" y="16"/>
                  </a:lnTo>
                  <a:lnTo>
                    <a:pt x="23" y="20"/>
                  </a:lnTo>
                  <a:lnTo>
                    <a:pt x="23" y="26"/>
                  </a:lnTo>
                  <a:lnTo>
                    <a:pt x="24" y="84"/>
                  </a:lnTo>
                  <a:lnTo>
                    <a:pt x="24" y="132"/>
                  </a:lnTo>
                  <a:lnTo>
                    <a:pt x="23" y="167"/>
                  </a:lnTo>
                  <a:lnTo>
                    <a:pt x="23" y="191"/>
                  </a:lnTo>
                  <a:lnTo>
                    <a:pt x="21" y="196"/>
                  </a:lnTo>
                  <a:lnTo>
                    <a:pt x="20" y="200"/>
                  </a:lnTo>
                  <a:lnTo>
                    <a:pt x="18" y="204"/>
                  </a:lnTo>
                  <a:lnTo>
                    <a:pt x="15" y="205"/>
                  </a:lnTo>
                  <a:lnTo>
                    <a:pt x="5" y="207"/>
                  </a:lnTo>
                  <a:lnTo>
                    <a:pt x="2" y="207"/>
                  </a:lnTo>
                  <a:lnTo>
                    <a:pt x="0" y="208"/>
                  </a:lnTo>
                  <a:lnTo>
                    <a:pt x="2" y="210"/>
                  </a:lnTo>
                  <a:lnTo>
                    <a:pt x="6" y="211"/>
                  </a:lnTo>
                  <a:lnTo>
                    <a:pt x="40" y="210"/>
                  </a:lnTo>
                  <a:lnTo>
                    <a:pt x="88" y="211"/>
                  </a:lnTo>
                  <a:lnTo>
                    <a:pt x="119" y="211"/>
                  </a:lnTo>
                  <a:lnTo>
                    <a:pt x="152" y="211"/>
                  </a:lnTo>
                  <a:lnTo>
                    <a:pt x="157" y="211"/>
                  </a:lnTo>
                  <a:lnTo>
                    <a:pt x="159" y="210"/>
                  </a:lnTo>
                  <a:lnTo>
                    <a:pt x="159" y="208"/>
                  </a:lnTo>
                  <a:lnTo>
                    <a:pt x="159" y="207"/>
                  </a:lnTo>
                  <a:lnTo>
                    <a:pt x="154" y="207"/>
                  </a:lnTo>
                  <a:lnTo>
                    <a:pt x="148" y="207"/>
                  </a:lnTo>
                  <a:lnTo>
                    <a:pt x="140" y="205"/>
                  </a:lnTo>
                  <a:lnTo>
                    <a:pt x="137" y="202"/>
                  </a:lnTo>
                  <a:lnTo>
                    <a:pt x="134" y="197"/>
                  </a:lnTo>
                  <a:lnTo>
                    <a:pt x="133" y="188"/>
                  </a:lnTo>
                  <a:lnTo>
                    <a:pt x="131" y="175"/>
                  </a:lnTo>
                  <a:lnTo>
                    <a:pt x="130" y="121"/>
                  </a:lnTo>
                  <a:lnTo>
                    <a:pt x="130" y="67"/>
                  </a:lnTo>
                  <a:lnTo>
                    <a:pt x="256" y="208"/>
                  </a:lnTo>
                  <a:lnTo>
                    <a:pt x="261" y="211"/>
                  </a:lnTo>
                  <a:lnTo>
                    <a:pt x="265" y="214"/>
                  </a:lnTo>
                  <a:lnTo>
                    <a:pt x="267" y="213"/>
                  </a:lnTo>
                  <a:lnTo>
                    <a:pt x="267" y="211"/>
                  </a:lnTo>
                  <a:lnTo>
                    <a:pt x="268" y="205"/>
                  </a:lnTo>
                  <a:lnTo>
                    <a:pt x="270" y="34"/>
                  </a:lnTo>
                  <a:lnTo>
                    <a:pt x="271" y="28"/>
                  </a:lnTo>
                  <a:lnTo>
                    <a:pt x="271" y="22"/>
                  </a:lnTo>
                  <a:lnTo>
                    <a:pt x="273" y="17"/>
                  </a:lnTo>
                  <a:lnTo>
                    <a:pt x="276" y="14"/>
                  </a:lnTo>
                  <a:lnTo>
                    <a:pt x="279" y="12"/>
                  </a:lnTo>
                  <a:lnTo>
                    <a:pt x="284" y="11"/>
                  </a:lnTo>
                  <a:lnTo>
                    <a:pt x="288" y="11"/>
                  </a:lnTo>
                  <a:lnTo>
                    <a:pt x="288" y="37"/>
                  </a:lnTo>
                  <a:lnTo>
                    <a:pt x="288" y="41"/>
                  </a:lnTo>
                  <a:lnTo>
                    <a:pt x="290" y="41"/>
                  </a:lnTo>
                  <a:lnTo>
                    <a:pt x="293" y="41"/>
                  </a:lnTo>
                  <a:lnTo>
                    <a:pt x="293" y="38"/>
                  </a:lnTo>
                  <a:lnTo>
                    <a:pt x="294" y="34"/>
                  </a:lnTo>
                  <a:lnTo>
                    <a:pt x="297" y="29"/>
                  </a:lnTo>
                  <a:lnTo>
                    <a:pt x="302" y="25"/>
                  </a:lnTo>
                  <a:lnTo>
                    <a:pt x="307" y="23"/>
                  </a:lnTo>
                  <a:lnTo>
                    <a:pt x="314" y="22"/>
                  </a:lnTo>
                  <a:lnTo>
                    <a:pt x="323" y="22"/>
                  </a:lnTo>
                  <a:lnTo>
                    <a:pt x="351" y="20"/>
                  </a:lnTo>
                  <a:lnTo>
                    <a:pt x="351" y="132"/>
                  </a:lnTo>
                  <a:lnTo>
                    <a:pt x="351" y="167"/>
                  </a:lnTo>
                  <a:lnTo>
                    <a:pt x="349" y="190"/>
                  </a:lnTo>
                  <a:lnTo>
                    <a:pt x="349" y="196"/>
                  </a:lnTo>
                  <a:lnTo>
                    <a:pt x="346" y="200"/>
                  </a:lnTo>
                  <a:lnTo>
                    <a:pt x="345" y="204"/>
                  </a:lnTo>
                  <a:lnTo>
                    <a:pt x="340" y="205"/>
                  </a:lnTo>
                  <a:lnTo>
                    <a:pt x="325" y="207"/>
                  </a:lnTo>
                  <a:lnTo>
                    <a:pt x="322" y="207"/>
                  </a:lnTo>
                  <a:lnTo>
                    <a:pt x="320" y="208"/>
                  </a:lnTo>
                  <a:lnTo>
                    <a:pt x="322" y="211"/>
                  </a:lnTo>
                  <a:lnTo>
                    <a:pt x="326" y="211"/>
                  </a:lnTo>
                  <a:lnTo>
                    <a:pt x="368" y="210"/>
                  </a:lnTo>
                  <a:lnTo>
                    <a:pt x="410" y="211"/>
                  </a:lnTo>
                  <a:lnTo>
                    <a:pt x="413" y="211"/>
                  </a:lnTo>
                  <a:lnTo>
                    <a:pt x="415" y="208"/>
                  </a:lnTo>
                  <a:lnTo>
                    <a:pt x="415" y="207"/>
                  </a:lnTo>
                  <a:lnTo>
                    <a:pt x="410" y="207"/>
                  </a:lnTo>
                  <a:lnTo>
                    <a:pt x="396" y="205"/>
                  </a:lnTo>
                  <a:lnTo>
                    <a:pt x="392" y="204"/>
                  </a:lnTo>
                  <a:lnTo>
                    <a:pt x="389" y="200"/>
                  </a:lnTo>
                  <a:lnTo>
                    <a:pt x="387" y="196"/>
                  </a:lnTo>
                  <a:lnTo>
                    <a:pt x="386" y="190"/>
                  </a:lnTo>
                  <a:lnTo>
                    <a:pt x="386" y="167"/>
                  </a:lnTo>
                  <a:lnTo>
                    <a:pt x="384" y="132"/>
                  </a:lnTo>
                  <a:lnTo>
                    <a:pt x="384" y="20"/>
                  </a:lnTo>
                  <a:lnTo>
                    <a:pt x="412" y="22"/>
                  </a:lnTo>
                  <a:lnTo>
                    <a:pt x="427" y="23"/>
                  </a:lnTo>
                  <a:lnTo>
                    <a:pt x="438" y="26"/>
                  </a:lnTo>
                  <a:lnTo>
                    <a:pt x="442" y="31"/>
                  </a:lnTo>
                  <a:lnTo>
                    <a:pt x="445" y="37"/>
                  </a:lnTo>
                  <a:lnTo>
                    <a:pt x="445" y="40"/>
                  </a:lnTo>
                  <a:lnTo>
                    <a:pt x="445" y="43"/>
                  </a:lnTo>
                  <a:lnTo>
                    <a:pt x="448" y="45"/>
                  </a:lnTo>
                  <a:lnTo>
                    <a:pt x="450" y="43"/>
                  </a:lnTo>
                  <a:lnTo>
                    <a:pt x="450" y="40"/>
                  </a:lnTo>
                  <a:lnTo>
                    <a:pt x="450" y="9"/>
                  </a:lnTo>
                  <a:lnTo>
                    <a:pt x="456" y="11"/>
                  </a:lnTo>
                  <a:lnTo>
                    <a:pt x="461" y="12"/>
                  </a:lnTo>
                  <a:lnTo>
                    <a:pt x="464" y="16"/>
                  </a:lnTo>
                  <a:lnTo>
                    <a:pt x="467" y="20"/>
                  </a:lnTo>
                  <a:lnTo>
                    <a:pt x="467" y="26"/>
                  </a:lnTo>
                  <a:lnTo>
                    <a:pt x="468" y="84"/>
                  </a:lnTo>
                  <a:lnTo>
                    <a:pt x="468" y="133"/>
                  </a:lnTo>
                  <a:lnTo>
                    <a:pt x="467" y="167"/>
                  </a:lnTo>
                  <a:lnTo>
                    <a:pt x="467" y="191"/>
                  </a:lnTo>
                  <a:lnTo>
                    <a:pt x="464" y="200"/>
                  </a:lnTo>
                  <a:lnTo>
                    <a:pt x="462" y="204"/>
                  </a:lnTo>
                  <a:lnTo>
                    <a:pt x="459" y="207"/>
                  </a:lnTo>
                  <a:lnTo>
                    <a:pt x="448" y="207"/>
                  </a:lnTo>
                  <a:lnTo>
                    <a:pt x="445" y="208"/>
                  </a:lnTo>
                  <a:lnTo>
                    <a:pt x="444" y="210"/>
                  </a:lnTo>
                  <a:lnTo>
                    <a:pt x="445" y="211"/>
                  </a:lnTo>
                  <a:lnTo>
                    <a:pt x="450" y="213"/>
                  </a:lnTo>
                  <a:lnTo>
                    <a:pt x="468" y="211"/>
                  </a:lnTo>
                  <a:lnTo>
                    <a:pt x="483" y="211"/>
                  </a:lnTo>
                  <a:lnTo>
                    <a:pt x="512" y="213"/>
                  </a:lnTo>
                  <a:lnTo>
                    <a:pt x="575" y="213"/>
                  </a:lnTo>
                  <a:lnTo>
                    <a:pt x="583" y="213"/>
                  </a:lnTo>
                  <a:lnTo>
                    <a:pt x="586" y="211"/>
                  </a:lnTo>
                  <a:lnTo>
                    <a:pt x="589" y="210"/>
                  </a:lnTo>
                  <a:lnTo>
                    <a:pt x="590" y="205"/>
                  </a:lnTo>
                  <a:lnTo>
                    <a:pt x="592" y="207"/>
                  </a:lnTo>
                  <a:lnTo>
                    <a:pt x="596" y="210"/>
                  </a:lnTo>
                  <a:lnTo>
                    <a:pt x="607" y="213"/>
                  </a:lnTo>
                  <a:lnTo>
                    <a:pt x="618" y="214"/>
                  </a:lnTo>
                  <a:lnTo>
                    <a:pt x="630" y="216"/>
                  </a:lnTo>
                  <a:lnTo>
                    <a:pt x="642" y="216"/>
                  </a:lnTo>
                  <a:lnTo>
                    <a:pt x="660" y="216"/>
                  </a:lnTo>
                  <a:lnTo>
                    <a:pt x="680" y="214"/>
                  </a:lnTo>
                  <a:lnTo>
                    <a:pt x="709" y="214"/>
                  </a:lnTo>
                  <a:lnTo>
                    <a:pt x="712" y="214"/>
                  </a:lnTo>
                  <a:lnTo>
                    <a:pt x="714" y="214"/>
                  </a:lnTo>
                  <a:lnTo>
                    <a:pt x="714" y="213"/>
                  </a:lnTo>
                  <a:lnTo>
                    <a:pt x="714" y="211"/>
                  </a:lnTo>
                  <a:lnTo>
                    <a:pt x="711" y="211"/>
                  </a:lnTo>
                  <a:lnTo>
                    <a:pt x="706" y="211"/>
                  </a:lnTo>
                  <a:lnTo>
                    <a:pt x="701" y="210"/>
                  </a:lnTo>
                  <a:lnTo>
                    <a:pt x="700" y="208"/>
                  </a:lnTo>
                  <a:lnTo>
                    <a:pt x="700" y="205"/>
                  </a:lnTo>
                  <a:lnTo>
                    <a:pt x="703" y="202"/>
                  </a:lnTo>
                  <a:lnTo>
                    <a:pt x="741" y="147"/>
                  </a:lnTo>
                  <a:lnTo>
                    <a:pt x="743" y="145"/>
                  </a:lnTo>
                  <a:lnTo>
                    <a:pt x="744" y="145"/>
                  </a:lnTo>
                  <a:lnTo>
                    <a:pt x="799" y="144"/>
                  </a:lnTo>
                  <a:lnTo>
                    <a:pt x="801" y="145"/>
                  </a:lnTo>
                  <a:lnTo>
                    <a:pt x="801" y="147"/>
                  </a:lnTo>
                  <a:lnTo>
                    <a:pt x="802" y="204"/>
                  </a:lnTo>
                  <a:lnTo>
                    <a:pt x="802" y="205"/>
                  </a:lnTo>
                  <a:lnTo>
                    <a:pt x="801" y="207"/>
                  </a:lnTo>
                  <a:lnTo>
                    <a:pt x="798" y="210"/>
                  </a:lnTo>
                  <a:lnTo>
                    <a:pt x="795" y="210"/>
                  </a:lnTo>
                  <a:lnTo>
                    <a:pt x="793" y="213"/>
                  </a:lnTo>
                  <a:lnTo>
                    <a:pt x="795" y="214"/>
                  </a:lnTo>
                  <a:lnTo>
                    <a:pt x="796" y="214"/>
                  </a:lnTo>
                  <a:lnTo>
                    <a:pt x="801" y="214"/>
                  </a:lnTo>
                  <a:lnTo>
                    <a:pt x="830" y="214"/>
                  </a:lnTo>
                  <a:lnTo>
                    <a:pt x="854" y="216"/>
                  </a:lnTo>
                  <a:lnTo>
                    <a:pt x="865" y="214"/>
                  </a:lnTo>
                  <a:lnTo>
                    <a:pt x="868" y="213"/>
                  </a:lnTo>
                  <a:lnTo>
                    <a:pt x="869" y="211"/>
                  </a:lnTo>
                  <a:lnTo>
                    <a:pt x="868" y="210"/>
                  </a:lnTo>
                  <a:lnTo>
                    <a:pt x="866" y="210"/>
                  </a:lnTo>
                  <a:close/>
                  <a:moveTo>
                    <a:pt x="798" y="132"/>
                  </a:moveTo>
                  <a:lnTo>
                    <a:pt x="753" y="132"/>
                  </a:lnTo>
                  <a:lnTo>
                    <a:pt x="753" y="130"/>
                  </a:lnTo>
                  <a:lnTo>
                    <a:pt x="753" y="129"/>
                  </a:lnTo>
                  <a:lnTo>
                    <a:pt x="795" y="69"/>
                  </a:lnTo>
                  <a:lnTo>
                    <a:pt x="796" y="69"/>
                  </a:lnTo>
                  <a:lnTo>
                    <a:pt x="799" y="130"/>
                  </a:lnTo>
                  <a:lnTo>
                    <a:pt x="799" y="132"/>
                  </a:lnTo>
                  <a:lnTo>
                    <a:pt x="798" y="1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2" name="Freeform 12">
              <a:extLst>
                <a:ext uri="{FF2B5EF4-FFF2-40B4-BE49-F238E27FC236}">
                  <a16:creationId xmlns:a16="http://schemas.microsoft.com/office/drawing/2014/main" id="{3A257A39-0A0A-465E-BD9E-7AB1A23B78E6}"/>
                </a:ext>
              </a:extLst>
            </p:cNvPr>
            <p:cNvSpPr>
              <a:spLocks/>
            </p:cNvSpPr>
            <p:nvPr userDrawn="1"/>
          </p:nvSpPr>
          <p:spPr bwMode="auto">
            <a:xfrm>
              <a:off x="4660" y="4063"/>
              <a:ext cx="115" cy="5"/>
            </a:xfrm>
            <a:custGeom>
              <a:avLst/>
              <a:gdLst>
                <a:gd name="T0" fmla="*/ 14 w 232"/>
                <a:gd name="T1" fmla="*/ 0 h 11"/>
                <a:gd name="T2" fmla="*/ 14 w 232"/>
                <a:gd name="T3" fmla="*/ 0 h 11"/>
                <a:gd name="T4" fmla="*/ 14 w 232"/>
                <a:gd name="T5" fmla="*/ 0 h 11"/>
                <a:gd name="T6" fmla="*/ 13 w 232"/>
                <a:gd name="T7" fmla="*/ 0 h 11"/>
                <a:gd name="T8" fmla="*/ 11 w 232"/>
                <a:gd name="T9" fmla="*/ 0 h 11"/>
                <a:gd name="T10" fmla="*/ 11 w 232"/>
                <a:gd name="T11" fmla="*/ 0 h 11"/>
                <a:gd name="T12" fmla="*/ 10 w 232"/>
                <a:gd name="T13" fmla="*/ 0 h 11"/>
                <a:gd name="T14" fmla="*/ 7 w 232"/>
                <a:gd name="T15" fmla="*/ 0 h 11"/>
                <a:gd name="T16" fmla="*/ 5 w 232"/>
                <a:gd name="T17" fmla="*/ 0 h 11"/>
                <a:gd name="T18" fmla="*/ 3 w 232"/>
                <a:gd name="T19" fmla="*/ 0 h 11"/>
                <a:gd name="T20" fmla="*/ 0 w 232"/>
                <a:gd name="T21" fmla="*/ 0 h 11"/>
                <a:gd name="T22" fmla="*/ 0 w 232"/>
                <a:gd name="T23" fmla="*/ 0 h 11"/>
                <a:gd name="T24" fmla="*/ 0 w 232"/>
                <a:gd name="T25" fmla="*/ 0 h 11"/>
                <a:gd name="T26" fmla="*/ 0 w 232"/>
                <a:gd name="T27" fmla="*/ 0 h 11"/>
                <a:gd name="T28" fmla="*/ 0 w 232"/>
                <a:gd name="T29" fmla="*/ 0 h 11"/>
                <a:gd name="T30" fmla="*/ 1 w 232"/>
                <a:gd name="T31" fmla="*/ 0 h 11"/>
                <a:gd name="T32" fmla="*/ 2 w 232"/>
                <a:gd name="T33" fmla="*/ 0 h 11"/>
                <a:gd name="T34" fmla="*/ 3 w 232"/>
                <a:gd name="T35" fmla="*/ 0 h 11"/>
                <a:gd name="T36" fmla="*/ 4 w 232"/>
                <a:gd name="T37" fmla="*/ 0 h 11"/>
                <a:gd name="T38" fmla="*/ 5 w 232"/>
                <a:gd name="T39" fmla="*/ 0 h 11"/>
                <a:gd name="T40" fmla="*/ 5 w 232"/>
                <a:gd name="T41" fmla="*/ 0 h 11"/>
                <a:gd name="T42" fmla="*/ 6 w 232"/>
                <a:gd name="T43" fmla="*/ 0 h 11"/>
                <a:gd name="T44" fmla="*/ 6 w 232"/>
                <a:gd name="T45" fmla="*/ 0 h 11"/>
                <a:gd name="T46" fmla="*/ 6 w 232"/>
                <a:gd name="T47" fmla="*/ 0 h 11"/>
                <a:gd name="T48" fmla="*/ 6 w 232"/>
                <a:gd name="T49" fmla="*/ 0 h 11"/>
                <a:gd name="T50" fmla="*/ 7 w 232"/>
                <a:gd name="T51" fmla="*/ 0 h 11"/>
                <a:gd name="T52" fmla="*/ 7 w 232"/>
                <a:gd name="T53" fmla="*/ 0 h 11"/>
                <a:gd name="T54" fmla="*/ 7 w 232"/>
                <a:gd name="T55" fmla="*/ 0 h 11"/>
                <a:gd name="T56" fmla="*/ 7 w 232"/>
                <a:gd name="T57" fmla="*/ 0 h 11"/>
                <a:gd name="T58" fmla="*/ 7 w 232"/>
                <a:gd name="T59" fmla="*/ 0 h 11"/>
                <a:gd name="T60" fmla="*/ 7 w 232"/>
                <a:gd name="T61" fmla="*/ 0 h 11"/>
                <a:gd name="T62" fmla="*/ 9 w 232"/>
                <a:gd name="T63" fmla="*/ 0 h 11"/>
                <a:gd name="T64" fmla="*/ 11 w 232"/>
                <a:gd name="T65" fmla="*/ 0 h 11"/>
                <a:gd name="T66" fmla="*/ 11 w 232"/>
                <a:gd name="T67" fmla="*/ 0 h 11"/>
                <a:gd name="T68" fmla="*/ 11 w 232"/>
                <a:gd name="T69" fmla="*/ 0 h 11"/>
                <a:gd name="T70" fmla="*/ 11 w 232"/>
                <a:gd name="T71" fmla="*/ 0 h 11"/>
                <a:gd name="T72" fmla="*/ 13 w 232"/>
                <a:gd name="T73" fmla="*/ 0 h 11"/>
                <a:gd name="T74" fmla="*/ 13 w 232"/>
                <a:gd name="T75" fmla="*/ 0 h 11"/>
                <a:gd name="T76" fmla="*/ 14 w 232"/>
                <a:gd name="T77" fmla="*/ 0 h 11"/>
                <a:gd name="T78" fmla="*/ 14 w 232"/>
                <a:gd name="T79" fmla="*/ 0 h 11"/>
                <a:gd name="T80" fmla="*/ 14 w 232"/>
                <a:gd name="T81" fmla="*/ 0 h 11"/>
                <a:gd name="T82" fmla="*/ 14 w 232"/>
                <a:gd name="T83" fmla="*/ 0 h 11"/>
                <a:gd name="T84" fmla="*/ 14 w 232"/>
                <a:gd name="T85" fmla="*/ 0 h 11"/>
                <a:gd name="T86" fmla="*/ 14 w 232"/>
                <a:gd name="T87" fmla="*/ 0 h 1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32" h="11">
                  <a:moveTo>
                    <a:pt x="232" y="4"/>
                  </a:moveTo>
                  <a:lnTo>
                    <a:pt x="232" y="4"/>
                  </a:lnTo>
                  <a:lnTo>
                    <a:pt x="227" y="2"/>
                  </a:lnTo>
                  <a:lnTo>
                    <a:pt x="224" y="2"/>
                  </a:lnTo>
                  <a:lnTo>
                    <a:pt x="207" y="2"/>
                  </a:lnTo>
                  <a:lnTo>
                    <a:pt x="190" y="2"/>
                  </a:lnTo>
                  <a:lnTo>
                    <a:pt x="172" y="2"/>
                  </a:lnTo>
                  <a:lnTo>
                    <a:pt x="123" y="0"/>
                  </a:lnTo>
                  <a:lnTo>
                    <a:pt x="87" y="0"/>
                  </a:lnTo>
                  <a:lnTo>
                    <a:pt x="59" y="2"/>
                  </a:lnTo>
                  <a:lnTo>
                    <a:pt x="15" y="2"/>
                  </a:lnTo>
                  <a:lnTo>
                    <a:pt x="3" y="2"/>
                  </a:lnTo>
                  <a:lnTo>
                    <a:pt x="1" y="4"/>
                  </a:lnTo>
                  <a:lnTo>
                    <a:pt x="0" y="7"/>
                  </a:lnTo>
                  <a:lnTo>
                    <a:pt x="0" y="8"/>
                  </a:lnTo>
                  <a:lnTo>
                    <a:pt x="3" y="8"/>
                  </a:lnTo>
                  <a:lnTo>
                    <a:pt x="26" y="8"/>
                  </a:lnTo>
                  <a:lnTo>
                    <a:pt x="41" y="8"/>
                  </a:lnTo>
                  <a:lnTo>
                    <a:pt x="49" y="8"/>
                  </a:lnTo>
                  <a:lnTo>
                    <a:pt x="64" y="8"/>
                  </a:lnTo>
                  <a:lnTo>
                    <a:pt x="81" y="7"/>
                  </a:lnTo>
                  <a:lnTo>
                    <a:pt x="82" y="7"/>
                  </a:lnTo>
                  <a:lnTo>
                    <a:pt x="103" y="7"/>
                  </a:lnTo>
                  <a:lnTo>
                    <a:pt x="108" y="7"/>
                  </a:lnTo>
                  <a:lnTo>
                    <a:pt x="110" y="7"/>
                  </a:lnTo>
                  <a:lnTo>
                    <a:pt x="116" y="7"/>
                  </a:lnTo>
                  <a:lnTo>
                    <a:pt x="120" y="7"/>
                  </a:lnTo>
                  <a:lnTo>
                    <a:pt x="122" y="7"/>
                  </a:lnTo>
                  <a:lnTo>
                    <a:pt x="126" y="7"/>
                  </a:lnTo>
                  <a:lnTo>
                    <a:pt x="128" y="8"/>
                  </a:lnTo>
                  <a:lnTo>
                    <a:pt x="151" y="8"/>
                  </a:lnTo>
                  <a:lnTo>
                    <a:pt x="177" y="10"/>
                  </a:lnTo>
                  <a:lnTo>
                    <a:pt x="186" y="10"/>
                  </a:lnTo>
                  <a:lnTo>
                    <a:pt x="198" y="10"/>
                  </a:lnTo>
                  <a:lnTo>
                    <a:pt x="210" y="11"/>
                  </a:lnTo>
                  <a:lnTo>
                    <a:pt x="228" y="11"/>
                  </a:lnTo>
                  <a:lnTo>
                    <a:pt x="232" y="8"/>
                  </a:lnTo>
                  <a:lnTo>
                    <a:pt x="232" y="7"/>
                  </a:lnTo>
                  <a:lnTo>
                    <a:pt x="232"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3" name="Freeform 13">
              <a:extLst>
                <a:ext uri="{FF2B5EF4-FFF2-40B4-BE49-F238E27FC236}">
                  <a16:creationId xmlns:a16="http://schemas.microsoft.com/office/drawing/2014/main" id="{FC48F918-7F19-422E-85A8-64A14A76735F}"/>
                </a:ext>
              </a:extLst>
            </p:cNvPr>
            <p:cNvSpPr>
              <a:spLocks/>
            </p:cNvSpPr>
            <p:nvPr userDrawn="1"/>
          </p:nvSpPr>
          <p:spPr bwMode="auto">
            <a:xfrm>
              <a:off x="4700" y="4077"/>
              <a:ext cx="34" cy="53"/>
            </a:xfrm>
            <a:custGeom>
              <a:avLst/>
              <a:gdLst>
                <a:gd name="T0" fmla="*/ 5 w 67"/>
                <a:gd name="T1" fmla="*/ 3 h 107"/>
                <a:gd name="T2" fmla="*/ 4 w 67"/>
                <a:gd name="T3" fmla="*/ 1 h 107"/>
                <a:gd name="T4" fmla="*/ 4 w 67"/>
                <a:gd name="T5" fmla="*/ 0 h 107"/>
                <a:gd name="T6" fmla="*/ 3 w 67"/>
                <a:gd name="T7" fmla="*/ 0 h 107"/>
                <a:gd name="T8" fmla="*/ 3 w 67"/>
                <a:gd name="T9" fmla="*/ 0 h 107"/>
                <a:gd name="T10" fmla="*/ 3 w 67"/>
                <a:gd name="T11" fmla="*/ 0 h 107"/>
                <a:gd name="T12" fmla="*/ 2 w 67"/>
                <a:gd name="T13" fmla="*/ 0 h 107"/>
                <a:gd name="T14" fmla="*/ 2 w 67"/>
                <a:gd name="T15" fmla="*/ 0 h 107"/>
                <a:gd name="T16" fmla="*/ 1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1 w 67"/>
                <a:gd name="T33" fmla="*/ 3 h 107"/>
                <a:gd name="T34" fmla="*/ 1 w 67"/>
                <a:gd name="T35" fmla="*/ 3 h 107"/>
                <a:gd name="T36" fmla="*/ 1 w 67"/>
                <a:gd name="T37" fmla="*/ 4 h 107"/>
                <a:gd name="T38" fmla="*/ 1 w 67"/>
                <a:gd name="T39" fmla="*/ 4 h 107"/>
                <a:gd name="T40" fmla="*/ 1 w 67"/>
                <a:gd name="T41" fmla="*/ 4 h 107"/>
                <a:gd name="T42" fmla="*/ 1 w 67"/>
                <a:gd name="T43" fmla="*/ 5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1 w 67"/>
                <a:gd name="T67" fmla="*/ 0 h 107"/>
                <a:gd name="T68" fmla="*/ 2 w 67"/>
                <a:gd name="T69" fmla="*/ 0 h 107"/>
                <a:gd name="T70" fmla="*/ 2 w 67"/>
                <a:gd name="T71" fmla="*/ 0 h 107"/>
                <a:gd name="T72" fmla="*/ 2 w 67"/>
                <a:gd name="T73" fmla="*/ 0 h 107"/>
                <a:gd name="T74" fmla="*/ 3 w 67"/>
                <a:gd name="T75" fmla="*/ 0 h 107"/>
                <a:gd name="T76" fmla="*/ 3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2 h 107"/>
                <a:gd name="T92" fmla="*/ 4 w 67"/>
                <a:gd name="T93" fmla="*/ 3 h 107"/>
                <a:gd name="T94" fmla="*/ 4 w 67"/>
                <a:gd name="T95" fmla="*/ 3 h 107"/>
                <a:gd name="T96" fmla="*/ 4 w 67"/>
                <a:gd name="T97" fmla="*/ 3 h 107"/>
                <a:gd name="T98" fmla="*/ 4 w 67"/>
                <a:gd name="T99" fmla="*/ 3 h 107"/>
                <a:gd name="T100" fmla="*/ 4 w 67"/>
                <a:gd name="T101" fmla="*/ 4 h 107"/>
                <a:gd name="T102" fmla="*/ 4 w 67"/>
                <a:gd name="T103" fmla="*/ 4 h 107"/>
                <a:gd name="T104" fmla="*/ 4 w 67"/>
                <a:gd name="T105" fmla="*/ 4 h 107"/>
                <a:gd name="T106" fmla="*/ 4 w 67"/>
                <a:gd name="T107" fmla="*/ 4 h 107"/>
                <a:gd name="T108" fmla="*/ 4 w 67"/>
                <a:gd name="T109" fmla="*/ 5 h 107"/>
                <a:gd name="T110" fmla="*/ 4 w 67"/>
                <a:gd name="T111" fmla="*/ 5 h 107"/>
                <a:gd name="T112" fmla="*/ 4 w 67"/>
                <a:gd name="T113" fmla="*/ 5 h 107"/>
                <a:gd name="T114" fmla="*/ 4 w 67"/>
                <a:gd name="T115" fmla="*/ 5 h 107"/>
                <a:gd name="T116" fmla="*/ 4 w 67"/>
                <a:gd name="T117" fmla="*/ 6 h 107"/>
                <a:gd name="T118" fmla="*/ 4 w 67"/>
                <a:gd name="T119" fmla="*/ 6 h 107"/>
                <a:gd name="T120" fmla="*/ 4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80"/>
                  </a:moveTo>
                  <a:lnTo>
                    <a:pt x="67" y="80"/>
                  </a:lnTo>
                  <a:lnTo>
                    <a:pt x="67" y="78"/>
                  </a:lnTo>
                  <a:lnTo>
                    <a:pt x="67" y="60"/>
                  </a:lnTo>
                  <a:lnTo>
                    <a:pt x="65" y="50"/>
                  </a:lnTo>
                  <a:lnTo>
                    <a:pt x="65" y="38"/>
                  </a:lnTo>
                  <a:lnTo>
                    <a:pt x="64" y="23"/>
                  </a:lnTo>
                  <a:lnTo>
                    <a:pt x="62" y="20"/>
                  </a:lnTo>
                  <a:lnTo>
                    <a:pt x="61" y="17"/>
                  </a:lnTo>
                  <a:lnTo>
                    <a:pt x="59" y="14"/>
                  </a:lnTo>
                  <a:lnTo>
                    <a:pt x="54" y="8"/>
                  </a:lnTo>
                  <a:lnTo>
                    <a:pt x="53" y="6"/>
                  </a:lnTo>
                  <a:lnTo>
                    <a:pt x="51" y="5"/>
                  </a:lnTo>
                  <a:lnTo>
                    <a:pt x="47" y="3"/>
                  </a:lnTo>
                  <a:lnTo>
                    <a:pt x="44" y="2"/>
                  </a:lnTo>
                  <a:lnTo>
                    <a:pt x="39" y="0"/>
                  </a:lnTo>
                  <a:lnTo>
                    <a:pt x="38" y="2"/>
                  </a:lnTo>
                  <a:lnTo>
                    <a:pt x="36" y="0"/>
                  </a:lnTo>
                  <a:lnTo>
                    <a:pt x="35" y="0"/>
                  </a:lnTo>
                  <a:lnTo>
                    <a:pt x="33" y="0"/>
                  </a:lnTo>
                  <a:lnTo>
                    <a:pt x="30" y="2"/>
                  </a:lnTo>
                  <a:lnTo>
                    <a:pt x="29" y="2"/>
                  </a:lnTo>
                  <a:lnTo>
                    <a:pt x="26" y="2"/>
                  </a:lnTo>
                  <a:lnTo>
                    <a:pt x="24" y="2"/>
                  </a:lnTo>
                  <a:lnTo>
                    <a:pt x="22" y="3"/>
                  </a:lnTo>
                  <a:lnTo>
                    <a:pt x="21" y="5"/>
                  </a:lnTo>
                  <a:lnTo>
                    <a:pt x="19" y="5"/>
                  </a:lnTo>
                  <a:lnTo>
                    <a:pt x="18" y="6"/>
                  </a:lnTo>
                  <a:lnTo>
                    <a:pt x="16" y="6"/>
                  </a:lnTo>
                  <a:lnTo>
                    <a:pt x="16" y="8"/>
                  </a:lnTo>
                  <a:lnTo>
                    <a:pt x="15" y="8"/>
                  </a:lnTo>
                  <a:lnTo>
                    <a:pt x="13" y="8"/>
                  </a:lnTo>
                  <a:lnTo>
                    <a:pt x="13" y="9"/>
                  </a:lnTo>
                  <a:lnTo>
                    <a:pt x="10" y="12"/>
                  </a:lnTo>
                  <a:lnTo>
                    <a:pt x="6" y="17"/>
                  </a:lnTo>
                  <a:lnTo>
                    <a:pt x="6" y="18"/>
                  </a:lnTo>
                  <a:lnTo>
                    <a:pt x="4" y="18"/>
                  </a:lnTo>
                  <a:lnTo>
                    <a:pt x="4" y="21"/>
                  </a:lnTo>
                  <a:lnTo>
                    <a:pt x="3" y="23"/>
                  </a:lnTo>
                  <a:lnTo>
                    <a:pt x="3" y="24"/>
                  </a:lnTo>
                  <a:lnTo>
                    <a:pt x="3" y="26"/>
                  </a:lnTo>
                  <a:lnTo>
                    <a:pt x="3" y="28"/>
                  </a:lnTo>
                  <a:lnTo>
                    <a:pt x="1" y="28"/>
                  </a:lnTo>
                  <a:lnTo>
                    <a:pt x="3" y="28"/>
                  </a:lnTo>
                  <a:lnTo>
                    <a:pt x="1" y="32"/>
                  </a:lnTo>
                  <a:lnTo>
                    <a:pt x="1" y="35"/>
                  </a:lnTo>
                  <a:lnTo>
                    <a:pt x="1" y="38"/>
                  </a:lnTo>
                  <a:lnTo>
                    <a:pt x="1" y="40"/>
                  </a:lnTo>
                  <a:lnTo>
                    <a:pt x="1" y="43"/>
                  </a:lnTo>
                  <a:lnTo>
                    <a:pt x="1" y="46"/>
                  </a:lnTo>
                  <a:lnTo>
                    <a:pt x="0" y="47"/>
                  </a:lnTo>
                  <a:lnTo>
                    <a:pt x="0" y="49"/>
                  </a:lnTo>
                  <a:lnTo>
                    <a:pt x="1" y="50"/>
                  </a:lnTo>
                  <a:lnTo>
                    <a:pt x="1" y="52"/>
                  </a:lnTo>
                  <a:lnTo>
                    <a:pt x="0" y="54"/>
                  </a:lnTo>
                  <a:lnTo>
                    <a:pt x="1" y="55"/>
                  </a:lnTo>
                  <a:lnTo>
                    <a:pt x="1" y="57"/>
                  </a:lnTo>
                  <a:lnTo>
                    <a:pt x="0" y="57"/>
                  </a:lnTo>
                  <a:lnTo>
                    <a:pt x="1" y="58"/>
                  </a:lnTo>
                  <a:lnTo>
                    <a:pt x="1" y="60"/>
                  </a:lnTo>
                  <a:lnTo>
                    <a:pt x="1" y="61"/>
                  </a:lnTo>
                  <a:lnTo>
                    <a:pt x="1" y="63"/>
                  </a:lnTo>
                  <a:lnTo>
                    <a:pt x="1" y="64"/>
                  </a:lnTo>
                  <a:lnTo>
                    <a:pt x="0" y="66"/>
                  </a:lnTo>
                  <a:lnTo>
                    <a:pt x="1" y="67"/>
                  </a:lnTo>
                  <a:lnTo>
                    <a:pt x="1" y="69"/>
                  </a:lnTo>
                  <a:lnTo>
                    <a:pt x="0" y="69"/>
                  </a:lnTo>
                  <a:lnTo>
                    <a:pt x="1" y="70"/>
                  </a:lnTo>
                  <a:lnTo>
                    <a:pt x="1" y="72"/>
                  </a:lnTo>
                  <a:lnTo>
                    <a:pt x="1" y="73"/>
                  </a:lnTo>
                  <a:lnTo>
                    <a:pt x="1" y="76"/>
                  </a:lnTo>
                  <a:lnTo>
                    <a:pt x="1" y="78"/>
                  </a:lnTo>
                  <a:lnTo>
                    <a:pt x="1" y="80"/>
                  </a:lnTo>
                  <a:lnTo>
                    <a:pt x="1" y="84"/>
                  </a:lnTo>
                  <a:lnTo>
                    <a:pt x="1" y="86"/>
                  </a:lnTo>
                  <a:lnTo>
                    <a:pt x="1" y="87"/>
                  </a:lnTo>
                  <a:lnTo>
                    <a:pt x="1" y="89"/>
                  </a:lnTo>
                  <a:lnTo>
                    <a:pt x="1" y="93"/>
                  </a:lnTo>
                  <a:lnTo>
                    <a:pt x="1" y="95"/>
                  </a:lnTo>
                  <a:lnTo>
                    <a:pt x="1" y="96"/>
                  </a:lnTo>
                  <a:lnTo>
                    <a:pt x="1" y="99"/>
                  </a:lnTo>
                  <a:lnTo>
                    <a:pt x="3" y="102"/>
                  </a:lnTo>
                  <a:lnTo>
                    <a:pt x="4" y="106"/>
                  </a:lnTo>
                  <a:lnTo>
                    <a:pt x="4" y="107"/>
                  </a:lnTo>
                  <a:lnTo>
                    <a:pt x="6" y="106"/>
                  </a:lnTo>
                  <a:lnTo>
                    <a:pt x="7" y="104"/>
                  </a:lnTo>
                  <a:lnTo>
                    <a:pt x="7" y="102"/>
                  </a:lnTo>
                  <a:lnTo>
                    <a:pt x="6" y="95"/>
                  </a:lnTo>
                  <a:lnTo>
                    <a:pt x="7" y="93"/>
                  </a:lnTo>
                  <a:lnTo>
                    <a:pt x="6" y="90"/>
                  </a:lnTo>
                  <a:lnTo>
                    <a:pt x="6" y="87"/>
                  </a:lnTo>
                  <a:lnTo>
                    <a:pt x="6" y="73"/>
                  </a:lnTo>
                  <a:lnTo>
                    <a:pt x="6" y="67"/>
                  </a:lnTo>
                  <a:lnTo>
                    <a:pt x="6" y="61"/>
                  </a:lnTo>
                  <a:lnTo>
                    <a:pt x="6" y="55"/>
                  </a:lnTo>
                  <a:lnTo>
                    <a:pt x="6" y="47"/>
                  </a:lnTo>
                  <a:lnTo>
                    <a:pt x="6" y="44"/>
                  </a:lnTo>
                  <a:lnTo>
                    <a:pt x="6" y="43"/>
                  </a:lnTo>
                  <a:lnTo>
                    <a:pt x="7" y="41"/>
                  </a:lnTo>
                  <a:lnTo>
                    <a:pt x="7" y="40"/>
                  </a:lnTo>
                  <a:lnTo>
                    <a:pt x="7" y="38"/>
                  </a:lnTo>
                  <a:lnTo>
                    <a:pt x="7" y="37"/>
                  </a:lnTo>
                  <a:lnTo>
                    <a:pt x="7" y="35"/>
                  </a:lnTo>
                  <a:lnTo>
                    <a:pt x="9" y="29"/>
                  </a:lnTo>
                  <a:lnTo>
                    <a:pt x="9" y="28"/>
                  </a:lnTo>
                  <a:lnTo>
                    <a:pt x="7" y="28"/>
                  </a:lnTo>
                  <a:lnTo>
                    <a:pt x="9" y="24"/>
                  </a:lnTo>
                  <a:lnTo>
                    <a:pt x="10" y="21"/>
                  </a:lnTo>
                  <a:lnTo>
                    <a:pt x="10" y="20"/>
                  </a:lnTo>
                  <a:lnTo>
                    <a:pt x="12" y="18"/>
                  </a:lnTo>
                  <a:lnTo>
                    <a:pt x="13" y="17"/>
                  </a:lnTo>
                  <a:lnTo>
                    <a:pt x="15" y="14"/>
                  </a:lnTo>
                  <a:lnTo>
                    <a:pt x="16" y="14"/>
                  </a:lnTo>
                  <a:lnTo>
                    <a:pt x="18" y="12"/>
                  </a:lnTo>
                  <a:lnTo>
                    <a:pt x="19" y="11"/>
                  </a:lnTo>
                  <a:lnTo>
                    <a:pt x="21" y="9"/>
                  </a:lnTo>
                  <a:lnTo>
                    <a:pt x="24" y="9"/>
                  </a:lnTo>
                  <a:lnTo>
                    <a:pt x="26" y="8"/>
                  </a:lnTo>
                  <a:lnTo>
                    <a:pt x="27" y="8"/>
                  </a:lnTo>
                  <a:lnTo>
                    <a:pt x="29" y="6"/>
                  </a:lnTo>
                  <a:lnTo>
                    <a:pt x="30" y="6"/>
                  </a:lnTo>
                  <a:lnTo>
                    <a:pt x="32" y="6"/>
                  </a:lnTo>
                  <a:lnTo>
                    <a:pt x="36" y="6"/>
                  </a:lnTo>
                  <a:lnTo>
                    <a:pt x="41" y="8"/>
                  </a:lnTo>
                  <a:lnTo>
                    <a:pt x="42" y="8"/>
                  </a:lnTo>
                  <a:lnTo>
                    <a:pt x="44" y="8"/>
                  </a:lnTo>
                  <a:lnTo>
                    <a:pt x="45" y="9"/>
                  </a:lnTo>
                  <a:lnTo>
                    <a:pt x="47" y="9"/>
                  </a:lnTo>
                  <a:lnTo>
                    <a:pt x="47" y="11"/>
                  </a:lnTo>
                  <a:lnTo>
                    <a:pt x="48" y="11"/>
                  </a:lnTo>
                  <a:lnTo>
                    <a:pt x="53" y="17"/>
                  </a:lnTo>
                  <a:lnTo>
                    <a:pt x="53" y="18"/>
                  </a:lnTo>
                  <a:lnTo>
                    <a:pt x="56" y="21"/>
                  </a:lnTo>
                  <a:lnTo>
                    <a:pt x="56" y="24"/>
                  </a:lnTo>
                  <a:lnTo>
                    <a:pt x="54" y="24"/>
                  </a:lnTo>
                  <a:lnTo>
                    <a:pt x="56" y="26"/>
                  </a:lnTo>
                  <a:lnTo>
                    <a:pt x="56" y="28"/>
                  </a:lnTo>
                  <a:lnTo>
                    <a:pt x="56" y="29"/>
                  </a:lnTo>
                  <a:lnTo>
                    <a:pt x="56" y="31"/>
                  </a:lnTo>
                  <a:lnTo>
                    <a:pt x="58" y="32"/>
                  </a:lnTo>
                  <a:lnTo>
                    <a:pt x="58" y="34"/>
                  </a:lnTo>
                  <a:lnTo>
                    <a:pt x="58" y="35"/>
                  </a:lnTo>
                  <a:lnTo>
                    <a:pt x="58" y="37"/>
                  </a:lnTo>
                  <a:lnTo>
                    <a:pt x="58" y="38"/>
                  </a:lnTo>
                  <a:lnTo>
                    <a:pt x="59" y="38"/>
                  </a:lnTo>
                  <a:lnTo>
                    <a:pt x="59" y="40"/>
                  </a:lnTo>
                  <a:lnTo>
                    <a:pt x="58" y="43"/>
                  </a:lnTo>
                  <a:lnTo>
                    <a:pt x="59" y="46"/>
                  </a:lnTo>
                  <a:lnTo>
                    <a:pt x="59" y="47"/>
                  </a:lnTo>
                  <a:lnTo>
                    <a:pt x="58" y="49"/>
                  </a:lnTo>
                  <a:lnTo>
                    <a:pt x="59" y="49"/>
                  </a:lnTo>
                  <a:lnTo>
                    <a:pt x="59" y="50"/>
                  </a:lnTo>
                  <a:lnTo>
                    <a:pt x="59" y="52"/>
                  </a:lnTo>
                  <a:lnTo>
                    <a:pt x="59" y="54"/>
                  </a:lnTo>
                  <a:lnTo>
                    <a:pt x="59" y="57"/>
                  </a:lnTo>
                  <a:lnTo>
                    <a:pt x="59" y="58"/>
                  </a:lnTo>
                  <a:lnTo>
                    <a:pt x="59" y="60"/>
                  </a:lnTo>
                  <a:lnTo>
                    <a:pt x="59" y="61"/>
                  </a:lnTo>
                  <a:lnTo>
                    <a:pt x="59" y="63"/>
                  </a:lnTo>
                  <a:lnTo>
                    <a:pt x="58" y="64"/>
                  </a:lnTo>
                  <a:lnTo>
                    <a:pt x="59" y="64"/>
                  </a:lnTo>
                  <a:lnTo>
                    <a:pt x="59" y="67"/>
                  </a:lnTo>
                  <a:lnTo>
                    <a:pt x="61" y="69"/>
                  </a:lnTo>
                  <a:lnTo>
                    <a:pt x="61" y="70"/>
                  </a:lnTo>
                  <a:lnTo>
                    <a:pt x="59" y="70"/>
                  </a:lnTo>
                  <a:lnTo>
                    <a:pt x="59" y="72"/>
                  </a:lnTo>
                  <a:lnTo>
                    <a:pt x="59" y="73"/>
                  </a:lnTo>
                  <a:lnTo>
                    <a:pt x="59" y="75"/>
                  </a:lnTo>
                  <a:lnTo>
                    <a:pt x="59" y="76"/>
                  </a:lnTo>
                  <a:lnTo>
                    <a:pt x="59" y="78"/>
                  </a:lnTo>
                  <a:lnTo>
                    <a:pt x="61" y="80"/>
                  </a:lnTo>
                  <a:lnTo>
                    <a:pt x="59" y="80"/>
                  </a:lnTo>
                  <a:lnTo>
                    <a:pt x="59" y="81"/>
                  </a:lnTo>
                  <a:lnTo>
                    <a:pt x="59" y="83"/>
                  </a:lnTo>
                  <a:lnTo>
                    <a:pt x="59" y="84"/>
                  </a:lnTo>
                  <a:lnTo>
                    <a:pt x="59" y="86"/>
                  </a:lnTo>
                  <a:lnTo>
                    <a:pt x="59" y="87"/>
                  </a:lnTo>
                  <a:lnTo>
                    <a:pt x="59" y="89"/>
                  </a:lnTo>
                  <a:lnTo>
                    <a:pt x="58" y="89"/>
                  </a:lnTo>
                  <a:lnTo>
                    <a:pt x="59" y="90"/>
                  </a:lnTo>
                  <a:lnTo>
                    <a:pt x="59" y="92"/>
                  </a:lnTo>
                  <a:lnTo>
                    <a:pt x="58" y="92"/>
                  </a:lnTo>
                  <a:lnTo>
                    <a:pt x="59" y="93"/>
                  </a:lnTo>
                  <a:lnTo>
                    <a:pt x="59" y="96"/>
                  </a:lnTo>
                  <a:lnTo>
                    <a:pt x="59" y="98"/>
                  </a:lnTo>
                  <a:lnTo>
                    <a:pt x="58" y="98"/>
                  </a:lnTo>
                  <a:lnTo>
                    <a:pt x="59" y="99"/>
                  </a:lnTo>
                  <a:lnTo>
                    <a:pt x="58" y="99"/>
                  </a:lnTo>
                  <a:lnTo>
                    <a:pt x="58" y="101"/>
                  </a:lnTo>
                  <a:lnTo>
                    <a:pt x="58" y="104"/>
                  </a:lnTo>
                  <a:lnTo>
                    <a:pt x="59" y="104"/>
                  </a:lnTo>
                  <a:lnTo>
                    <a:pt x="61" y="106"/>
                  </a:lnTo>
                  <a:lnTo>
                    <a:pt x="62" y="106"/>
                  </a:lnTo>
                  <a:lnTo>
                    <a:pt x="65" y="106"/>
                  </a:lnTo>
                  <a:lnTo>
                    <a:pt x="65" y="104"/>
                  </a:lnTo>
                  <a:lnTo>
                    <a:pt x="67" y="92"/>
                  </a:lnTo>
                  <a:lnTo>
                    <a:pt x="67" y="81"/>
                  </a:lnTo>
                  <a:lnTo>
                    <a:pt x="67"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4" name="Freeform 14">
              <a:extLst>
                <a:ext uri="{FF2B5EF4-FFF2-40B4-BE49-F238E27FC236}">
                  <a16:creationId xmlns:a16="http://schemas.microsoft.com/office/drawing/2014/main" id="{63D3D06D-A0AC-408F-9BA4-92F82CB9EAF9}"/>
                </a:ext>
              </a:extLst>
            </p:cNvPr>
            <p:cNvSpPr>
              <a:spLocks/>
            </p:cNvSpPr>
            <p:nvPr userDrawn="1"/>
          </p:nvSpPr>
          <p:spPr bwMode="auto">
            <a:xfrm>
              <a:off x="4660" y="4077"/>
              <a:ext cx="34" cy="53"/>
            </a:xfrm>
            <a:custGeom>
              <a:avLst/>
              <a:gdLst>
                <a:gd name="T0" fmla="*/ 5 w 67"/>
                <a:gd name="T1" fmla="*/ 3 h 107"/>
                <a:gd name="T2" fmla="*/ 4 w 67"/>
                <a:gd name="T3" fmla="*/ 1 h 107"/>
                <a:gd name="T4" fmla="*/ 4 w 67"/>
                <a:gd name="T5" fmla="*/ 0 h 107"/>
                <a:gd name="T6" fmla="*/ 3 w 67"/>
                <a:gd name="T7" fmla="*/ 0 h 107"/>
                <a:gd name="T8" fmla="*/ 3 w 67"/>
                <a:gd name="T9" fmla="*/ 0 h 107"/>
                <a:gd name="T10" fmla="*/ 3 w 67"/>
                <a:gd name="T11" fmla="*/ 0 h 107"/>
                <a:gd name="T12" fmla="*/ 2 w 67"/>
                <a:gd name="T13" fmla="*/ 0 h 107"/>
                <a:gd name="T14" fmla="*/ 2 w 67"/>
                <a:gd name="T15" fmla="*/ 0 h 107"/>
                <a:gd name="T16" fmla="*/ 2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0 w 67"/>
                <a:gd name="T33" fmla="*/ 3 h 107"/>
                <a:gd name="T34" fmla="*/ 1 w 67"/>
                <a:gd name="T35" fmla="*/ 3 h 107"/>
                <a:gd name="T36" fmla="*/ 1 w 67"/>
                <a:gd name="T37" fmla="*/ 4 h 107"/>
                <a:gd name="T38" fmla="*/ 1 w 67"/>
                <a:gd name="T39" fmla="*/ 4 h 107"/>
                <a:gd name="T40" fmla="*/ 1 w 67"/>
                <a:gd name="T41" fmla="*/ 4 h 107"/>
                <a:gd name="T42" fmla="*/ 1 w 67"/>
                <a:gd name="T43" fmla="*/ 5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2 w 67"/>
                <a:gd name="T67" fmla="*/ 0 h 107"/>
                <a:gd name="T68" fmla="*/ 2 w 67"/>
                <a:gd name="T69" fmla="*/ 0 h 107"/>
                <a:gd name="T70" fmla="*/ 2 w 67"/>
                <a:gd name="T71" fmla="*/ 0 h 107"/>
                <a:gd name="T72" fmla="*/ 2 w 67"/>
                <a:gd name="T73" fmla="*/ 0 h 107"/>
                <a:gd name="T74" fmla="*/ 3 w 67"/>
                <a:gd name="T75" fmla="*/ 0 h 107"/>
                <a:gd name="T76" fmla="*/ 3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2 h 107"/>
                <a:gd name="T92" fmla="*/ 4 w 67"/>
                <a:gd name="T93" fmla="*/ 3 h 107"/>
                <a:gd name="T94" fmla="*/ 4 w 67"/>
                <a:gd name="T95" fmla="*/ 3 h 107"/>
                <a:gd name="T96" fmla="*/ 4 w 67"/>
                <a:gd name="T97" fmla="*/ 3 h 107"/>
                <a:gd name="T98" fmla="*/ 4 w 67"/>
                <a:gd name="T99" fmla="*/ 3 h 107"/>
                <a:gd name="T100" fmla="*/ 4 w 67"/>
                <a:gd name="T101" fmla="*/ 4 h 107"/>
                <a:gd name="T102" fmla="*/ 4 w 67"/>
                <a:gd name="T103" fmla="*/ 4 h 107"/>
                <a:gd name="T104" fmla="*/ 4 w 67"/>
                <a:gd name="T105" fmla="*/ 4 h 107"/>
                <a:gd name="T106" fmla="*/ 4 w 67"/>
                <a:gd name="T107" fmla="*/ 4 h 107"/>
                <a:gd name="T108" fmla="*/ 4 w 67"/>
                <a:gd name="T109" fmla="*/ 5 h 107"/>
                <a:gd name="T110" fmla="*/ 4 w 67"/>
                <a:gd name="T111" fmla="*/ 5 h 107"/>
                <a:gd name="T112" fmla="*/ 4 w 67"/>
                <a:gd name="T113" fmla="*/ 5 h 107"/>
                <a:gd name="T114" fmla="*/ 4 w 67"/>
                <a:gd name="T115" fmla="*/ 5 h 107"/>
                <a:gd name="T116" fmla="*/ 4 w 67"/>
                <a:gd name="T117" fmla="*/ 6 h 107"/>
                <a:gd name="T118" fmla="*/ 4 w 67"/>
                <a:gd name="T119" fmla="*/ 6 h 107"/>
                <a:gd name="T120" fmla="*/ 4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80"/>
                  </a:moveTo>
                  <a:lnTo>
                    <a:pt x="67" y="80"/>
                  </a:lnTo>
                  <a:lnTo>
                    <a:pt x="67" y="78"/>
                  </a:lnTo>
                  <a:lnTo>
                    <a:pt x="67" y="60"/>
                  </a:lnTo>
                  <a:lnTo>
                    <a:pt x="65" y="50"/>
                  </a:lnTo>
                  <a:lnTo>
                    <a:pt x="65" y="38"/>
                  </a:lnTo>
                  <a:lnTo>
                    <a:pt x="64" y="23"/>
                  </a:lnTo>
                  <a:lnTo>
                    <a:pt x="62" y="20"/>
                  </a:lnTo>
                  <a:lnTo>
                    <a:pt x="61" y="17"/>
                  </a:lnTo>
                  <a:lnTo>
                    <a:pt x="59" y="14"/>
                  </a:lnTo>
                  <a:lnTo>
                    <a:pt x="55" y="8"/>
                  </a:lnTo>
                  <a:lnTo>
                    <a:pt x="53" y="6"/>
                  </a:lnTo>
                  <a:lnTo>
                    <a:pt x="52" y="5"/>
                  </a:lnTo>
                  <a:lnTo>
                    <a:pt x="47" y="3"/>
                  </a:lnTo>
                  <a:lnTo>
                    <a:pt x="44" y="2"/>
                  </a:lnTo>
                  <a:lnTo>
                    <a:pt x="39" y="0"/>
                  </a:lnTo>
                  <a:lnTo>
                    <a:pt x="38" y="2"/>
                  </a:lnTo>
                  <a:lnTo>
                    <a:pt x="36" y="0"/>
                  </a:lnTo>
                  <a:lnTo>
                    <a:pt x="35" y="0"/>
                  </a:lnTo>
                  <a:lnTo>
                    <a:pt x="33" y="0"/>
                  </a:lnTo>
                  <a:lnTo>
                    <a:pt x="30" y="2"/>
                  </a:lnTo>
                  <a:lnTo>
                    <a:pt x="27" y="2"/>
                  </a:lnTo>
                  <a:lnTo>
                    <a:pt x="26" y="2"/>
                  </a:lnTo>
                  <a:lnTo>
                    <a:pt x="24" y="2"/>
                  </a:lnTo>
                  <a:lnTo>
                    <a:pt x="23" y="3"/>
                  </a:lnTo>
                  <a:lnTo>
                    <a:pt x="21" y="5"/>
                  </a:lnTo>
                  <a:lnTo>
                    <a:pt x="20" y="5"/>
                  </a:lnTo>
                  <a:lnTo>
                    <a:pt x="18" y="6"/>
                  </a:lnTo>
                  <a:lnTo>
                    <a:pt x="17" y="6"/>
                  </a:lnTo>
                  <a:lnTo>
                    <a:pt x="15" y="8"/>
                  </a:lnTo>
                  <a:lnTo>
                    <a:pt x="13" y="8"/>
                  </a:lnTo>
                  <a:lnTo>
                    <a:pt x="13" y="9"/>
                  </a:lnTo>
                  <a:lnTo>
                    <a:pt x="10" y="12"/>
                  </a:lnTo>
                  <a:lnTo>
                    <a:pt x="6" y="17"/>
                  </a:lnTo>
                  <a:lnTo>
                    <a:pt x="6" y="18"/>
                  </a:lnTo>
                  <a:lnTo>
                    <a:pt x="4" y="18"/>
                  </a:lnTo>
                  <a:lnTo>
                    <a:pt x="4" y="21"/>
                  </a:lnTo>
                  <a:lnTo>
                    <a:pt x="3" y="23"/>
                  </a:lnTo>
                  <a:lnTo>
                    <a:pt x="3" y="24"/>
                  </a:lnTo>
                  <a:lnTo>
                    <a:pt x="3" y="26"/>
                  </a:lnTo>
                  <a:lnTo>
                    <a:pt x="3" y="28"/>
                  </a:lnTo>
                  <a:lnTo>
                    <a:pt x="1" y="28"/>
                  </a:lnTo>
                  <a:lnTo>
                    <a:pt x="1" y="32"/>
                  </a:lnTo>
                  <a:lnTo>
                    <a:pt x="1" y="35"/>
                  </a:lnTo>
                  <a:lnTo>
                    <a:pt x="1" y="38"/>
                  </a:lnTo>
                  <a:lnTo>
                    <a:pt x="1" y="40"/>
                  </a:lnTo>
                  <a:lnTo>
                    <a:pt x="1" y="43"/>
                  </a:lnTo>
                  <a:lnTo>
                    <a:pt x="1" y="46"/>
                  </a:lnTo>
                  <a:lnTo>
                    <a:pt x="0" y="46"/>
                  </a:lnTo>
                  <a:lnTo>
                    <a:pt x="0" y="47"/>
                  </a:lnTo>
                  <a:lnTo>
                    <a:pt x="0" y="49"/>
                  </a:lnTo>
                  <a:lnTo>
                    <a:pt x="1" y="50"/>
                  </a:lnTo>
                  <a:lnTo>
                    <a:pt x="1" y="52"/>
                  </a:lnTo>
                  <a:lnTo>
                    <a:pt x="0" y="52"/>
                  </a:lnTo>
                  <a:lnTo>
                    <a:pt x="0" y="54"/>
                  </a:lnTo>
                  <a:lnTo>
                    <a:pt x="0" y="55"/>
                  </a:lnTo>
                  <a:lnTo>
                    <a:pt x="1" y="57"/>
                  </a:lnTo>
                  <a:lnTo>
                    <a:pt x="0" y="57"/>
                  </a:lnTo>
                  <a:lnTo>
                    <a:pt x="1" y="58"/>
                  </a:lnTo>
                  <a:lnTo>
                    <a:pt x="1" y="60"/>
                  </a:lnTo>
                  <a:lnTo>
                    <a:pt x="1" y="61"/>
                  </a:lnTo>
                  <a:lnTo>
                    <a:pt x="1" y="63"/>
                  </a:lnTo>
                  <a:lnTo>
                    <a:pt x="1" y="64"/>
                  </a:lnTo>
                  <a:lnTo>
                    <a:pt x="0" y="66"/>
                  </a:lnTo>
                  <a:lnTo>
                    <a:pt x="1" y="67"/>
                  </a:lnTo>
                  <a:lnTo>
                    <a:pt x="0" y="69"/>
                  </a:lnTo>
                  <a:lnTo>
                    <a:pt x="0" y="70"/>
                  </a:lnTo>
                  <a:lnTo>
                    <a:pt x="1" y="72"/>
                  </a:lnTo>
                  <a:lnTo>
                    <a:pt x="1" y="73"/>
                  </a:lnTo>
                  <a:lnTo>
                    <a:pt x="1" y="76"/>
                  </a:lnTo>
                  <a:lnTo>
                    <a:pt x="1" y="78"/>
                  </a:lnTo>
                  <a:lnTo>
                    <a:pt x="1" y="80"/>
                  </a:lnTo>
                  <a:lnTo>
                    <a:pt x="1" y="84"/>
                  </a:lnTo>
                  <a:lnTo>
                    <a:pt x="1" y="86"/>
                  </a:lnTo>
                  <a:lnTo>
                    <a:pt x="1" y="87"/>
                  </a:lnTo>
                  <a:lnTo>
                    <a:pt x="1" y="89"/>
                  </a:lnTo>
                  <a:lnTo>
                    <a:pt x="1" y="93"/>
                  </a:lnTo>
                  <a:lnTo>
                    <a:pt x="1" y="95"/>
                  </a:lnTo>
                  <a:lnTo>
                    <a:pt x="1" y="96"/>
                  </a:lnTo>
                  <a:lnTo>
                    <a:pt x="1" y="99"/>
                  </a:lnTo>
                  <a:lnTo>
                    <a:pt x="3" y="102"/>
                  </a:lnTo>
                  <a:lnTo>
                    <a:pt x="4" y="106"/>
                  </a:lnTo>
                  <a:lnTo>
                    <a:pt x="4" y="107"/>
                  </a:lnTo>
                  <a:lnTo>
                    <a:pt x="6" y="106"/>
                  </a:lnTo>
                  <a:lnTo>
                    <a:pt x="6" y="104"/>
                  </a:lnTo>
                  <a:lnTo>
                    <a:pt x="7" y="104"/>
                  </a:lnTo>
                  <a:lnTo>
                    <a:pt x="7" y="102"/>
                  </a:lnTo>
                  <a:lnTo>
                    <a:pt x="6" y="102"/>
                  </a:lnTo>
                  <a:lnTo>
                    <a:pt x="6" y="95"/>
                  </a:lnTo>
                  <a:lnTo>
                    <a:pt x="7" y="93"/>
                  </a:lnTo>
                  <a:lnTo>
                    <a:pt x="6" y="93"/>
                  </a:lnTo>
                  <a:lnTo>
                    <a:pt x="6" y="90"/>
                  </a:lnTo>
                  <a:lnTo>
                    <a:pt x="6" y="87"/>
                  </a:lnTo>
                  <a:lnTo>
                    <a:pt x="6" y="73"/>
                  </a:lnTo>
                  <a:lnTo>
                    <a:pt x="6" y="67"/>
                  </a:lnTo>
                  <a:lnTo>
                    <a:pt x="6" y="61"/>
                  </a:lnTo>
                  <a:lnTo>
                    <a:pt x="6" y="55"/>
                  </a:lnTo>
                  <a:lnTo>
                    <a:pt x="6" y="47"/>
                  </a:lnTo>
                  <a:lnTo>
                    <a:pt x="6" y="44"/>
                  </a:lnTo>
                  <a:lnTo>
                    <a:pt x="6" y="43"/>
                  </a:lnTo>
                  <a:lnTo>
                    <a:pt x="7" y="41"/>
                  </a:lnTo>
                  <a:lnTo>
                    <a:pt x="7" y="40"/>
                  </a:lnTo>
                  <a:lnTo>
                    <a:pt x="7" y="38"/>
                  </a:lnTo>
                  <a:lnTo>
                    <a:pt x="7" y="37"/>
                  </a:lnTo>
                  <a:lnTo>
                    <a:pt x="7" y="35"/>
                  </a:lnTo>
                  <a:lnTo>
                    <a:pt x="9" y="29"/>
                  </a:lnTo>
                  <a:lnTo>
                    <a:pt x="9" y="28"/>
                  </a:lnTo>
                  <a:lnTo>
                    <a:pt x="7" y="28"/>
                  </a:lnTo>
                  <a:lnTo>
                    <a:pt x="9" y="24"/>
                  </a:lnTo>
                  <a:lnTo>
                    <a:pt x="10" y="21"/>
                  </a:lnTo>
                  <a:lnTo>
                    <a:pt x="10" y="20"/>
                  </a:lnTo>
                  <a:lnTo>
                    <a:pt x="12" y="18"/>
                  </a:lnTo>
                  <a:lnTo>
                    <a:pt x="13" y="17"/>
                  </a:lnTo>
                  <a:lnTo>
                    <a:pt x="15" y="14"/>
                  </a:lnTo>
                  <a:lnTo>
                    <a:pt x="17" y="14"/>
                  </a:lnTo>
                  <a:lnTo>
                    <a:pt x="18" y="12"/>
                  </a:lnTo>
                  <a:lnTo>
                    <a:pt x="20" y="11"/>
                  </a:lnTo>
                  <a:lnTo>
                    <a:pt x="21" y="9"/>
                  </a:lnTo>
                  <a:lnTo>
                    <a:pt x="24" y="9"/>
                  </a:lnTo>
                  <a:lnTo>
                    <a:pt x="26" y="8"/>
                  </a:lnTo>
                  <a:lnTo>
                    <a:pt x="27" y="8"/>
                  </a:lnTo>
                  <a:lnTo>
                    <a:pt x="29" y="6"/>
                  </a:lnTo>
                  <a:lnTo>
                    <a:pt x="30" y="6"/>
                  </a:lnTo>
                  <a:lnTo>
                    <a:pt x="32" y="6"/>
                  </a:lnTo>
                  <a:lnTo>
                    <a:pt x="36" y="6"/>
                  </a:lnTo>
                  <a:lnTo>
                    <a:pt x="41" y="8"/>
                  </a:lnTo>
                  <a:lnTo>
                    <a:pt x="42" y="8"/>
                  </a:lnTo>
                  <a:lnTo>
                    <a:pt x="46" y="9"/>
                  </a:lnTo>
                  <a:lnTo>
                    <a:pt x="47" y="9"/>
                  </a:lnTo>
                  <a:lnTo>
                    <a:pt x="47" y="11"/>
                  </a:lnTo>
                  <a:lnTo>
                    <a:pt x="49" y="11"/>
                  </a:lnTo>
                  <a:lnTo>
                    <a:pt x="53" y="17"/>
                  </a:lnTo>
                  <a:lnTo>
                    <a:pt x="53" y="18"/>
                  </a:lnTo>
                  <a:lnTo>
                    <a:pt x="55" y="21"/>
                  </a:lnTo>
                  <a:lnTo>
                    <a:pt x="55" y="24"/>
                  </a:lnTo>
                  <a:lnTo>
                    <a:pt x="56" y="24"/>
                  </a:lnTo>
                  <a:lnTo>
                    <a:pt x="55" y="24"/>
                  </a:lnTo>
                  <a:lnTo>
                    <a:pt x="56" y="26"/>
                  </a:lnTo>
                  <a:lnTo>
                    <a:pt x="56" y="28"/>
                  </a:lnTo>
                  <a:lnTo>
                    <a:pt x="56" y="29"/>
                  </a:lnTo>
                  <a:lnTo>
                    <a:pt x="56" y="31"/>
                  </a:lnTo>
                  <a:lnTo>
                    <a:pt x="58" y="32"/>
                  </a:lnTo>
                  <a:lnTo>
                    <a:pt x="58" y="34"/>
                  </a:lnTo>
                  <a:lnTo>
                    <a:pt x="58" y="35"/>
                  </a:lnTo>
                  <a:lnTo>
                    <a:pt x="58" y="37"/>
                  </a:lnTo>
                  <a:lnTo>
                    <a:pt x="58" y="38"/>
                  </a:lnTo>
                  <a:lnTo>
                    <a:pt x="59" y="38"/>
                  </a:lnTo>
                  <a:lnTo>
                    <a:pt x="59" y="40"/>
                  </a:lnTo>
                  <a:lnTo>
                    <a:pt x="58" y="43"/>
                  </a:lnTo>
                  <a:lnTo>
                    <a:pt x="59" y="46"/>
                  </a:lnTo>
                  <a:lnTo>
                    <a:pt x="58" y="47"/>
                  </a:lnTo>
                  <a:lnTo>
                    <a:pt x="59" y="47"/>
                  </a:lnTo>
                  <a:lnTo>
                    <a:pt x="58" y="49"/>
                  </a:lnTo>
                  <a:lnTo>
                    <a:pt x="59" y="49"/>
                  </a:lnTo>
                  <a:lnTo>
                    <a:pt x="59" y="50"/>
                  </a:lnTo>
                  <a:lnTo>
                    <a:pt x="59" y="52"/>
                  </a:lnTo>
                  <a:lnTo>
                    <a:pt x="59" y="54"/>
                  </a:lnTo>
                  <a:lnTo>
                    <a:pt x="59" y="57"/>
                  </a:lnTo>
                  <a:lnTo>
                    <a:pt x="59" y="58"/>
                  </a:lnTo>
                  <a:lnTo>
                    <a:pt x="59" y="60"/>
                  </a:lnTo>
                  <a:lnTo>
                    <a:pt x="59" y="61"/>
                  </a:lnTo>
                  <a:lnTo>
                    <a:pt x="59" y="63"/>
                  </a:lnTo>
                  <a:lnTo>
                    <a:pt x="58" y="64"/>
                  </a:lnTo>
                  <a:lnTo>
                    <a:pt x="59" y="64"/>
                  </a:lnTo>
                  <a:lnTo>
                    <a:pt x="59" y="67"/>
                  </a:lnTo>
                  <a:lnTo>
                    <a:pt x="59" y="69"/>
                  </a:lnTo>
                  <a:lnTo>
                    <a:pt x="61" y="69"/>
                  </a:lnTo>
                  <a:lnTo>
                    <a:pt x="61" y="70"/>
                  </a:lnTo>
                  <a:lnTo>
                    <a:pt x="59" y="70"/>
                  </a:lnTo>
                  <a:lnTo>
                    <a:pt x="59" y="72"/>
                  </a:lnTo>
                  <a:lnTo>
                    <a:pt x="59" y="73"/>
                  </a:lnTo>
                  <a:lnTo>
                    <a:pt x="59" y="75"/>
                  </a:lnTo>
                  <a:lnTo>
                    <a:pt x="59" y="76"/>
                  </a:lnTo>
                  <a:lnTo>
                    <a:pt x="59" y="78"/>
                  </a:lnTo>
                  <a:lnTo>
                    <a:pt x="61" y="80"/>
                  </a:lnTo>
                  <a:lnTo>
                    <a:pt x="59" y="80"/>
                  </a:lnTo>
                  <a:lnTo>
                    <a:pt x="59" y="81"/>
                  </a:lnTo>
                  <a:lnTo>
                    <a:pt x="59" y="83"/>
                  </a:lnTo>
                  <a:lnTo>
                    <a:pt x="59" y="84"/>
                  </a:lnTo>
                  <a:lnTo>
                    <a:pt x="59" y="86"/>
                  </a:lnTo>
                  <a:lnTo>
                    <a:pt x="59" y="87"/>
                  </a:lnTo>
                  <a:lnTo>
                    <a:pt x="59" y="89"/>
                  </a:lnTo>
                  <a:lnTo>
                    <a:pt x="58" y="89"/>
                  </a:lnTo>
                  <a:lnTo>
                    <a:pt x="59" y="90"/>
                  </a:lnTo>
                  <a:lnTo>
                    <a:pt x="59" y="92"/>
                  </a:lnTo>
                  <a:lnTo>
                    <a:pt x="58" y="92"/>
                  </a:lnTo>
                  <a:lnTo>
                    <a:pt x="59" y="93"/>
                  </a:lnTo>
                  <a:lnTo>
                    <a:pt x="59" y="96"/>
                  </a:lnTo>
                  <a:lnTo>
                    <a:pt x="59" y="98"/>
                  </a:lnTo>
                  <a:lnTo>
                    <a:pt x="58" y="98"/>
                  </a:lnTo>
                  <a:lnTo>
                    <a:pt x="58" y="99"/>
                  </a:lnTo>
                  <a:lnTo>
                    <a:pt x="58" y="101"/>
                  </a:lnTo>
                  <a:lnTo>
                    <a:pt x="58" y="104"/>
                  </a:lnTo>
                  <a:lnTo>
                    <a:pt x="59" y="104"/>
                  </a:lnTo>
                  <a:lnTo>
                    <a:pt x="61" y="106"/>
                  </a:lnTo>
                  <a:lnTo>
                    <a:pt x="62" y="106"/>
                  </a:lnTo>
                  <a:lnTo>
                    <a:pt x="65" y="106"/>
                  </a:lnTo>
                  <a:lnTo>
                    <a:pt x="65" y="104"/>
                  </a:lnTo>
                  <a:lnTo>
                    <a:pt x="67" y="92"/>
                  </a:lnTo>
                  <a:lnTo>
                    <a:pt x="67" y="81"/>
                  </a:lnTo>
                  <a:lnTo>
                    <a:pt x="67" y="8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5" name="Freeform 15">
              <a:extLst>
                <a:ext uri="{FF2B5EF4-FFF2-40B4-BE49-F238E27FC236}">
                  <a16:creationId xmlns:a16="http://schemas.microsoft.com/office/drawing/2014/main" id="{5EBD6C56-24EB-412D-A5B7-B35D2D6B8A6F}"/>
                </a:ext>
              </a:extLst>
            </p:cNvPr>
            <p:cNvSpPr>
              <a:spLocks/>
            </p:cNvSpPr>
            <p:nvPr userDrawn="1"/>
          </p:nvSpPr>
          <p:spPr bwMode="auto">
            <a:xfrm>
              <a:off x="4740" y="4077"/>
              <a:ext cx="35" cy="53"/>
            </a:xfrm>
            <a:custGeom>
              <a:avLst/>
              <a:gdLst>
                <a:gd name="T0" fmla="*/ 5 w 67"/>
                <a:gd name="T1" fmla="*/ 3 h 107"/>
                <a:gd name="T2" fmla="*/ 5 w 67"/>
                <a:gd name="T3" fmla="*/ 1 h 107"/>
                <a:gd name="T4" fmla="*/ 4 w 67"/>
                <a:gd name="T5" fmla="*/ 0 h 107"/>
                <a:gd name="T6" fmla="*/ 4 w 67"/>
                <a:gd name="T7" fmla="*/ 0 h 107"/>
                <a:gd name="T8" fmla="*/ 3 w 67"/>
                <a:gd name="T9" fmla="*/ 0 h 107"/>
                <a:gd name="T10" fmla="*/ 3 w 67"/>
                <a:gd name="T11" fmla="*/ 0 h 107"/>
                <a:gd name="T12" fmla="*/ 2 w 67"/>
                <a:gd name="T13" fmla="*/ 0 h 107"/>
                <a:gd name="T14" fmla="*/ 2 w 67"/>
                <a:gd name="T15" fmla="*/ 0 h 107"/>
                <a:gd name="T16" fmla="*/ 2 w 67"/>
                <a:gd name="T17" fmla="*/ 0 h 107"/>
                <a:gd name="T18" fmla="*/ 1 w 67"/>
                <a:gd name="T19" fmla="*/ 0 h 107"/>
                <a:gd name="T20" fmla="*/ 1 w 67"/>
                <a:gd name="T21" fmla="*/ 1 h 107"/>
                <a:gd name="T22" fmla="*/ 1 w 67"/>
                <a:gd name="T23" fmla="*/ 1 h 107"/>
                <a:gd name="T24" fmla="*/ 1 w 67"/>
                <a:gd name="T25" fmla="*/ 1 h 107"/>
                <a:gd name="T26" fmla="*/ 1 w 67"/>
                <a:gd name="T27" fmla="*/ 2 h 107"/>
                <a:gd name="T28" fmla="*/ 1 w 67"/>
                <a:gd name="T29" fmla="*/ 2 h 107"/>
                <a:gd name="T30" fmla="*/ 0 w 67"/>
                <a:gd name="T31" fmla="*/ 3 h 107"/>
                <a:gd name="T32" fmla="*/ 1 w 67"/>
                <a:gd name="T33" fmla="*/ 3 h 107"/>
                <a:gd name="T34" fmla="*/ 1 w 67"/>
                <a:gd name="T35" fmla="*/ 3 h 107"/>
                <a:gd name="T36" fmla="*/ 1 w 67"/>
                <a:gd name="T37" fmla="*/ 4 h 107"/>
                <a:gd name="T38" fmla="*/ 1 w 67"/>
                <a:gd name="T39" fmla="*/ 4 h 107"/>
                <a:gd name="T40" fmla="*/ 1 w 67"/>
                <a:gd name="T41" fmla="*/ 4 h 107"/>
                <a:gd name="T42" fmla="*/ 1 w 67"/>
                <a:gd name="T43" fmla="*/ 4 h 107"/>
                <a:gd name="T44" fmla="*/ 1 w 67"/>
                <a:gd name="T45" fmla="*/ 5 h 107"/>
                <a:gd name="T46" fmla="*/ 1 w 67"/>
                <a:gd name="T47" fmla="*/ 5 h 107"/>
                <a:gd name="T48" fmla="*/ 1 w 67"/>
                <a:gd name="T49" fmla="*/ 6 h 107"/>
                <a:gd name="T50" fmla="*/ 1 w 67"/>
                <a:gd name="T51" fmla="*/ 6 h 107"/>
                <a:gd name="T52" fmla="*/ 1 w 67"/>
                <a:gd name="T53" fmla="*/ 5 h 107"/>
                <a:gd name="T54" fmla="*/ 1 w 67"/>
                <a:gd name="T55" fmla="*/ 4 h 107"/>
                <a:gd name="T56" fmla="*/ 1 w 67"/>
                <a:gd name="T57" fmla="*/ 2 h 107"/>
                <a:gd name="T58" fmla="*/ 1 w 67"/>
                <a:gd name="T59" fmla="*/ 2 h 107"/>
                <a:gd name="T60" fmla="*/ 1 w 67"/>
                <a:gd name="T61" fmla="*/ 2 h 107"/>
                <a:gd name="T62" fmla="*/ 1 w 67"/>
                <a:gd name="T63" fmla="*/ 1 h 107"/>
                <a:gd name="T64" fmla="*/ 1 w 67"/>
                <a:gd name="T65" fmla="*/ 1 h 107"/>
                <a:gd name="T66" fmla="*/ 2 w 67"/>
                <a:gd name="T67" fmla="*/ 0 h 107"/>
                <a:gd name="T68" fmla="*/ 2 w 67"/>
                <a:gd name="T69" fmla="*/ 0 h 107"/>
                <a:gd name="T70" fmla="*/ 2 w 67"/>
                <a:gd name="T71" fmla="*/ 0 h 107"/>
                <a:gd name="T72" fmla="*/ 2 w 67"/>
                <a:gd name="T73" fmla="*/ 0 h 107"/>
                <a:gd name="T74" fmla="*/ 3 w 67"/>
                <a:gd name="T75" fmla="*/ 0 h 107"/>
                <a:gd name="T76" fmla="*/ 4 w 67"/>
                <a:gd name="T77" fmla="*/ 0 h 107"/>
                <a:gd name="T78" fmla="*/ 4 w 67"/>
                <a:gd name="T79" fmla="*/ 1 h 107"/>
                <a:gd name="T80" fmla="*/ 4 w 67"/>
                <a:gd name="T81" fmla="*/ 1 h 107"/>
                <a:gd name="T82" fmla="*/ 4 w 67"/>
                <a:gd name="T83" fmla="*/ 1 h 107"/>
                <a:gd name="T84" fmla="*/ 4 w 67"/>
                <a:gd name="T85" fmla="*/ 2 h 107"/>
                <a:gd name="T86" fmla="*/ 4 w 67"/>
                <a:gd name="T87" fmla="*/ 2 h 107"/>
                <a:gd name="T88" fmla="*/ 4 w 67"/>
                <a:gd name="T89" fmla="*/ 2 h 107"/>
                <a:gd name="T90" fmla="*/ 4 w 67"/>
                <a:gd name="T91" fmla="*/ 3 h 107"/>
                <a:gd name="T92" fmla="*/ 4 w 67"/>
                <a:gd name="T93" fmla="*/ 3 h 107"/>
                <a:gd name="T94" fmla="*/ 4 w 67"/>
                <a:gd name="T95" fmla="*/ 3 h 107"/>
                <a:gd name="T96" fmla="*/ 4 w 67"/>
                <a:gd name="T97" fmla="*/ 3 h 107"/>
                <a:gd name="T98" fmla="*/ 4 w 67"/>
                <a:gd name="T99" fmla="*/ 3 h 107"/>
                <a:gd name="T100" fmla="*/ 5 w 67"/>
                <a:gd name="T101" fmla="*/ 4 h 107"/>
                <a:gd name="T102" fmla="*/ 4 w 67"/>
                <a:gd name="T103" fmla="*/ 4 h 107"/>
                <a:gd name="T104" fmla="*/ 5 w 67"/>
                <a:gd name="T105" fmla="*/ 4 h 107"/>
                <a:gd name="T106" fmla="*/ 5 w 67"/>
                <a:gd name="T107" fmla="*/ 4 h 107"/>
                <a:gd name="T108" fmla="*/ 4 w 67"/>
                <a:gd name="T109" fmla="*/ 5 h 107"/>
                <a:gd name="T110" fmla="*/ 4 w 67"/>
                <a:gd name="T111" fmla="*/ 5 h 107"/>
                <a:gd name="T112" fmla="*/ 4 w 67"/>
                <a:gd name="T113" fmla="*/ 5 h 107"/>
                <a:gd name="T114" fmla="*/ 5 w 67"/>
                <a:gd name="T115" fmla="*/ 5 h 107"/>
                <a:gd name="T116" fmla="*/ 4 w 67"/>
                <a:gd name="T117" fmla="*/ 6 h 107"/>
                <a:gd name="T118" fmla="*/ 4 w 67"/>
                <a:gd name="T119" fmla="*/ 6 h 107"/>
                <a:gd name="T120" fmla="*/ 5 w 67"/>
                <a:gd name="T121" fmla="*/ 6 h 107"/>
                <a:gd name="T122" fmla="*/ 5 w 67"/>
                <a:gd name="T123" fmla="*/ 5 h 10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67" h="107">
                  <a:moveTo>
                    <a:pt x="67" y="79"/>
                  </a:moveTo>
                  <a:lnTo>
                    <a:pt x="67" y="79"/>
                  </a:lnTo>
                  <a:lnTo>
                    <a:pt x="67" y="78"/>
                  </a:lnTo>
                  <a:lnTo>
                    <a:pt x="67" y="59"/>
                  </a:lnTo>
                  <a:lnTo>
                    <a:pt x="67" y="50"/>
                  </a:lnTo>
                  <a:lnTo>
                    <a:pt x="65" y="38"/>
                  </a:lnTo>
                  <a:lnTo>
                    <a:pt x="64" y="22"/>
                  </a:lnTo>
                  <a:lnTo>
                    <a:pt x="62" y="19"/>
                  </a:lnTo>
                  <a:lnTo>
                    <a:pt x="61" y="16"/>
                  </a:lnTo>
                  <a:lnTo>
                    <a:pt x="61" y="13"/>
                  </a:lnTo>
                  <a:lnTo>
                    <a:pt x="55" y="7"/>
                  </a:lnTo>
                  <a:lnTo>
                    <a:pt x="53" y="6"/>
                  </a:lnTo>
                  <a:lnTo>
                    <a:pt x="52" y="4"/>
                  </a:lnTo>
                  <a:lnTo>
                    <a:pt x="47" y="3"/>
                  </a:lnTo>
                  <a:lnTo>
                    <a:pt x="46" y="1"/>
                  </a:lnTo>
                  <a:lnTo>
                    <a:pt x="44" y="1"/>
                  </a:lnTo>
                  <a:lnTo>
                    <a:pt x="40" y="0"/>
                  </a:lnTo>
                  <a:lnTo>
                    <a:pt x="38" y="0"/>
                  </a:lnTo>
                  <a:lnTo>
                    <a:pt x="36" y="0"/>
                  </a:lnTo>
                  <a:lnTo>
                    <a:pt x="35" y="0"/>
                  </a:lnTo>
                  <a:lnTo>
                    <a:pt x="33" y="0"/>
                  </a:lnTo>
                  <a:lnTo>
                    <a:pt x="32" y="1"/>
                  </a:lnTo>
                  <a:lnTo>
                    <a:pt x="30" y="1"/>
                  </a:lnTo>
                  <a:lnTo>
                    <a:pt x="29" y="1"/>
                  </a:lnTo>
                  <a:lnTo>
                    <a:pt x="26" y="1"/>
                  </a:lnTo>
                  <a:lnTo>
                    <a:pt x="24" y="1"/>
                  </a:lnTo>
                  <a:lnTo>
                    <a:pt x="24" y="3"/>
                  </a:lnTo>
                  <a:lnTo>
                    <a:pt x="23" y="3"/>
                  </a:lnTo>
                  <a:lnTo>
                    <a:pt x="21" y="4"/>
                  </a:lnTo>
                  <a:lnTo>
                    <a:pt x="20" y="4"/>
                  </a:lnTo>
                  <a:lnTo>
                    <a:pt x="18" y="6"/>
                  </a:lnTo>
                  <a:lnTo>
                    <a:pt x="17" y="6"/>
                  </a:lnTo>
                  <a:lnTo>
                    <a:pt x="17" y="7"/>
                  </a:lnTo>
                  <a:lnTo>
                    <a:pt x="15" y="7"/>
                  </a:lnTo>
                  <a:lnTo>
                    <a:pt x="14" y="7"/>
                  </a:lnTo>
                  <a:lnTo>
                    <a:pt x="14" y="9"/>
                  </a:lnTo>
                  <a:lnTo>
                    <a:pt x="11" y="12"/>
                  </a:lnTo>
                  <a:lnTo>
                    <a:pt x="6" y="16"/>
                  </a:lnTo>
                  <a:lnTo>
                    <a:pt x="6" y="18"/>
                  </a:lnTo>
                  <a:lnTo>
                    <a:pt x="4" y="21"/>
                  </a:lnTo>
                  <a:lnTo>
                    <a:pt x="4" y="22"/>
                  </a:lnTo>
                  <a:lnTo>
                    <a:pt x="3" y="24"/>
                  </a:lnTo>
                  <a:lnTo>
                    <a:pt x="3" y="26"/>
                  </a:lnTo>
                  <a:lnTo>
                    <a:pt x="3" y="27"/>
                  </a:lnTo>
                  <a:lnTo>
                    <a:pt x="3" y="32"/>
                  </a:lnTo>
                  <a:lnTo>
                    <a:pt x="1" y="35"/>
                  </a:lnTo>
                  <a:lnTo>
                    <a:pt x="1" y="38"/>
                  </a:lnTo>
                  <a:lnTo>
                    <a:pt x="1" y="39"/>
                  </a:lnTo>
                  <a:lnTo>
                    <a:pt x="1" y="42"/>
                  </a:lnTo>
                  <a:lnTo>
                    <a:pt x="1" y="45"/>
                  </a:lnTo>
                  <a:lnTo>
                    <a:pt x="1" y="47"/>
                  </a:lnTo>
                  <a:lnTo>
                    <a:pt x="0" y="48"/>
                  </a:lnTo>
                  <a:lnTo>
                    <a:pt x="1" y="48"/>
                  </a:lnTo>
                  <a:lnTo>
                    <a:pt x="1" y="52"/>
                  </a:lnTo>
                  <a:lnTo>
                    <a:pt x="0" y="53"/>
                  </a:lnTo>
                  <a:lnTo>
                    <a:pt x="1" y="55"/>
                  </a:lnTo>
                  <a:lnTo>
                    <a:pt x="1" y="56"/>
                  </a:lnTo>
                  <a:lnTo>
                    <a:pt x="0" y="56"/>
                  </a:lnTo>
                  <a:lnTo>
                    <a:pt x="1" y="58"/>
                  </a:lnTo>
                  <a:lnTo>
                    <a:pt x="1" y="61"/>
                  </a:lnTo>
                  <a:lnTo>
                    <a:pt x="1" y="62"/>
                  </a:lnTo>
                  <a:lnTo>
                    <a:pt x="1" y="64"/>
                  </a:lnTo>
                  <a:lnTo>
                    <a:pt x="1" y="65"/>
                  </a:lnTo>
                  <a:lnTo>
                    <a:pt x="1" y="67"/>
                  </a:lnTo>
                  <a:lnTo>
                    <a:pt x="1" y="68"/>
                  </a:lnTo>
                  <a:lnTo>
                    <a:pt x="0" y="68"/>
                  </a:lnTo>
                  <a:lnTo>
                    <a:pt x="1" y="70"/>
                  </a:lnTo>
                  <a:lnTo>
                    <a:pt x="1" y="71"/>
                  </a:lnTo>
                  <a:lnTo>
                    <a:pt x="1" y="73"/>
                  </a:lnTo>
                  <a:lnTo>
                    <a:pt x="1" y="74"/>
                  </a:lnTo>
                  <a:lnTo>
                    <a:pt x="1" y="76"/>
                  </a:lnTo>
                  <a:lnTo>
                    <a:pt x="1" y="78"/>
                  </a:lnTo>
                  <a:lnTo>
                    <a:pt x="1" y="79"/>
                  </a:lnTo>
                  <a:lnTo>
                    <a:pt x="1" y="84"/>
                  </a:lnTo>
                  <a:lnTo>
                    <a:pt x="1" y="85"/>
                  </a:lnTo>
                  <a:lnTo>
                    <a:pt x="1" y="87"/>
                  </a:lnTo>
                  <a:lnTo>
                    <a:pt x="1" y="88"/>
                  </a:lnTo>
                  <a:lnTo>
                    <a:pt x="1" y="93"/>
                  </a:lnTo>
                  <a:lnTo>
                    <a:pt x="1" y="94"/>
                  </a:lnTo>
                  <a:lnTo>
                    <a:pt x="1" y="96"/>
                  </a:lnTo>
                  <a:lnTo>
                    <a:pt x="3" y="99"/>
                  </a:lnTo>
                  <a:lnTo>
                    <a:pt x="3" y="102"/>
                  </a:lnTo>
                  <a:lnTo>
                    <a:pt x="4" y="105"/>
                  </a:lnTo>
                  <a:lnTo>
                    <a:pt x="4" y="107"/>
                  </a:lnTo>
                  <a:lnTo>
                    <a:pt x="6" y="107"/>
                  </a:lnTo>
                  <a:lnTo>
                    <a:pt x="8" y="105"/>
                  </a:lnTo>
                  <a:lnTo>
                    <a:pt x="8" y="104"/>
                  </a:lnTo>
                  <a:lnTo>
                    <a:pt x="8" y="102"/>
                  </a:lnTo>
                  <a:lnTo>
                    <a:pt x="8" y="94"/>
                  </a:lnTo>
                  <a:lnTo>
                    <a:pt x="8" y="93"/>
                  </a:lnTo>
                  <a:lnTo>
                    <a:pt x="8" y="90"/>
                  </a:lnTo>
                  <a:lnTo>
                    <a:pt x="6" y="87"/>
                  </a:lnTo>
                  <a:lnTo>
                    <a:pt x="6" y="73"/>
                  </a:lnTo>
                  <a:lnTo>
                    <a:pt x="6" y="67"/>
                  </a:lnTo>
                  <a:lnTo>
                    <a:pt x="6" y="61"/>
                  </a:lnTo>
                  <a:lnTo>
                    <a:pt x="6" y="55"/>
                  </a:lnTo>
                  <a:lnTo>
                    <a:pt x="6" y="47"/>
                  </a:lnTo>
                  <a:lnTo>
                    <a:pt x="6" y="44"/>
                  </a:lnTo>
                  <a:lnTo>
                    <a:pt x="8" y="42"/>
                  </a:lnTo>
                  <a:lnTo>
                    <a:pt x="8" y="41"/>
                  </a:lnTo>
                  <a:lnTo>
                    <a:pt x="8" y="39"/>
                  </a:lnTo>
                  <a:lnTo>
                    <a:pt x="8" y="38"/>
                  </a:lnTo>
                  <a:lnTo>
                    <a:pt x="8" y="36"/>
                  </a:lnTo>
                  <a:lnTo>
                    <a:pt x="8" y="35"/>
                  </a:lnTo>
                  <a:lnTo>
                    <a:pt x="9" y="29"/>
                  </a:lnTo>
                  <a:lnTo>
                    <a:pt x="9" y="27"/>
                  </a:lnTo>
                  <a:lnTo>
                    <a:pt x="9" y="24"/>
                  </a:lnTo>
                  <a:lnTo>
                    <a:pt x="11" y="21"/>
                  </a:lnTo>
                  <a:lnTo>
                    <a:pt x="11" y="19"/>
                  </a:lnTo>
                  <a:lnTo>
                    <a:pt x="12" y="18"/>
                  </a:lnTo>
                  <a:lnTo>
                    <a:pt x="14" y="16"/>
                  </a:lnTo>
                  <a:lnTo>
                    <a:pt x="15" y="13"/>
                  </a:lnTo>
                  <a:lnTo>
                    <a:pt x="17" y="13"/>
                  </a:lnTo>
                  <a:lnTo>
                    <a:pt x="18" y="12"/>
                  </a:lnTo>
                  <a:lnTo>
                    <a:pt x="20" y="10"/>
                  </a:lnTo>
                  <a:lnTo>
                    <a:pt x="21" y="9"/>
                  </a:lnTo>
                  <a:lnTo>
                    <a:pt x="24" y="9"/>
                  </a:lnTo>
                  <a:lnTo>
                    <a:pt x="26" y="7"/>
                  </a:lnTo>
                  <a:lnTo>
                    <a:pt x="27" y="7"/>
                  </a:lnTo>
                  <a:lnTo>
                    <a:pt x="29" y="7"/>
                  </a:lnTo>
                  <a:lnTo>
                    <a:pt x="29" y="6"/>
                  </a:lnTo>
                  <a:lnTo>
                    <a:pt x="30" y="6"/>
                  </a:lnTo>
                  <a:lnTo>
                    <a:pt x="32" y="6"/>
                  </a:lnTo>
                  <a:lnTo>
                    <a:pt x="36" y="6"/>
                  </a:lnTo>
                  <a:lnTo>
                    <a:pt x="41" y="7"/>
                  </a:lnTo>
                  <a:lnTo>
                    <a:pt x="43" y="6"/>
                  </a:lnTo>
                  <a:lnTo>
                    <a:pt x="43" y="7"/>
                  </a:lnTo>
                  <a:lnTo>
                    <a:pt x="44" y="7"/>
                  </a:lnTo>
                  <a:lnTo>
                    <a:pt x="46" y="9"/>
                  </a:lnTo>
                  <a:lnTo>
                    <a:pt x="47" y="9"/>
                  </a:lnTo>
                  <a:lnTo>
                    <a:pt x="47" y="10"/>
                  </a:lnTo>
                  <a:lnTo>
                    <a:pt x="50" y="10"/>
                  </a:lnTo>
                  <a:lnTo>
                    <a:pt x="53" y="16"/>
                  </a:lnTo>
                  <a:lnTo>
                    <a:pt x="53" y="18"/>
                  </a:lnTo>
                  <a:lnTo>
                    <a:pt x="55" y="18"/>
                  </a:lnTo>
                  <a:lnTo>
                    <a:pt x="56" y="21"/>
                  </a:lnTo>
                  <a:lnTo>
                    <a:pt x="56" y="24"/>
                  </a:lnTo>
                  <a:lnTo>
                    <a:pt x="56" y="26"/>
                  </a:lnTo>
                  <a:lnTo>
                    <a:pt x="58" y="27"/>
                  </a:lnTo>
                  <a:lnTo>
                    <a:pt x="58" y="29"/>
                  </a:lnTo>
                  <a:lnTo>
                    <a:pt x="56" y="30"/>
                  </a:lnTo>
                  <a:lnTo>
                    <a:pt x="58" y="32"/>
                  </a:lnTo>
                  <a:lnTo>
                    <a:pt x="58" y="33"/>
                  </a:lnTo>
                  <a:lnTo>
                    <a:pt x="58" y="35"/>
                  </a:lnTo>
                  <a:lnTo>
                    <a:pt x="58" y="36"/>
                  </a:lnTo>
                  <a:lnTo>
                    <a:pt x="58" y="38"/>
                  </a:lnTo>
                  <a:lnTo>
                    <a:pt x="59" y="38"/>
                  </a:lnTo>
                  <a:lnTo>
                    <a:pt x="59" y="39"/>
                  </a:lnTo>
                  <a:lnTo>
                    <a:pt x="59" y="42"/>
                  </a:lnTo>
                  <a:lnTo>
                    <a:pt x="59" y="45"/>
                  </a:lnTo>
                  <a:lnTo>
                    <a:pt x="59" y="47"/>
                  </a:lnTo>
                  <a:lnTo>
                    <a:pt x="59" y="48"/>
                  </a:lnTo>
                  <a:lnTo>
                    <a:pt x="59" y="50"/>
                  </a:lnTo>
                  <a:lnTo>
                    <a:pt x="59" y="52"/>
                  </a:lnTo>
                  <a:lnTo>
                    <a:pt x="59" y="53"/>
                  </a:lnTo>
                  <a:lnTo>
                    <a:pt x="59" y="56"/>
                  </a:lnTo>
                  <a:lnTo>
                    <a:pt x="59" y="58"/>
                  </a:lnTo>
                  <a:lnTo>
                    <a:pt x="59" y="59"/>
                  </a:lnTo>
                  <a:lnTo>
                    <a:pt x="59" y="61"/>
                  </a:lnTo>
                  <a:lnTo>
                    <a:pt x="59" y="62"/>
                  </a:lnTo>
                  <a:lnTo>
                    <a:pt x="59" y="64"/>
                  </a:lnTo>
                  <a:lnTo>
                    <a:pt x="59" y="67"/>
                  </a:lnTo>
                  <a:lnTo>
                    <a:pt x="61" y="67"/>
                  </a:lnTo>
                  <a:lnTo>
                    <a:pt x="61" y="68"/>
                  </a:lnTo>
                  <a:lnTo>
                    <a:pt x="61" y="70"/>
                  </a:lnTo>
                  <a:lnTo>
                    <a:pt x="59" y="70"/>
                  </a:lnTo>
                  <a:lnTo>
                    <a:pt x="59" y="71"/>
                  </a:lnTo>
                  <a:lnTo>
                    <a:pt x="59" y="73"/>
                  </a:lnTo>
                  <a:lnTo>
                    <a:pt x="61" y="73"/>
                  </a:lnTo>
                  <a:lnTo>
                    <a:pt x="59" y="74"/>
                  </a:lnTo>
                  <a:lnTo>
                    <a:pt x="59" y="76"/>
                  </a:lnTo>
                  <a:lnTo>
                    <a:pt x="61" y="76"/>
                  </a:lnTo>
                  <a:lnTo>
                    <a:pt x="59" y="76"/>
                  </a:lnTo>
                  <a:lnTo>
                    <a:pt x="59" y="78"/>
                  </a:lnTo>
                  <a:lnTo>
                    <a:pt x="61" y="78"/>
                  </a:lnTo>
                  <a:lnTo>
                    <a:pt x="61" y="79"/>
                  </a:lnTo>
                  <a:lnTo>
                    <a:pt x="59" y="79"/>
                  </a:lnTo>
                  <a:lnTo>
                    <a:pt x="59" y="81"/>
                  </a:lnTo>
                  <a:lnTo>
                    <a:pt x="59" y="82"/>
                  </a:lnTo>
                  <a:lnTo>
                    <a:pt x="59" y="84"/>
                  </a:lnTo>
                  <a:lnTo>
                    <a:pt x="59" y="85"/>
                  </a:lnTo>
                  <a:lnTo>
                    <a:pt x="59" y="87"/>
                  </a:lnTo>
                  <a:lnTo>
                    <a:pt x="59" y="88"/>
                  </a:lnTo>
                  <a:lnTo>
                    <a:pt x="58" y="88"/>
                  </a:lnTo>
                  <a:lnTo>
                    <a:pt x="59" y="90"/>
                  </a:lnTo>
                  <a:lnTo>
                    <a:pt x="59" y="91"/>
                  </a:lnTo>
                  <a:lnTo>
                    <a:pt x="58" y="91"/>
                  </a:lnTo>
                  <a:lnTo>
                    <a:pt x="59" y="93"/>
                  </a:lnTo>
                  <a:lnTo>
                    <a:pt x="61" y="93"/>
                  </a:lnTo>
                  <a:lnTo>
                    <a:pt x="59" y="94"/>
                  </a:lnTo>
                  <a:lnTo>
                    <a:pt x="59" y="96"/>
                  </a:lnTo>
                  <a:lnTo>
                    <a:pt x="59" y="97"/>
                  </a:lnTo>
                  <a:lnTo>
                    <a:pt x="58" y="97"/>
                  </a:lnTo>
                  <a:lnTo>
                    <a:pt x="59" y="99"/>
                  </a:lnTo>
                  <a:lnTo>
                    <a:pt x="58" y="99"/>
                  </a:lnTo>
                  <a:lnTo>
                    <a:pt x="59" y="100"/>
                  </a:lnTo>
                  <a:lnTo>
                    <a:pt x="59" y="104"/>
                  </a:lnTo>
                  <a:lnTo>
                    <a:pt x="61" y="104"/>
                  </a:lnTo>
                  <a:lnTo>
                    <a:pt x="61" y="105"/>
                  </a:lnTo>
                  <a:lnTo>
                    <a:pt x="62" y="105"/>
                  </a:lnTo>
                  <a:lnTo>
                    <a:pt x="65" y="105"/>
                  </a:lnTo>
                  <a:lnTo>
                    <a:pt x="67" y="104"/>
                  </a:lnTo>
                  <a:lnTo>
                    <a:pt x="67" y="91"/>
                  </a:lnTo>
                  <a:lnTo>
                    <a:pt x="67" y="81"/>
                  </a:lnTo>
                  <a:lnTo>
                    <a:pt x="67" y="7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sp>
          <p:nvSpPr>
            <p:cNvPr id="16" name="Freeform 16">
              <a:extLst>
                <a:ext uri="{FF2B5EF4-FFF2-40B4-BE49-F238E27FC236}">
                  <a16:creationId xmlns:a16="http://schemas.microsoft.com/office/drawing/2014/main" id="{C4FEF3C3-F998-4014-A1CE-D65843D15CF2}"/>
                </a:ext>
              </a:extLst>
            </p:cNvPr>
            <p:cNvSpPr>
              <a:spLocks noEditPoints="1"/>
            </p:cNvSpPr>
            <p:nvPr userDrawn="1"/>
          </p:nvSpPr>
          <p:spPr bwMode="auto">
            <a:xfrm>
              <a:off x="4644" y="4023"/>
              <a:ext cx="146" cy="146"/>
            </a:xfrm>
            <a:custGeom>
              <a:avLst/>
              <a:gdLst>
                <a:gd name="T0" fmla="*/ 0 w 291"/>
                <a:gd name="T1" fmla="*/ 0 h 292"/>
                <a:gd name="T2" fmla="*/ 0 w 291"/>
                <a:gd name="T3" fmla="*/ 19 h 292"/>
                <a:gd name="T4" fmla="*/ 19 w 291"/>
                <a:gd name="T5" fmla="*/ 19 h 292"/>
                <a:gd name="T6" fmla="*/ 19 w 291"/>
                <a:gd name="T7" fmla="*/ 0 h 292"/>
                <a:gd name="T8" fmla="*/ 0 w 291"/>
                <a:gd name="T9" fmla="*/ 0 h 292"/>
                <a:gd name="T10" fmla="*/ 0 w 291"/>
                <a:gd name="T11" fmla="*/ 0 h 292"/>
                <a:gd name="T12" fmla="*/ 18 w 291"/>
                <a:gd name="T13" fmla="*/ 18 h 292"/>
                <a:gd name="T14" fmla="*/ 1 w 291"/>
                <a:gd name="T15" fmla="*/ 18 h 292"/>
                <a:gd name="T16" fmla="*/ 1 w 291"/>
                <a:gd name="T17" fmla="*/ 1 h 292"/>
                <a:gd name="T18" fmla="*/ 18 w 291"/>
                <a:gd name="T19" fmla="*/ 1 h 292"/>
                <a:gd name="T20" fmla="*/ 18 w 291"/>
                <a:gd name="T21" fmla="*/ 18 h 292"/>
                <a:gd name="T22" fmla="*/ 18 w 291"/>
                <a:gd name="T23" fmla="*/ 18 h 29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91" h="292">
                  <a:moveTo>
                    <a:pt x="0" y="0"/>
                  </a:moveTo>
                  <a:lnTo>
                    <a:pt x="0" y="292"/>
                  </a:lnTo>
                  <a:lnTo>
                    <a:pt x="291" y="292"/>
                  </a:lnTo>
                  <a:lnTo>
                    <a:pt x="291" y="0"/>
                  </a:lnTo>
                  <a:lnTo>
                    <a:pt x="0" y="0"/>
                  </a:lnTo>
                  <a:close/>
                  <a:moveTo>
                    <a:pt x="276" y="277"/>
                  </a:moveTo>
                  <a:lnTo>
                    <a:pt x="15" y="277"/>
                  </a:lnTo>
                  <a:lnTo>
                    <a:pt x="15" y="15"/>
                  </a:lnTo>
                  <a:lnTo>
                    <a:pt x="276" y="15"/>
                  </a:lnTo>
                  <a:lnTo>
                    <a:pt x="276" y="27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t-IT"/>
            </a:p>
          </p:txBody>
        </p:sp>
      </p:grpSp>
      <p:pic>
        <p:nvPicPr>
          <p:cNvPr id="30" name="Immagine 4" descr="INTESA_SANPAOLO white.png">
            <a:extLst>
              <a:ext uri="{FF2B5EF4-FFF2-40B4-BE49-F238E27FC236}">
                <a16:creationId xmlns:a16="http://schemas.microsoft.com/office/drawing/2014/main" id="{1FBF4192-D1E2-4C49-9FDB-3F89D45AABC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818597" y="6469062"/>
            <a:ext cx="1926328" cy="2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97283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Vuota">
    <p:spTree>
      <p:nvGrpSpPr>
        <p:cNvPr id="1" name=""/>
        <p:cNvGrpSpPr/>
        <p:nvPr/>
      </p:nvGrpSpPr>
      <p:grpSpPr>
        <a:xfrm>
          <a:off x="0" y="0"/>
          <a:ext cx="0" cy="0"/>
          <a:chOff x="0" y="0"/>
          <a:chExt cx="0" cy="0"/>
        </a:xfrm>
      </p:grpSpPr>
      <p:sp>
        <p:nvSpPr>
          <p:cNvPr id="10"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dirty="0"/>
          </a:p>
        </p:txBody>
      </p:sp>
      <p:sp>
        <p:nvSpPr>
          <p:cNvPr id="21" name="Titolo 1"/>
          <p:cNvSpPr>
            <a:spLocks noGrp="1"/>
          </p:cNvSpPr>
          <p:nvPr>
            <p:ph type="title" hasCustomPrompt="1"/>
          </p:nvPr>
        </p:nvSpPr>
        <p:spPr>
          <a:xfrm>
            <a:off x="407266"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17" name="Segnaposto testo 14">
            <a:extLst>
              <a:ext uri="{FF2B5EF4-FFF2-40B4-BE49-F238E27FC236}">
                <a16:creationId xmlns:a16="http://schemas.microsoft.com/office/drawing/2014/main" id="{BB5BAC4A-B6C1-40D8-8E61-2F53940A5AC3}"/>
              </a:ext>
            </a:extLst>
          </p:cNvPr>
          <p:cNvSpPr>
            <a:spLocks noGrp="1"/>
          </p:cNvSpPr>
          <p:nvPr>
            <p:ph type="body" sz="quarter" idx="16" hasCustomPrompt="1"/>
          </p:nvPr>
        </p:nvSpPr>
        <p:spPr>
          <a:xfrm>
            <a:off x="403191" y="1051185"/>
            <a:ext cx="7799178" cy="642862"/>
          </a:xfrm>
          <a:prstGeom prst="rect">
            <a:avLst/>
          </a:prstGeom>
        </p:spPr>
        <p:txBody>
          <a:bodyPr>
            <a:noAutofit/>
          </a:bodyPr>
          <a:lstStyle>
            <a:lvl1pPr marL="0" indent="0">
              <a:buClr>
                <a:srgbClr val="003A79"/>
              </a:buClr>
              <a:buSzPct val="130000"/>
              <a:buFont typeface="Wingdings" panose="05000000000000000000" pitchFamily="2" charset="2"/>
              <a:buNone/>
              <a:defRPr sz="1600" baseline="0">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16 MIN Century </a:t>
            </a:r>
            <a:r>
              <a:rPr lang="it-IT" dirty="0" err="1"/>
              <a:t>Gothic</a:t>
            </a:r>
            <a:r>
              <a:rPr lang="it-IT" dirty="0"/>
              <a:t> 18 MAX</a:t>
            </a:r>
          </a:p>
          <a:p>
            <a:pPr lvl="0"/>
            <a:endParaRPr lang="it-IT" dirty="0"/>
          </a:p>
        </p:txBody>
      </p:sp>
    </p:spTree>
    <p:extLst>
      <p:ext uri="{BB962C8B-B14F-4D97-AF65-F5344CB8AC3E}">
        <p14:creationId xmlns:p14="http://schemas.microsoft.com/office/powerpoint/2010/main" val="501403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PTLG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397643" y="365126"/>
            <a:ext cx="7833600" cy="457200"/>
          </a:xfrm>
          <a:prstGeom prst="rect">
            <a:avLst/>
          </a:prstGeom>
        </p:spPr>
        <p:txBody>
          <a:bodyPr>
            <a:noAutofit/>
          </a:bodyPr>
          <a:lstStyle>
            <a:lvl1pPr>
              <a:defRPr sz="2400" b="1" baseline="0">
                <a:solidFill>
                  <a:srgbClr val="003A79"/>
                </a:solidFill>
                <a:latin typeface="Century Gothic" panose="020B0502020202020204" pitchFamily="34" charset="0"/>
                <a:cs typeface="Arial" panose="020B0604020202020204" pitchFamily="34" charset="0"/>
              </a:defRPr>
            </a:lvl1pPr>
          </a:lstStyle>
          <a:p>
            <a:r>
              <a:rPr lang="it-IT" dirty="0"/>
              <a:t>Titolo Century </a:t>
            </a:r>
            <a:r>
              <a:rPr lang="it-IT" dirty="0" err="1"/>
              <a:t>Gothic</a:t>
            </a:r>
            <a:r>
              <a:rPr lang="it-IT" dirty="0"/>
              <a:t> 24</a:t>
            </a:r>
          </a:p>
        </p:txBody>
      </p:sp>
      <p:sp>
        <p:nvSpPr>
          <p:cNvPr id="3" name="Segnaposto contenuto 2"/>
          <p:cNvSpPr>
            <a:spLocks noGrp="1"/>
          </p:cNvSpPr>
          <p:nvPr>
            <p:ph idx="1" hasCustomPrompt="1"/>
          </p:nvPr>
        </p:nvSpPr>
        <p:spPr>
          <a:xfrm>
            <a:off x="935925" y="2376476"/>
            <a:ext cx="7200000" cy="3600000"/>
          </a:xfrm>
          <a:prstGeom prst="rect">
            <a:avLst/>
          </a:prstGeom>
        </p:spPr>
        <p:txBody>
          <a:bodyPr>
            <a:noAutofit/>
          </a:bodyPr>
          <a:lstStyle>
            <a:lvl1pPr>
              <a:defRPr sz="1400" baseline="0">
                <a:latin typeface="Century Gothic" panose="020B0502020202020204" pitchFamily="34" charset="0"/>
                <a:cs typeface="Arial" panose="020B0604020202020204" pitchFamily="34" charset="0"/>
              </a:defRPr>
            </a:lvl1pPr>
          </a:lstStyle>
          <a:p>
            <a:pPr lvl="0"/>
            <a:r>
              <a:rPr lang="it-IT" dirty="0"/>
              <a:t>Inserire tabella o grafico misura </a:t>
            </a:r>
            <a:r>
              <a:rPr lang="it-IT" dirty="0" err="1"/>
              <a:t>LargeWithText</a:t>
            </a:r>
            <a:endParaRPr lang="it-IT" dirty="0"/>
          </a:p>
        </p:txBody>
      </p:sp>
      <p:sp>
        <p:nvSpPr>
          <p:cNvPr id="15" name="Segnaposto testo 14"/>
          <p:cNvSpPr>
            <a:spLocks noGrp="1"/>
          </p:cNvSpPr>
          <p:nvPr>
            <p:ph type="body" sz="quarter" idx="11" hasCustomPrompt="1"/>
          </p:nvPr>
        </p:nvSpPr>
        <p:spPr>
          <a:xfrm>
            <a:off x="403186" y="1051185"/>
            <a:ext cx="7799178" cy="642862"/>
          </a:xfrm>
          <a:prstGeom prst="rect">
            <a:avLst/>
          </a:prstGeom>
        </p:spPr>
        <p:txBody>
          <a:bodyPr>
            <a:noAutofit/>
          </a:bodyPr>
          <a:lstStyle>
            <a:lvl1pPr marL="0" indent="0">
              <a:buClr>
                <a:srgbClr val="003A79"/>
              </a:buClr>
              <a:buSzPct val="190000"/>
              <a:buFontTx/>
              <a:buNone/>
              <a:tabLst/>
              <a:defRPr sz="1600" baseline="0">
                <a:solidFill>
                  <a:schemeClr val="tx1"/>
                </a:solidFill>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16 MIN Century </a:t>
            </a:r>
            <a:r>
              <a:rPr lang="it-IT" dirty="0" err="1"/>
              <a:t>Gothic</a:t>
            </a:r>
            <a:r>
              <a:rPr lang="it-IT" dirty="0"/>
              <a:t> 18 MAX</a:t>
            </a:r>
          </a:p>
          <a:p>
            <a:pPr lvl="0"/>
            <a:endParaRPr lang="it-IT" dirty="0"/>
          </a:p>
          <a:p>
            <a:pPr lvl="0"/>
            <a:endParaRPr lang="it-IT" dirty="0"/>
          </a:p>
          <a:p>
            <a:pPr lvl="0"/>
            <a:endParaRPr lang="it-IT" dirty="0"/>
          </a:p>
          <a:p>
            <a:pPr lvl="0"/>
            <a:endParaRPr lang="it-IT" dirty="0"/>
          </a:p>
          <a:p>
            <a:pPr lvl="0"/>
            <a:endParaRPr lang="it-IT" dirty="0"/>
          </a:p>
          <a:p>
            <a:pPr lvl="0"/>
            <a:endParaRPr lang="it-IT" dirty="0"/>
          </a:p>
        </p:txBody>
      </p:sp>
      <p:sp>
        <p:nvSpPr>
          <p:cNvPr id="17" name="Segnaposto testo 16"/>
          <p:cNvSpPr>
            <a:spLocks noGrp="1"/>
          </p:cNvSpPr>
          <p:nvPr>
            <p:ph type="body" sz="quarter" idx="12" hasCustomPrompt="1"/>
          </p:nvPr>
        </p:nvSpPr>
        <p:spPr>
          <a:xfrm>
            <a:off x="403593" y="6099904"/>
            <a:ext cx="3985427" cy="224696"/>
          </a:xfrm>
          <a:prstGeom prst="rect">
            <a:avLst/>
          </a:prstGeom>
        </p:spPr>
        <p:txBody>
          <a:bodyPr>
            <a:noAutofit/>
          </a:bodyPr>
          <a:lstStyle>
            <a:lvl1pPr marL="0" indent="0">
              <a:buFontTx/>
              <a:buNone/>
              <a:defRPr sz="1000" i="1">
                <a:solidFill>
                  <a:schemeClr val="tx1"/>
                </a:solidFill>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5" name="Segnaposto testo 4"/>
          <p:cNvSpPr>
            <a:spLocks noGrp="1"/>
          </p:cNvSpPr>
          <p:nvPr>
            <p:ph type="body" sz="quarter" idx="13" hasCustomPrompt="1"/>
          </p:nvPr>
        </p:nvSpPr>
        <p:spPr>
          <a:xfrm>
            <a:off x="3563887" y="2028352"/>
            <a:ext cx="2374899" cy="255005"/>
          </a:xfrm>
          <a:prstGeom prst="rect">
            <a:avLst/>
          </a:prstGeom>
        </p:spPr>
        <p:txBody>
          <a:bodyPr>
            <a:noAutofit/>
          </a:bodyPr>
          <a:lstStyle>
            <a:lvl1pPr marL="0" indent="0" algn="ctr">
              <a:buFontTx/>
              <a:buNone/>
              <a:defRPr sz="1400" b="1">
                <a:solidFill>
                  <a:schemeClr val="accent1"/>
                </a:solidFill>
                <a:latin typeface="Century Gothic" panose="020B0502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it-IT" dirty="0"/>
              <a:t>Titolo Century </a:t>
            </a:r>
            <a:r>
              <a:rPr lang="it-IT" dirty="0" err="1"/>
              <a:t>Gothic</a:t>
            </a:r>
            <a:r>
              <a:rPr lang="it-IT" dirty="0"/>
              <a:t> 14</a:t>
            </a:r>
          </a:p>
        </p:txBody>
      </p:sp>
      <p:sp>
        <p:nvSpPr>
          <p:cNvPr id="16" name="Segnaposto numero diapositiva 5"/>
          <p:cNvSpPr>
            <a:spLocks noGrp="1"/>
          </p:cNvSpPr>
          <p:nvPr>
            <p:ph type="sldNum" sz="quarter" idx="14"/>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dirty="0"/>
          </a:p>
        </p:txBody>
      </p:sp>
    </p:spTree>
    <p:extLst>
      <p:ext uri="{BB962C8B-B14F-4D97-AF65-F5344CB8AC3E}">
        <p14:creationId xmlns:p14="http://schemas.microsoft.com/office/powerpoint/2010/main" val="4114202983"/>
      </p:ext>
    </p:extLst>
  </p:cSld>
  <p:clrMapOvr>
    <a:masterClrMapping/>
  </p:clrMapOvr>
  <p:extLst>
    <p:ext uri="{DCECCB84-F9BA-43D5-87BE-67443E8EF086}">
      <p15:sldGuideLst xmlns:p15="http://schemas.microsoft.com/office/powerpoint/2012/main">
        <p15:guide id="1" orient="horz" pos="504">
          <p15:clr>
            <a:srgbClr val="FBAE40"/>
          </p15:clr>
        </p15:guide>
        <p15:guide id="2" pos="24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olo e contenuto-PPTLGNOTEXT">
    <p:spTree>
      <p:nvGrpSpPr>
        <p:cNvPr id="1" name=""/>
        <p:cNvGrpSpPr/>
        <p:nvPr/>
      </p:nvGrpSpPr>
      <p:grpSpPr>
        <a:xfrm>
          <a:off x="0" y="0"/>
          <a:ext cx="0" cy="0"/>
          <a:chOff x="0" y="0"/>
          <a:chExt cx="0" cy="0"/>
        </a:xfrm>
      </p:grpSpPr>
      <p:sp>
        <p:nvSpPr>
          <p:cNvPr id="3" name="Segnaposto contenuto 2"/>
          <p:cNvSpPr>
            <a:spLocks noGrp="1"/>
          </p:cNvSpPr>
          <p:nvPr>
            <p:ph idx="1" hasCustomPrompt="1"/>
          </p:nvPr>
        </p:nvSpPr>
        <p:spPr>
          <a:xfrm>
            <a:off x="628650" y="1551877"/>
            <a:ext cx="8049600" cy="4377600"/>
          </a:xfrm>
          <a:prstGeom prst="rect">
            <a:avLst/>
          </a:prstGeom>
        </p:spPr>
        <p:txBody>
          <a:bodyPr>
            <a:no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a:t>
            </a:r>
            <a:r>
              <a:rPr lang="it-IT" dirty="0" err="1"/>
              <a:t>LargeNoText</a:t>
            </a:r>
            <a:endParaRPr lang="it-IT" dirty="0"/>
          </a:p>
        </p:txBody>
      </p:sp>
      <p:sp>
        <p:nvSpPr>
          <p:cNvPr id="7" name="Segnaposto testo 6"/>
          <p:cNvSpPr>
            <a:spLocks noGrp="1"/>
          </p:cNvSpPr>
          <p:nvPr>
            <p:ph type="body" sz="quarter" idx="10" hasCustomPrompt="1"/>
          </p:nvPr>
        </p:nvSpPr>
        <p:spPr>
          <a:xfrm>
            <a:off x="3384774" y="1078685"/>
            <a:ext cx="2347812" cy="359839"/>
          </a:xfrm>
          <a:prstGeom prst="rect">
            <a:avLst/>
          </a:prstGeom>
        </p:spPr>
        <p:txBody>
          <a:bodyPr>
            <a:noAutofit/>
          </a:bodyPr>
          <a:lstStyle>
            <a:lvl1pPr marL="0" indent="0" algn="ctr">
              <a:buFontTx/>
              <a:buNone/>
              <a:defRPr sz="14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14</a:t>
            </a:r>
          </a:p>
        </p:txBody>
      </p:sp>
      <p:sp>
        <p:nvSpPr>
          <p:cNvPr id="14" name="Segnaposto contenuto 13"/>
          <p:cNvSpPr>
            <a:spLocks noGrp="1"/>
          </p:cNvSpPr>
          <p:nvPr>
            <p:ph sz="quarter" idx="11" hasCustomPrompt="1"/>
          </p:nvPr>
        </p:nvSpPr>
        <p:spPr>
          <a:xfrm>
            <a:off x="643782" y="6027179"/>
            <a:ext cx="4981698" cy="22997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3"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
        <p:nvSpPr>
          <p:cNvPr id="25" name="Titolo 1"/>
          <p:cNvSpPr>
            <a:spLocks noGrp="1"/>
          </p:cNvSpPr>
          <p:nvPr>
            <p:ph type="title" hasCustomPrompt="1"/>
          </p:nvPr>
        </p:nvSpPr>
        <p:spPr>
          <a:xfrm>
            <a:off x="407270" y="346403"/>
            <a:ext cx="7833600" cy="457200"/>
          </a:xfrm>
          <a:prstGeom prst="rect">
            <a:avLst/>
          </a:prstGeom>
        </p:spPr>
        <p:txBody>
          <a:bodyPr>
            <a:noAutofit/>
          </a:bodyPr>
          <a:lstStyle>
            <a:lvl1pPr>
              <a:defRPr sz="2400" b="1" baseline="0">
                <a:solidFill>
                  <a:srgbClr val="003A79"/>
                </a:solidFill>
                <a:latin typeface="Century Gothic" panose="020B0502020202020204" pitchFamily="34" charset="0"/>
                <a:cs typeface="Arial" panose="020B0604020202020204" pitchFamily="34" charset="0"/>
              </a:defRPr>
            </a:lvl1pPr>
          </a:lstStyle>
          <a:p>
            <a:r>
              <a:rPr lang="it-IT" dirty="0"/>
              <a:t>Titolo Century </a:t>
            </a:r>
            <a:r>
              <a:rPr lang="it-IT" dirty="0" err="1"/>
              <a:t>Gothic</a:t>
            </a:r>
            <a:r>
              <a:rPr lang="it-IT" dirty="0"/>
              <a:t> 24</a:t>
            </a:r>
          </a:p>
        </p:txBody>
      </p:sp>
    </p:spTree>
    <p:extLst>
      <p:ext uri="{BB962C8B-B14F-4D97-AF65-F5344CB8AC3E}">
        <p14:creationId xmlns:p14="http://schemas.microsoft.com/office/powerpoint/2010/main" val="2891415411"/>
      </p:ext>
    </p:extLst>
  </p:cSld>
  <p:clrMapOvr>
    <a:masterClrMapping/>
  </p:clrMapOvr>
  <p:extLst>
    <p:ext uri="{DCECCB84-F9BA-43D5-87BE-67443E8EF086}">
      <p15:sldGuideLst xmlns:p15="http://schemas.microsoft.com/office/powerpoint/2012/main">
        <p15:guide id="1" orient="horz" pos="504">
          <p15:clr>
            <a:srgbClr val="FBAE40"/>
          </p15:clr>
        </p15:guide>
        <p15:guide id="2" pos="24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olo e contenuto-PPT-2ChartNo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66"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NewSlideContent"/>
          <p:cNvSpPr>
            <a:spLocks noGrp="1"/>
          </p:cNvSpPr>
          <p:nvPr>
            <p:ph idx="1" hasCustomPrompt="1"/>
          </p:nvPr>
        </p:nvSpPr>
        <p:spPr>
          <a:xfrm>
            <a:off x="570297" y="2112812"/>
            <a:ext cx="4039200" cy="3600000"/>
          </a:xfrm>
          <a:prstGeom prst="rect">
            <a:avLst/>
          </a:prstGeom>
        </p:spPr>
        <p:txBody>
          <a:bodyPr>
            <a:no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2ChartNoText</a:t>
            </a:r>
          </a:p>
        </p:txBody>
      </p:sp>
      <p:sp>
        <p:nvSpPr>
          <p:cNvPr id="9" name="Segnaposto contenuto 2"/>
          <p:cNvSpPr>
            <a:spLocks noGrp="1"/>
          </p:cNvSpPr>
          <p:nvPr>
            <p:ph idx="13" hasCustomPrompt="1"/>
          </p:nvPr>
        </p:nvSpPr>
        <p:spPr>
          <a:xfrm>
            <a:off x="4746057" y="2112812"/>
            <a:ext cx="4039200" cy="3600000"/>
          </a:xfrm>
          <a:prstGeom prst="rect">
            <a:avLst/>
          </a:prstGeom>
        </p:spPr>
        <p:txBody>
          <a:bodyPr>
            <a:no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2ChartNoText</a:t>
            </a:r>
          </a:p>
        </p:txBody>
      </p:sp>
      <p:sp>
        <p:nvSpPr>
          <p:cNvPr id="17" name="Segnaposto contenuto 13"/>
          <p:cNvSpPr>
            <a:spLocks noGrp="1"/>
          </p:cNvSpPr>
          <p:nvPr>
            <p:ph sz="quarter" idx="11" hasCustomPrompt="1"/>
          </p:nvPr>
        </p:nvSpPr>
        <p:spPr>
          <a:xfrm>
            <a:off x="570297" y="5851753"/>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8" name="Segnaposto contenuto 13"/>
          <p:cNvSpPr>
            <a:spLocks noGrp="1"/>
          </p:cNvSpPr>
          <p:nvPr>
            <p:ph sz="quarter" idx="14" hasCustomPrompt="1"/>
          </p:nvPr>
        </p:nvSpPr>
        <p:spPr>
          <a:xfrm>
            <a:off x="4738972" y="5836462"/>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9" name="Segnaposto testo 6"/>
          <p:cNvSpPr>
            <a:spLocks noGrp="1"/>
          </p:cNvSpPr>
          <p:nvPr>
            <p:ph type="body" sz="quarter" idx="10" hasCustomPrompt="1"/>
          </p:nvPr>
        </p:nvSpPr>
        <p:spPr>
          <a:xfrm>
            <a:off x="1507848" y="1587628"/>
            <a:ext cx="2347812" cy="35983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0" name="Segnaposto testo 6"/>
          <p:cNvSpPr>
            <a:spLocks noGrp="1"/>
          </p:cNvSpPr>
          <p:nvPr>
            <p:ph type="body" sz="quarter" idx="15" hasCustomPrompt="1"/>
          </p:nvPr>
        </p:nvSpPr>
        <p:spPr>
          <a:xfrm>
            <a:off x="5493728" y="1587628"/>
            <a:ext cx="2347812" cy="35983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1" name="Segnaposto numero diapositiva 5"/>
          <p:cNvSpPr>
            <a:spLocks noGrp="1"/>
          </p:cNvSpPr>
          <p:nvPr>
            <p:ph type="sldNum" sz="quarter" idx="16"/>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dirty="0"/>
          </a:p>
        </p:txBody>
      </p:sp>
    </p:spTree>
    <p:extLst>
      <p:ext uri="{BB962C8B-B14F-4D97-AF65-F5344CB8AC3E}">
        <p14:creationId xmlns:p14="http://schemas.microsoft.com/office/powerpoint/2010/main" val="2186343457"/>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olo e contenuto-PPT-2ChartWith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66" y="365126"/>
            <a:ext cx="7833600" cy="457200"/>
          </a:xfrm>
          <a:prstGeom prst="rect">
            <a:avLst/>
          </a:prstGeom>
        </p:spPr>
        <p:txBody>
          <a:bodyPr>
            <a:noAutofit/>
          </a:bodyPr>
          <a:lstStyle>
            <a:lvl1pPr>
              <a:defRPr sz="2400" b="1" baseline="0">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Segnaposto contenuto 2"/>
          <p:cNvSpPr>
            <a:spLocks noGrp="1"/>
          </p:cNvSpPr>
          <p:nvPr>
            <p:ph idx="1" hasCustomPrompt="1"/>
          </p:nvPr>
        </p:nvSpPr>
        <p:spPr>
          <a:xfrm>
            <a:off x="570297" y="2622957"/>
            <a:ext cx="4039200" cy="324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2ChartWithText</a:t>
            </a:r>
          </a:p>
        </p:txBody>
      </p:sp>
      <p:sp>
        <p:nvSpPr>
          <p:cNvPr id="9" name="Segnaposto contenuto 2"/>
          <p:cNvSpPr>
            <a:spLocks noGrp="1"/>
          </p:cNvSpPr>
          <p:nvPr>
            <p:ph idx="13" hasCustomPrompt="1"/>
          </p:nvPr>
        </p:nvSpPr>
        <p:spPr>
          <a:xfrm>
            <a:off x="4746057" y="2622957"/>
            <a:ext cx="4039200" cy="324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2ChartWithText</a:t>
            </a:r>
          </a:p>
        </p:txBody>
      </p:sp>
      <p:sp>
        <p:nvSpPr>
          <p:cNvPr id="18" name="Segnaposto contenuto 13"/>
          <p:cNvSpPr>
            <a:spLocks noGrp="1"/>
          </p:cNvSpPr>
          <p:nvPr>
            <p:ph sz="quarter" idx="11" hasCustomPrompt="1"/>
          </p:nvPr>
        </p:nvSpPr>
        <p:spPr>
          <a:xfrm>
            <a:off x="570297" y="5897352"/>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9" name="Segnaposto contenuto 13"/>
          <p:cNvSpPr>
            <a:spLocks noGrp="1"/>
          </p:cNvSpPr>
          <p:nvPr>
            <p:ph sz="quarter" idx="14" hasCustomPrompt="1"/>
          </p:nvPr>
        </p:nvSpPr>
        <p:spPr>
          <a:xfrm>
            <a:off x="4746057" y="5915656"/>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20" name="Segnaposto testo 6"/>
          <p:cNvSpPr>
            <a:spLocks noGrp="1"/>
          </p:cNvSpPr>
          <p:nvPr>
            <p:ph type="body" sz="quarter" idx="10" hasCustomPrompt="1"/>
          </p:nvPr>
        </p:nvSpPr>
        <p:spPr>
          <a:xfrm>
            <a:off x="1325053" y="2144993"/>
            <a:ext cx="2347812" cy="35983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1" name="Segnaposto testo 6"/>
          <p:cNvSpPr>
            <a:spLocks noGrp="1"/>
          </p:cNvSpPr>
          <p:nvPr>
            <p:ph type="body" sz="quarter" idx="15" hasCustomPrompt="1"/>
          </p:nvPr>
        </p:nvSpPr>
        <p:spPr>
          <a:xfrm>
            <a:off x="5500813" y="2135422"/>
            <a:ext cx="2347812" cy="359839"/>
          </a:xfrm>
          <a:prstGeom prst="rect">
            <a:avLst/>
          </a:prstGeom>
        </p:spPr>
        <p:txBody>
          <a:bodyPr>
            <a:noAutofit/>
          </a:bodyPr>
          <a:lstStyle>
            <a:lvl1pPr marL="0" indent="0" algn="ctr">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22" name="Segnaposto testo 14"/>
          <p:cNvSpPr>
            <a:spLocks noGrp="1"/>
          </p:cNvSpPr>
          <p:nvPr>
            <p:ph type="body" sz="quarter" idx="16" hasCustomPrompt="1"/>
          </p:nvPr>
        </p:nvSpPr>
        <p:spPr>
          <a:xfrm>
            <a:off x="403188" y="1051185"/>
            <a:ext cx="7799178" cy="642862"/>
          </a:xfrm>
          <a:prstGeom prst="rect">
            <a:avLst/>
          </a:prstGeom>
        </p:spPr>
        <p:txBody>
          <a:bodyPr>
            <a:noAutofit/>
          </a:bodyPr>
          <a:lstStyle>
            <a:lvl1pPr marL="0" indent="0">
              <a:buClr>
                <a:srgbClr val="003A79"/>
              </a:buClr>
              <a:buSzPct val="130000"/>
              <a:buFontTx/>
              <a:buNone/>
              <a:defRPr sz="1600" baseline="0">
                <a:latin typeface="Century Gothic" panose="020B0502020202020204" pitchFamily="34" charset="0"/>
                <a:cs typeface="Arial" panose="020B0604020202020204" pitchFamily="34" charset="0"/>
              </a:defRPr>
            </a:lvl1pPr>
          </a:lstStyle>
          <a:p>
            <a:pPr lvl="0"/>
            <a:r>
              <a:rPr lang="it-IT" dirty="0"/>
              <a:t>Century </a:t>
            </a:r>
            <a:r>
              <a:rPr lang="it-IT" dirty="0" err="1"/>
              <a:t>Gothic</a:t>
            </a:r>
            <a:r>
              <a:rPr lang="it-IT" dirty="0"/>
              <a:t> 16 MIN Century </a:t>
            </a:r>
            <a:r>
              <a:rPr lang="it-IT" dirty="0" err="1"/>
              <a:t>Gothic</a:t>
            </a:r>
            <a:r>
              <a:rPr lang="it-IT" dirty="0"/>
              <a:t> 18 MAX</a:t>
            </a:r>
          </a:p>
          <a:p>
            <a:pPr lvl="0"/>
            <a:endParaRPr lang="it-IT" dirty="0"/>
          </a:p>
        </p:txBody>
      </p:sp>
      <p:sp>
        <p:nvSpPr>
          <p:cNvPr id="23" name="Segnaposto numero diapositiva 5"/>
          <p:cNvSpPr>
            <a:spLocks noGrp="1"/>
          </p:cNvSpPr>
          <p:nvPr>
            <p:ph type="sldNum" sz="quarter" idx="17"/>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Tree>
    <p:extLst>
      <p:ext uri="{BB962C8B-B14F-4D97-AF65-F5344CB8AC3E}">
        <p14:creationId xmlns:p14="http://schemas.microsoft.com/office/powerpoint/2010/main" val="863578028"/>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olo e contenuto-PPT-1ChartRightText">
    <p:spTree>
      <p:nvGrpSpPr>
        <p:cNvPr id="1" name=""/>
        <p:cNvGrpSpPr/>
        <p:nvPr/>
      </p:nvGrpSpPr>
      <p:grpSpPr>
        <a:xfrm>
          <a:off x="0" y="0"/>
          <a:ext cx="0" cy="0"/>
          <a:chOff x="0" y="0"/>
          <a:chExt cx="0" cy="0"/>
        </a:xfrm>
      </p:grpSpPr>
      <p:sp>
        <p:nvSpPr>
          <p:cNvPr id="15" name="Rettangolo 14"/>
          <p:cNvSpPr/>
          <p:nvPr userDrawn="1"/>
        </p:nvSpPr>
        <p:spPr>
          <a:xfrm rot="20968961">
            <a:off x="5113522" y="2084198"/>
            <a:ext cx="3618073" cy="3313457"/>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it-IT" dirty="0">
              <a:latin typeface="Century Gothic" panose="020B0502020202020204" pitchFamily="34" charset="0"/>
              <a:cs typeface="Arial" pitchFamily="34" charset="0"/>
            </a:endParaRPr>
          </a:p>
        </p:txBody>
      </p:sp>
      <p:sp>
        <p:nvSpPr>
          <p:cNvPr id="2" name="Titolo 1"/>
          <p:cNvSpPr>
            <a:spLocks noGrp="1"/>
          </p:cNvSpPr>
          <p:nvPr>
            <p:ph type="title" hasCustomPrompt="1"/>
          </p:nvPr>
        </p:nvSpPr>
        <p:spPr>
          <a:xfrm>
            <a:off x="407271"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NewSlide"/>
          <p:cNvSpPr>
            <a:spLocks noGrp="1"/>
          </p:cNvSpPr>
          <p:nvPr>
            <p:ph idx="1" hasCustomPrompt="1"/>
          </p:nvPr>
        </p:nvSpPr>
        <p:spPr>
          <a:xfrm>
            <a:off x="628650" y="1769951"/>
            <a:ext cx="4039200" cy="39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1ChartRightText</a:t>
            </a:r>
          </a:p>
        </p:txBody>
      </p:sp>
      <p:sp>
        <p:nvSpPr>
          <p:cNvPr id="10" name="Segnaposto testo 6"/>
          <p:cNvSpPr>
            <a:spLocks noGrp="1"/>
          </p:cNvSpPr>
          <p:nvPr>
            <p:ph type="body" sz="quarter" idx="10" hasCustomPrompt="1"/>
          </p:nvPr>
        </p:nvSpPr>
        <p:spPr>
          <a:xfrm>
            <a:off x="1305802" y="1272663"/>
            <a:ext cx="2347812" cy="359839"/>
          </a:xfrm>
          <a:prstGeom prst="rect">
            <a:avLst/>
          </a:prstGeom>
        </p:spPr>
        <p:txBody>
          <a:bodyPr>
            <a:noAutofit/>
          </a:bodyPr>
          <a:lstStyle>
            <a:lvl1pPr marL="0" indent="0" algn="ctr">
              <a:buFont typeface="Arial" panose="020B0604020202020204" pitchFamily="34" charset="0"/>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11" name="Segnaposto contenuto 13"/>
          <p:cNvSpPr>
            <a:spLocks noGrp="1"/>
          </p:cNvSpPr>
          <p:nvPr>
            <p:ph sz="quarter" idx="11" hasCustomPrompt="1"/>
          </p:nvPr>
        </p:nvSpPr>
        <p:spPr>
          <a:xfrm>
            <a:off x="628650" y="5840490"/>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5" name="Segnaposto testo 4"/>
          <p:cNvSpPr>
            <a:spLocks noGrp="1"/>
          </p:cNvSpPr>
          <p:nvPr>
            <p:ph type="body" sz="quarter" idx="12" hasCustomPrompt="1"/>
          </p:nvPr>
        </p:nvSpPr>
        <p:spPr>
          <a:xfrm>
            <a:off x="5452484" y="2362851"/>
            <a:ext cx="3009766" cy="2786665"/>
          </a:xfrm>
          <a:prstGeom prst="rect">
            <a:avLst/>
          </a:prstGeom>
        </p:spPr>
        <p:txBody>
          <a:bodyPr>
            <a:noAutofit/>
          </a:bodyPr>
          <a:lstStyle>
            <a:lvl1pPr marL="0" indent="0">
              <a:buClr>
                <a:srgbClr val="003A79"/>
              </a:buClr>
              <a:buSzPct val="130000"/>
              <a:buFont typeface="Wingdings" panose="05000000000000000000" pitchFamily="2" charset="2"/>
              <a:buNone/>
              <a:defRPr sz="1600" baseline="0">
                <a:solidFill>
                  <a:schemeClr val="accent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
        <p:nvSpPr>
          <p:cNvPr id="14"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a:p>
        </p:txBody>
      </p:sp>
    </p:spTree>
    <p:extLst>
      <p:ext uri="{BB962C8B-B14F-4D97-AF65-F5344CB8AC3E}">
        <p14:creationId xmlns:p14="http://schemas.microsoft.com/office/powerpoint/2010/main" val="3697375738"/>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Titolo e contenuto-PPT-1ChartRight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71"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NewSlide"/>
          <p:cNvSpPr>
            <a:spLocks noGrp="1"/>
          </p:cNvSpPr>
          <p:nvPr>
            <p:ph idx="1" hasCustomPrompt="1"/>
          </p:nvPr>
        </p:nvSpPr>
        <p:spPr>
          <a:xfrm>
            <a:off x="628650" y="1769951"/>
            <a:ext cx="4039200" cy="39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1ChartRightText</a:t>
            </a:r>
          </a:p>
        </p:txBody>
      </p:sp>
      <p:sp>
        <p:nvSpPr>
          <p:cNvPr id="10" name="Segnaposto testo 6"/>
          <p:cNvSpPr>
            <a:spLocks noGrp="1"/>
          </p:cNvSpPr>
          <p:nvPr>
            <p:ph type="body" sz="quarter" idx="10" hasCustomPrompt="1"/>
          </p:nvPr>
        </p:nvSpPr>
        <p:spPr>
          <a:xfrm>
            <a:off x="1305802" y="1272663"/>
            <a:ext cx="2347812" cy="359839"/>
          </a:xfrm>
          <a:prstGeom prst="rect">
            <a:avLst/>
          </a:prstGeom>
        </p:spPr>
        <p:txBody>
          <a:bodyPr>
            <a:noAutofit/>
          </a:bodyPr>
          <a:lstStyle>
            <a:lvl1pPr marL="0" indent="0" algn="ctr">
              <a:buFont typeface="Arial" panose="020B0604020202020204" pitchFamily="34" charset="0"/>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11" name="Segnaposto contenuto 13"/>
          <p:cNvSpPr>
            <a:spLocks noGrp="1"/>
          </p:cNvSpPr>
          <p:nvPr>
            <p:ph sz="quarter" idx="11" hasCustomPrompt="1"/>
          </p:nvPr>
        </p:nvSpPr>
        <p:spPr>
          <a:xfrm>
            <a:off x="628650" y="5840490"/>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5" name="Segnaposto testo 4"/>
          <p:cNvSpPr>
            <a:spLocks noGrp="1"/>
          </p:cNvSpPr>
          <p:nvPr>
            <p:ph type="body" sz="quarter" idx="12" hasCustomPrompt="1"/>
          </p:nvPr>
        </p:nvSpPr>
        <p:spPr>
          <a:xfrm>
            <a:off x="4908884" y="1769951"/>
            <a:ext cx="3650916" cy="3960000"/>
          </a:xfrm>
          <a:prstGeom prst="rect">
            <a:avLst/>
          </a:prstGeom>
        </p:spPr>
        <p:txBody>
          <a:bodyPr>
            <a:noAutofit/>
          </a:bodyPr>
          <a:lstStyle>
            <a:lvl1pPr marL="0" indent="0">
              <a:buClr>
                <a:srgbClr val="003A79"/>
              </a:buClr>
              <a:buSzPct val="130000"/>
              <a:buFont typeface="Wingdings" panose="05000000000000000000" pitchFamily="2" charset="2"/>
              <a:buNone/>
              <a:defRPr sz="1600" baseline="0">
                <a:solidFill>
                  <a:schemeClr val="accent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
        <p:nvSpPr>
          <p:cNvPr id="14"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dirty="0"/>
          </a:p>
        </p:txBody>
      </p:sp>
    </p:spTree>
    <p:extLst>
      <p:ext uri="{BB962C8B-B14F-4D97-AF65-F5344CB8AC3E}">
        <p14:creationId xmlns:p14="http://schemas.microsoft.com/office/powerpoint/2010/main" val="677263660"/>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olo e contenuto-PPT-1ChartRightText">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07271" y="365126"/>
            <a:ext cx="7833600" cy="457200"/>
          </a:xfrm>
          <a:prstGeom prst="rect">
            <a:avLst/>
          </a:prstGeom>
        </p:spPr>
        <p:txBody>
          <a:bodyPr>
            <a:noAutofit/>
          </a:bodyPr>
          <a:lstStyle>
            <a:lvl1pPr>
              <a:defRPr sz="2400" b="1">
                <a:solidFill>
                  <a:srgbClr val="003A79"/>
                </a:solidFill>
                <a:latin typeface="Century Gothic" panose="020B0502020202020204" pitchFamily="34" charset="0"/>
                <a:cs typeface="Arial" panose="020B0604020202020204" pitchFamily="34" charset="0"/>
              </a:defRPr>
            </a:lvl1pPr>
          </a:lstStyle>
          <a:p>
            <a:r>
              <a:rPr lang="it-IT" dirty="0"/>
              <a:t>Titolo – Century </a:t>
            </a:r>
            <a:r>
              <a:rPr lang="it-IT" dirty="0" err="1"/>
              <a:t>Gothic</a:t>
            </a:r>
            <a:r>
              <a:rPr lang="it-IT" dirty="0"/>
              <a:t> 24</a:t>
            </a:r>
          </a:p>
        </p:txBody>
      </p:sp>
      <p:sp>
        <p:nvSpPr>
          <p:cNvPr id="3" name="NewSlide"/>
          <p:cNvSpPr>
            <a:spLocks noGrp="1"/>
          </p:cNvSpPr>
          <p:nvPr>
            <p:ph idx="1" hasCustomPrompt="1"/>
          </p:nvPr>
        </p:nvSpPr>
        <p:spPr>
          <a:xfrm>
            <a:off x="4777156" y="1442692"/>
            <a:ext cx="4039200" cy="3960000"/>
          </a:xfrm>
          <a:prstGeom prst="rect">
            <a:avLst/>
          </a:prstGeom>
        </p:spPr>
        <p:txBody>
          <a:bodyPr>
            <a:normAutofit/>
          </a:bodyPr>
          <a:lstStyle>
            <a:lvl1pPr>
              <a:defRPr sz="1400">
                <a:latin typeface="Century Gothic" panose="020B0502020202020204" pitchFamily="34" charset="0"/>
                <a:cs typeface="Arial" panose="020B0604020202020204" pitchFamily="34" charset="0"/>
              </a:defRPr>
            </a:lvl1pPr>
          </a:lstStyle>
          <a:p>
            <a:pPr lvl="0"/>
            <a:r>
              <a:rPr lang="it-IT" dirty="0"/>
              <a:t>Inserisci tabella o grafico misura 1ChartRightText</a:t>
            </a:r>
          </a:p>
        </p:txBody>
      </p:sp>
      <p:sp>
        <p:nvSpPr>
          <p:cNvPr id="10" name="Segnaposto testo 6"/>
          <p:cNvSpPr>
            <a:spLocks noGrp="1"/>
          </p:cNvSpPr>
          <p:nvPr>
            <p:ph type="body" sz="quarter" idx="10" hasCustomPrompt="1"/>
          </p:nvPr>
        </p:nvSpPr>
        <p:spPr>
          <a:xfrm>
            <a:off x="5622850" y="948188"/>
            <a:ext cx="2347812" cy="359839"/>
          </a:xfrm>
          <a:prstGeom prst="rect">
            <a:avLst/>
          </a:prstGeom>
        </p:spPr>
        <p:txBody>
          <a:bodyPr>
            <a:noAutofit/>
          </a:bodyPr>
          <a:lstStyle>
            <a:lvl1pPr marL="0" indent="0" algn="ctr">
              <a:buFont typeface="Arial" panose="020B0604020202020204" pitchFamily="34" charset="0"/>
              <a:buNone/>
              <a:defRPr sz="1300" b="1">
                <a:solidFill>
                  <a:schemeClr val="accent1"/>
                </a:solidFill>
                <a:latin typeface="Century Gothic" panose="020B0502020202020204" pitchFamily="34" charset="0"/>
                <a:cs typeface="Arial" panose="020B0604020202020204" pitchFamily="34" charset="0"/>
              </a:defRPr>
            </a:lvl1pPr>
          </a:lstStyle>
          <a:p>
            <a:pPr lvl="0"/>
            <a:r>
              <a:rPr lang="it-IT" dirty="0"/>
              <a:t>Titolo Century </a:t>
            </a:r>
            <a:r>
              <a:rPr lang="it-IT" dirty="0" err="1"/>
              <a:t>Gothic</a:t>
            </a:r>
            <a:r>
              <a:rPr lang="it-IT" dirty="0"/>
              <a:t> 13 </a:t>
            </a:r>
          </a:p>
        </p:txBody>
      </p:sp>
      <p:sp>
        <p:nvSpPr>
          <p:cNvPr id="11" name="Segnaposto contenuto 13"/>
          <p:cNvSpPr>
            <a:spLocks noGrp="1"/>
          </p:cNvSpPr>
          <p:nvPr>
            <p:ph sz="quarter" idx="11" hasCustomPrompt="1"/>
          </p:nvPr>
        </p:nvSpPr>
        <p:spPr>
          <a:xfrm>
            <a:off x="4777156" y="5513231"/>
            <a:ext cx="3857324" cy="231413"/>
          </a:xfrm>
          <a:prstGeom prst="rect">
            <a:avLst/>
          </a:prstGeom>
        </p:spPr>
        <p:txBody>
          <a:bodyPr>
            <a:noAutofit/>
          </a:bodyPr>
          <a:lstStyle>
            <a:lvl1pPr marL="0" indent="0">
              <a:buNone/>
              <a:defRPr sz="1000" i="1">
                <a:latin typeface="Century Gothic" panose="020B0502020202020204" pitchFamily="34" charset="0"/>
                <a:cs typeface="Arial" panose="020B0604020202020204" pitchFamily="34" charset="0"/>
              </a:defRPr>
            </a:lvl1pPr>
          </a:lstStyle>
          <a:p>
            <a:pPr lvl="0"/>
            <a:r>
              <a:rPr lang="it-IT" dirty="0"/>
              <a:t>Fonte/ note Century </a:t>
            </a:r>
            <a:r>
              <a:rPr lang="it-IT" dirty="0" err="1"/>
              <a:t>Gothic</a:t>
            </a:r>
            <a:r>
              <a:rPr lang="it-IT" dirty="0"/>
              <a:t> 10</a:t>
            </a:r>
          </a:p>
        </p:txBody>
      </p:sp>
      <p:sp>
        <p:nvSpPr>
          <p:cNvPr id="14" name="Segnaposto numero diapositiva 5"/>
          <p:cNvSpPr>
            <a:spLocks noGrp="1"/>
          </p:cNvSpPr>
          <p:nvPr>
            <p:ph type="sldNum" sz="quarter" idx="13"/>
          </p:nvPr>
        </p:nvSpPr>
        <p:spPr>
          <a:xfrm>
            <a:off x="8559800" y="179388"/>
            <a:ext cx="414338" cy="365125"/>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1">
                <a:solidFill>
                  <a:srgbClr val="003A79"/>
                </a:solidFill>
                <a:latin typeface="Century Gothic" panose="020B0502020202020204" pitchFamily="34" charset="0"/>
                <a:cs typeface="Arial" panose="020B0604020202020204" pitchFamily="34" charset="0"/>
              </a:defRPr>
            </a:lvl1pPr>
          </a:lstStyle>
          <a:p>
            <a:pPr>
              <a:defRPr/>
            </a:pPr>
            <a:fld id="{F84A8C9C-B6B8-40AF-90F5-1B3A93199BF6}" type="slidenum">
              <a:rPr lang="it-IT" altLang="it-IT" smtClean="0"/>
              <a:pPr>
                <a:defRPr/>
              </a:pPr>
              <a:t>‹N›</a:t>
            </a:fld>
            <a:endParaRPr lang="it-IT" altLang="it-IT" dirty="0"/>
          </a:p>
        </p:txBody>
      </p:sp>
      <p:sp>
        <p:nvSpPr>
          <p:cNvPr id="22" name="Rettangolo 21"/>
          <p:cNvSpPr/>
          <p:nvPr userDrawn="1"/>
        </p:nvSpPr>
        <p:spPr>
          <a:xfrm rot="20968961">
            <a:off x="599258" y="2036073"/>
            <a:ext cx="3618073" cy="3313457"/>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it-IT" dirty="0">
              <a:latin typeface="Century Gothic" panose="020B0502020202020204" pitchFamily="34" charset="0"/>
              <a:cs typeface="Arial" pitchFamily="34" charset="0"/>
            </a:endParaRPr>
          </a:p>
        </p:txBody>
      </p:sp>
      <p:sp>
        <p:nvSpPr>
          <p:cNvPr id="23" name="Segnaposto testo 4"/>
          <p:cNvSpPr>
            <a:spLocks noGrp="1"/>
          </p:cNvSpPr>
          <p:nvPr>
            <p:ph type="body" sz="quarter" idx="12" hasCustomPrompt="1"/>
          </p:nvPr>
        </p:nvSpPr>
        <p:spPr>
          <a:xfrm>
            <a:off x="938220" y="2314726"/>
            <a:ext cx="3009766" cy="2786665"/>
          </a:xfrm>
          <a:prstGeom prst="rect">
            <a:avLst/>
          </a:prstGeom>
        </p:spPr>
        <p:txBody>
          <a:bodyPr>
            <a:noAutofit/>
          </a:bodyPr>
          <a:lstStyle>
            <a:lvl1pPr marL="0" indent="0">
              <a:buClr>
                <a:srgbClr val="003A79"/>
              </a:buClr>
              <a:buSzPct val="130000"/>
              <a:buFont typeface="Wingdings" panose="05000000000000000000" pitchFamily="2" charset="2"/>
              <a:buNone/>
              <a:defRPr sz="1600" baseline="0">
                <a:solidFill>
                  <a:schemeClr val="accent1"/>
                </a:solidFill>
                <a:latin typeface="Century Gothic" panose="020B0502020202020204" pitchFamily="34" charset="0"/>
                <a:cs typeface="Arial" panose="020B0604020202020204" pitchFamily="34" charset="0"/>
              </a:defRPr>
            </a:lvl1pPr>
          </a:lstStyle>
          <a:p>
            <a:pPr lvl="0"/>
            <a:r>
              <a:rPr lang="it-IT" dirty="0"/>
              <a:t>Testo Century </a:t>
            </a:r>
            <a:r>
              <a:rPr lang="it-IT" dirty="0" err="1"/>
              <a:t>Gothic</a:t>
            </a:r>
            <a:r>
              <a:rPr lang="it-IT" dirty="0"/>
              <a:t> 16</a:t>
            </a:r>
          </a:p>
        </p:txBody>
      </p:sp>
    </p:spTree>
    <p:extLst>
      <p:ext uri="{BB962C8B-B14F-4D97-AF65-F5344CB8AC3E}">
        <p14:creationId xmlns:p14="http://schemas.microsoft.com/office/powerpoint/2010/main" val="3026203483"/>
      </p:ext>
    </p:extLst>
  </p:cSld>
  <p:clrMapOvr>
    <a:masterClrMapping/>
  </p:clrMapOvr>
  <p:extLst>
    <p:ext uri="{DCECCB84-F9BA-43D5-87BE-67443E8EF086}">
      <p15:sldGuideLst xmlns:p15="http://schemas.microsoft.com/office/powerpoint/2012/main">
        <p15:guide id="1" orient="horz" pos="2160">
          <p15:clr>
            <a:srgbClr val="FBAE40"/>
          </p15:clr>
        </p15:guide>
        <p15:guide id="2" pos="249">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image" Target="../media/image2.jpe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theme" Target="../theme/theme2.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theme" Target="../theme/theme3.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dirty="0"/>
              <a:t>Fare clic per modificare lo stile del titolo</a:t>
            </a:r>
          </a:p>
        </p:txBody>
      </p:sp>
      <p:sp>
        <p:nvSpPr>
          <p:cNvPr id="3" name="Segnaposto tes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533832644"/>
      </p:ext>
    </p:extLst>
  </p:cSld>
  <p:clrMap bg1="lt1" tx1="dk1" bg2="lt2" tx2="dk2" accent1="accent1" accent2="accent2" accent3="accent3" accent4="accent4" accent5="accent5" accent6="accent6" hlink="hlink" folHlink="folHlink"/>
  <p:sldLayoutIdLst>
    <p:sldLayoutId id="2147483649" r:id="rId1"/>
    <p:sldLayoutId id="2147483674" r:id="rId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6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A506B52-946B-4B70-9ABE-A1D99AC31C8E}"/>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it-IT" dirty="0"/>
              <a:t>Fare clic per modificare lo stile del titolo</a:t>
            </a:r>
          </a:p>
        </p:txBody>
      </p:sp>
      <p:sp>
        <p:nvSpPr>
          <p:cNvPr id="3" name="Segnaposto testo 2">
            <a:extLst>
              <a:ext uri="{FF2B5EF4-FFF2-40B4-BE49-F238E27FC236}">
                <a16:creationId xmlns:a16="http://schemas.microsoft.com/office/drawing/2014/main" id="{CFB82D93-17D6-44D3-ACF4-CF39A22B516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2C7B08E7-E67B-4D1D-9435-0052255BAF4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latin typeface="Century Gothic" panose="020B0502020202020204" pitchFamily="34" charset="0"/>
              </a:defRPr>
            </a:lvl1pPr>
          </a:lstStyle>
          <a:p>
            <a:fld id="{2DAEB3B8-AB2E-4E4F-8261-2FA1A40895E3}" type="datetimeFigureOut">
              <a:rPr lang="it-IT" smtClean="0"/>
              <a:pPr/>
              <a:t>22/05/21</a:t>
            </a:fld>
            <a:endParaRPr lang="it-IT"/>
          </a:p>
        </p:txBody>
      </p:sp>
      <p:sp>
        <p:nvSpPr>
          <p:cNvPr id="5" name="Segnaposto piè di pagina 4">
            <a:extLst>
              <a:ext uri="{FF2B5EF4-FFF2-40B4-BE49-F238E27FC236}">
                <a16:creationId xmlns:a16="http://schemas.microsoft.com/office/drawing/2014/main" id="{65F06FFC-E8F7-442C-8AA7-CC044E18F212}"/>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latin typeface="Century Gothic" panose="020B0502020202020204" pitchFamily="34" charset="0"/>
              </a:defRPr>
            </a:lvl1pPr>
          </a:lstStyle>
          <a:p>
            <a:endParaRPr lang="it-IT" dirty="0"/>
          </a:p>
        </p:txBody>
      </p:sp>
      <p:sp>
        <p:nvSpPr>
          <p:cNvPr id="6" name="Segnaposto numero diapositiva 5">
            <a:extLst>
              <a:ext uri="{FF2B5EF4-FFF2-40B4-BE49-F238E27FC236}">
                <a16:creationId xmlns:a16="http://schemas.microsoft.com/office/drawing/2014/main" id="{4A86B199-3D83-4485-AC9F-D18B7330678A}"/>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22854-34DC-4C1D-9152-57E96176E8E7}" type="slidenum">
              <a:rPr lang="it-IT" smtClean="0"/>
              <a:t>‹N›</a:t>
            </a:fld>
            <a:endParaRPr lang="it-IT" dirty="0"/>
          </a:p>
        </p:txBody>
      </p:sp>
      <p:pic>
        <p:nvPicPr>
          <p:cNvPr id="20" name="Immagine 4" descr="INTESA_SANPAOLO white.png">
            <a:extLst>
              <a:ext uri="{FF2B5EF4-FFF2-40B4-BE49-F238E27FC236}">
                <a16:creationId xmlns:a16="http://schemas.microsoft.com/office/drawing/2014/main" id="{6C5C02FF-BB3B-4F5C-947B-D057F8B0BB40}"/>
              </a:ext>
            </a:extLst>
          </p:cNvPr>
          <p:cNvPicPr>
            <a:picLocks noChangeAspect="1"/>
          </p:cNvPicPr>
          <p:nvPr userDrawn="1"/>
        </p:nvPicPr>
        <p:blipFill>
          <a:blip r:embed="rId18" cstate="print">
            <a:extLst>
              <a:ext uri="{28A0092B-C50C-407E-A947-70E740481C1C}">
                <a14:useLocalDpi xmlns:a14="http://schemas.microsoft.com/office/drawing/2010/main" val="0"/>
              </a:ext>
            </a:extLst>
          </a:blip>
          <a:srcRect/>
          <a:stretch>
            <a:fillRect/>
          </a:stretch>
        </p:blipFill>
        <p:spPr bwMode="auto">
          <a:xfrm>
            <a:off x="6818597" y="6469062"/>
            <a:ext cx="1926328" cy="2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107077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1" r:id="rId10"/>
    <p:sldLayoutId id="2147483702" r:id="rId11"/>
    <p:sldLayoutId id="2147483703" r:id="rId12"/>
    <p:sldLayoutId id="2147483704" r:id="rId13"/>
    <p:sldLayoutId id="2147483705" r:id="rId14"/>
    <p:sldLayoutId id="2147483706" r:id="rId15"/>
    <p:sldLayoutId id="2147483707" r:id="rId16"/>
  </p:sldLayoutIdLst>
  <p:txStyles>
    <p:titleStyle>
      <a:lvl1pPr algn="l" defTabSz="914400" rtl="0" eaLnBrk="1" latinLnBrk="0" hangingPunct="1">
        <a:lnSpc>
          <a:spcPct val="90000"/>
        </a:lnSpc>
        <a:spcBef>
          <a:spcPct val="0"/>
        </a:spcBef>
        <a:buNone/>
        <a:defRPr sz="4400" kern="1200">
          <a:solidFill>
            <a:schemeClr val="tx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dirty="0"/>
              <a:t>Fare clic per modificare lo stile del titolo</a:t>
            </a:r>
          </a:p>
        </p:txBody>
      </p:sp>
      <p:sp>
        <p:nvSpPr>
          <p:cNvPr id="3" name="Segnaposto tes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239884695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6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3" Type="http://schemas.openxmlformats.org/officeDocument/2006/relationships/hyperlink" Target="https://group.intesasanpaolo.com/it/research/RegulatoryDisclosures" TargetMode="External"/><Relationship Id="rId2" Type="http://schemas.openxmlformats.org/officeDocument/2006/relationships/hyperlink" Target="https://group.intesasanpaolo.com/it/governance/dlgs-231-2001" TargetMode="External"/><Relationship Id="rId1" Type="http://schemas.openxmlformats.org/officeDocument/2006/relationships/slideLayout" Target="../slideLayouts/slideLayout22.xml"/><Relationship Id="rId4" Type="http://schemas.openxmlformats.org/officeDocument/2006/relationships/hyperlink" Target="https://group.intesasanpaolo.com/it/research/RegulatoryDisclosures/archivio-dei-conflitti-di-interesse"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ttotitolo 1"/>
          <p:cNvSpPr>
            <a:spLocks noGrp="1"/>
          </p:cNvSpPr>
          <p:nvPr>
            <p:ph type="subTitle" idx="1"/>
          </p:nvPr>
        </p:nvSpPr>
        <p:spPr>
          <a:xfrm>
            <a:off x="1533325" y="3654710"/>
            <a:ext cx="7132373" cy="854460"/>
          </a:xfrm>
        </p:spPr>
        <p:txBody>
          <a:bodyPr/>
          <a:lstStyle/>
          <a:p>
            <a:r>
              <a:rPr lang="it-IT" sz="2600" b="1" dirty="0">
                <a:solidFill>
                  <a:schemeClr val="accent1"/>
                </a:solidFill>
                <a:latin typeface="Century Gothic" panose="020B0502020202020204" pitchFamily="34" charset="0"/>
              </a:rPr>
              <a:t>Finanza islamic</a:t>
            </a:r>
            <a:r>
              <a:rPr lang="it-IT" dirty="0">
                <a:solidFill>
                  <a:schemeClr val="accent1"/>
                </a:solidFill>
              </a:rPr>
              <a:t>a vs finanza convenzionale</a:t>
            </a:r>
            <a:endParaRPr lang="it-IT" sz="2600" b="1" dirty="0">
              <a:solidFill>
                <a:schemeClr val="accent1"/>
              </a:solidFill>
              <a:latin typeface="Century Gothic" panose="020B0502020202020204" pitchFamily="34" charset="0"/>
            </a:endParaRPr>
          </a:p>
        </p:txBody>
      </p:sp>
      <p:sp>
        <p:nvSpPr>
          <p:cNvPr id="3" name="Segnaposto testo 2"/>
          <p:cNvSpPr>
            <a:spLocks noGrp="1"/>
          </p:cNvSpPr>
          <p:nvPr>
            <p:ph type="body" sz="quarter" idx="10"/>
          </p:nvPr>
        </p:nvSpPr>
        <p:spPr>
          <a:xfrm>
            <a:off x="1533325" y="4509170"/>
            <a:ext cx="6858000" cy="914400"/>
          </a:xfrm>
        </p:spPr>
        <p:txBody>
          <a:bodyPr/>
          <a:lstStyle/>
          <a:p>
            <a:r>
              <a:rPr lang="it-IT" dirty="0" err="1">
                <a:latin typeface="Century Gothic" panose="020B0502020202020204" pitchFamily="34" charset="0"/>
              </a:rPr>
              <a:t>Davidia</a:t>
            </a:r>
            <a:r>
              <a:rPr lang="it-IT" dirty="0">
                <a:latin typeface="Century Gothic" panose="020B0502020202020204" pitchFamily="34" charset="0"/>
              </a:rPr>
              <a:t> </a:t>
            </a:r>
            <a:r>
              <a:rPr lang="it-IT" dirty="0"/>
              <a:t>Z</a:t>
            </a:r>
            <a:r>
              <a:rPr lang="it-IT" dirty="0">
                <a:latin typeface="Century Gothic" panose="020B0502020202020204" pitchFamily="34" charset="0"/>
              </a:rPr>
              <a:t>ucchelli </a:t>
            </a:r>
          </a:p>
          <a:p>
            <a:r>
              <a:rPr lang="it-IT" dirty="0"/>
              <a:t>International Research Network – Dir. Studi e Ricerche</a:t>
            </a:r>
            <a:endParaRPr lang="it-IT" dirty="0">
              <a:latin typeface="Century Gothic" panose="020B0502020202020204" pitchFamily="34" charset="0"/>
            </a:endParaRPr>
          </a:p>
          <a:p>
            <a:endParaRPr lang="it-IT" dirty="0"/>
          </a:p>
          <a:p>
            <a:r>
              <a:rPr lang="it-IT" dirty="0"/>
              <a:t>Istituto di Scienze Religiose</a:t>
            </a:r>
          </a:p>
          <a:p>
            <a:r>
              <a:rPr lang="it-IT" dirty="0"/>
              <a:t>Milano, </a:t>
            </a:r>
            <a:r>
              <a:rPr lang="it-IT" dirty="0">
                <a:latin typeface="Century Gothic" panose="020B0502020202020204" pitchFamily="34" charset="0"/>
              </a:rPr>
              <a:t>22 maggio 2021</a:t>
            </a:r>
          </a:p>
        </p:txBody>
      </p:sp>
    </p:spTree>
    <p:extLst>
      <p:ext uri="{BB962C8B-B14F-4D97-AF65-F5344CB8AC3E}">
        <p14:creationId xmlns:p14="http://schemas.microsoft.com/office/powerpoint/2010/main" val="1926823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a:extLst>
              <a:ext uri="{FF2B5EF4-FFF2-40B4-BE49-F238E27FC236}">
                <a16:creationId xmlns:a16="http://schemas.microsoft.com/office/drawing/2014/main" id="{EC3A9C00-EC26-4ED5-954C-EA0B372E1706}"/>
              </a:ext>
            </a:extLst>
          </p:cNvPr>
          <p:cNvSpPr txBox="1">
            <a:spLocks/>
          </p:cNvSpPr>
          <p:nvPr/>
        </p:nvSpPr>
        <p:spPr>
          <a:xfrm>
            <a:off x="407265" y="365126"/>
            <a:ext cx="8736735"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baseline="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dirty="0" err="1">
                <a:ln>
                  <a:noFill/>
                </a:ln>
                <a:solidFill>
                  <a:srgbClr val="003A79"/>
                </a:solidFill>
                <a:effectLst/>
                <a:uLnTx/>
                <a:uFillTx/>
                <a:latin typeface="Century Gothic" panose="020B0502020202020204" pitchFamily="34" charset="0"/>
                <a:ea typeface="+mj-ea"/>
                <a:cs typeface="Arial" panose="020B0604020202020204" pitchFamily="34" charset="0"/>
              </a:rPr>
              <a:t>Assets</a:t>
            </a:r>
            <a:r>
              <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rPr>
              <a:t> finanziari per tipologia di intermediario e segmento </a:t>
            </a:r>
          </a:p>
        </p:txBody>
      </p:sp>
      <p:sp>
        <p:nvSpPr>
          <p:cNvPr id="7" name="Segnaposto contenuto 4">
            <a:extLst>
              <a:ext uri="{FF2B5EF4-FFF2-40B4-BE49-F238E27FC236}">
                <a16:creationId xmlns:a16="http://schemas.microsoft.com/office/drawing/2014/main" id="{CCABA8D9-4950-4E26-8227-E99B168F794B}"/>
              </a:ext>
            </a:extLst>
          </p:cNvPr>
          <p:cNvSpPr txBox="1">
            <a:spLocks/>
          </p:cNvSpPr>
          <p:nvPr/>
        </p:nvSpPr>
        <p:spPr>
          <a:xfrm>
            <a:off x="570297" y="5914604"/>
            <a:ext cx="3857324" cy="231413"/>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Font typeface="Arial" panose="020B0604020202020204" pitchFamily="34" charset="0"/>
              <a:buNone/>
              <a:defRPr sz="1000" i="1" kern="120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it-IT" sz="10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Nota: dati riferiti a 21 paesi+ area euro. </a:t>
            </a:r>
            <a:br>
              <a:rPr kumimoji="0" lang="it-IT" sz="10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br>
            <a:r>
              <a:rPr kumimoji="0" lang="it-IT" sz="10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Fonte: elaborazioni ISP su dati FSB</a:t>
            </a:r>
          </a:p>
        </p:txBody>
      </p:sp>
      <p:sp>
        <p:nvSpPr>
          <p:cNvPr id="8" name="Segnaposto contenuto 5">
            <a:extLst>
              <a:ext uri="{FF2B5EF4-FFF2-40B4-BE49-F238E27FC236}">
                <a16:creationId xmlns:a16="http://schemas.microsoft.com/office/drawing/2014/main" id="{F041D057-5B69-479F-921A-9EB1D7E26122}"/>
              </a:ext>
            </a:extLst>
          </p:cNvPr>
          <p:cNvSpPr txBox="1">
            <a:spLocks/>
          </p:cNvSpPr>
          <p:nvPr/>
        </p:nvSpPr>
        <p:spPr>
          <a:xfrm>
            <a:off x="4746057" y="5932908"/>
            <a:ext cx="3857324" cy="231413"/>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Font typeface="Arial" panose="020B0604020202020204" pitchFamily="34" charset="0"/>
              <a:buNone/>
              <a:defRPr sz="1000" i="1" kern="120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it-IT" sz="1000" b="0" i="1" u="none" strike="noStrike" kern="1200" cap="none" spc="0" normalizeH="0" baseline="0" noProof="0">
                <a:ln>
                  <a:noFill/>
                </a:ln>
                <a:solidFill>
                  <a:sysClr val="windowText" lastClr="000000"/>
                </a:solidFill>
                <a:effectLst/>
                <a:uLnTx/>
                <a:uFillTx/>
                <a:latin typeface="Century Gothic" panose="020B0502020202020204" pitchFamily="34" charset="0"/>
                <a:ea typeface="+mn-ea"/>
                <a:cs typeface="Arial" panose="020B0604020202020204" pitchFamily="34" charset="0"/>
              </a:rPr>
              <a:t>Fonte: elaborazioni ISP su dati IFSB</a:t>
            </a:r>
            <a:endParaRPr kumimoji="0" lang="it-IT" sz="10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p:txBody>
      </p:sp>
      <p:sp>
        <p:nvSpPr>
          <p:cNvPr id="9" name="Segnaposto testo 6">
            <a:extLst>
              <a:ext uri="{FF2B5EF4-FFF2-40B4-BE49-F238E27FC236}">
                <a16:creationId xmlns:a16="http://schemas.microsoft.com/office/drawing/2014/main" id="{85BCB503-480B-4135-852F-60AE6134FEAA}"/>
              </a:ext>
            </a:extLst>
          </p:cNvPr>
          <p:cNvSpPr txBox="1">
            <a:spLocks/>
          </p:cNvSpPr>
          <p:nvPr/>
        </p:nvSpPr>
        <p:spPr>
          <a:xfrm>
            <a:off x="1325053" y="2162245"/>
            <a:ext cx="2347812" cy="359839"/>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300" b="1" kern="1200">
                <a:solidFill>
                  <a:schemeClr val="accent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it-IT" sz="13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Finanza convenzionale </a:t>
            </a:r>
            <a:r>
              <a:rPr kumimoji="0" lang="it-IT" sz="1300" b="0"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(2019)</a:t>
            </a:r>
          </a:p>
        </p:txBody>
      </p:sp>
      <p:sp>
        <p:nvSpPr>
          <p:cNvPr id="10" name="Segnaposto testo 7">
            <a:extLst>
              <a:ext uri="{FF2B5EF4-FFF2-40B4-BE49-F238E27FC236}">
                <a16:creationId xmlns:a16="http://schemas.microsoft.com/office/drawing/2014/main" id="{AFD2E0D5-C5E8-428C-AA55-BA393DEA4F3F}"/>
              </a:ext>
            </a:extLst>
          </p:cNvPr>
          <p:cNvSpPr txBox="1">
            <a:spLocks/>
          </p:cNvSpPr>
          <p:nvPr/>
        </p:nvSpPr>
        <p:spPr>
          <a:xfrm>
            <a:off x="5925047" y="2162245"/>
            <a:ext cx="1893900" cy="359839"/>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300" b="1" kern="1200">
                <a:solidFill>
                  <a:schemeClr val="accent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it-IT" sz="13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Finanza islamica </a:t>
            </a:r>
            <a:r>
              <a:rPr kumimoji="0" lang="it-IT" sz="1300" b="0"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(2019)</a:t>
            </a:r>
          </a:p>
        </p:txBody>
      </p:sp>
      <p:sp>
        <p:nvSpPr>
          <p:cNvPr id="11" name="Segnaposto testo 8">
            <a:extLst>
              <a:ext uri="{FF2B5EF4-FFF2-40B4-BE49-F238E27FC236}">
                <a16:creationId xmlns:a16="http://schemas.microsoft.com/office/drawing/2014/main" id="{42FCEBDA-7DBF-4F2F-970D-B86F77285199}"/>
              </a:ext>
            </a:extLst>
          </p:cNvPr>
          <p:cNvSpPr txBox="1">
            <a:spLocks/>
          </p:cNvSpPr>
          <p:nvPr/>
        </p:nvSpPr>
        <p:spPr>
          <a:xfrm>
            <a:off x="403188" y="1051185"/>
            <a:ext cx="7799178" cy="642862"/>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Tx/>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ts val="2100"/>
              </a:lnSpc>
              <a:spcBef>
                <a:spcPts val="750"/>
              </a:spcBef>
              <a:spcAft>
                <a:spcPts val="0"/>
              </a:spcAft>
              <a:buClr>
                <a:srgbClr val="003A79"/>
              </a:buClr>
              <a:buSzPct val="130000"/>
              <a:buFontTx/>
              <a:buNone/>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Le banche svolgono un ruolo prevalente nella finanza islamica con oltre il 70% del TA. I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sukuk</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(cartolarizzazioni) coprono oltre il 20%, e la loro quota va rapidamente rafforzandosi, anche sui mercati internazionali. </a:t>
            </a:r>
          </a:p>
        </p:txBody>
      </p:sp>
      <p:graphicFrame>
        <p:nvGraphicFramePr>
          <p:cNvPr id="12" name="Segnaposto contenuto 9">
            <a:extLst>
              <a:ext uri="{FF2B5EF4-FFF2-40B4-BE49-F238E27FC236}">
                <a16:creationId xmlns:a16="http://schemas.microsoft.com/office/drawing/2014/main" id="{2F7BCA35-FB45-4F79-BC77-E6981462ACAF}"/>
              </a:ext>
            </a:extLst>
          </p:cNvPr>
          <p:cNvGraphicFramePr>
            <a:graphicFrameLocks/>
          </p:cNvGraphicFramePr>
          <p:nvPr>
            <p:extLst>
              <p:ext uri="{D42A27DB-BD31-4B8C-83A1-F6EECF244321}">
                <p14:modId xmlns:p14="http://schemas.microsoft.com/office/powerpoint/2010/main" val="3298139905"/>
              </p:ext>
            </p:extLst>
          </p:nvPr>
        </p:nvGraphicFramePr>
        <p:xfrm>
          <a:off x="569913" y="2639802"/>
          <a:ext cx="4040187" cy="32400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Segnaposto contenuto 11">
            <a:extLst>
              <a:ext uri="{FF2B5EF4-FFF2-40B4-BE49-F238E27FC236}">
                <a16:creationId xmlns:a16="http://schemas.microsoft.com/office/drawing/2014/main" id="{58C1F99B-14FB-4C93-9231-8939B0342F16}"/>
              </a:ext>
            </a:extLst>
          </p:cNvPr>
          <p:cNvGraphicFramePr>
            <a:graphicFrameLocks/>
          </p:cNvGraphicFramePr>
          <p:nvPr>
            <p:extLst>
              <p:ext uri="{D42A27DB-BD31-4B8C-83A1-F6EECF244321}">
                <p14:modId xmlns:p14="http://schemas.microsoft.com/office/powerpoint/2010/main" val="1611913258"/>
              </p:ext>
            </p:extLst>
          </p:nvPr>
        </p:nvGraphicFramePr>
        <p:xfrm>
          <a:off x="4746625" y="2639802"/>
          <a:ext cx="4038600" cy="3240088"/>
        </p:xfrm>
        <a:graphic>
          <a:graphicData uri="http://schemas.openxmlformats.org/drawingml/2006/chart">
            <c:chart xmlns:c="http://schemas.openxmlformats.org/drawingml/2006/chart" xmlns:r="http://schemas.openxmlformats.org/officeDocument/2006/relationships" r:id="rId3"/>
          </a:graphicData>
        </a:graphic>
      </p:graphicFrame>
      <p:sp>
        <p:nvSpPr>
          <p:cNvPr id="14" name="Segnaposto numero diapositiva 14">
            <a:extLst>
              <a:ext uri="{FF2B5EF4-FFF2-40B4-BE49-F238E27FC236}">
                <a16:creationId xmlns:a16="http://schemas.microsoft.com/office/drawing/2014/main" id="{36375C58-5A1A-46F0-B241-616C5BC043D3}"/>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9</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176230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a:extLst>
              <a:ext uri="{FF2B5EF4-FFF2-40B4-BE49-F238E27FC236}">
                <a16:creationId xmlns:a16="http://schemas.microsoft.com/office/drawing/2014/main" id="{ED3A3A34-E590-42B4-A94B-0CDAE805BB42}"/>
              </a:ext>
            </a:extLst>
          </p:cNvPr>
          <p:cNvSpPr txBox="1">
            <a:spLocks/>
          </p:cNvSpPr>
          <p:nvPr/>
        </p:nvSpPr>
        <p:spPr>
          <a:xfrm>
            <a:off x="407266"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Banche islamiche: modalità di presenza </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7" name="Segnaposto testo 2">
            <a:extLst>
              <a:ext uri="{FF2B5EF4-FFF2-40B4-BE49-F238E27FC236}">
                <a16:creationId xmlns:a16="http://schemas.microsoft.com/office/drawing/2014/main" id="{42A926EF-7ED6-4011-9F70-58C1A3ED7CE8}"/>
              </a:ext>
            </a:extLst>
          </p:cNvPr>
          <p:cNvSpPr txBox="1">
            <a:spLocks/>
          </p:cNvSpPr>
          <p:nvPr/>
        </p:nvSpPr>
        <p:spPr>
          <a:xfrm>
            <a:off x="407266" y="1051185"/>
            <a:ext cx="8322666" cy="5246098"/>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ts val="22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La presenza islamica in un sistema bancario si realizza in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tre forme </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alternative, a seconda del grado di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islamizzazione</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a:t>
            </a:r>
          </a:p>
          <a:p>
            <a:pPr marL="534988" marR="0" lvl="1" indent="-268288" fontAlgn="auto">
              <a:lnSpc>
                <a:spcPts val="2200"/>
              </a:lnSpc>
              <a:spcBef>
                <a:spcPts val="0"/>
              </a:spcBef>
              <a:spcAft>
                <a:spcPts val="1200"/>
              </a:spcAft>
              <a:buClr>
                <a:srgbClr val="003A79"/>
              </a:buClr>
              <a:buSzPct val="130000"/>
              <a:buBlip>
                <a:blip r:embed="rId3"/>
              </a:buBlip>
              <a:tabLst/>
              <a:defRPr/>
            </a:pPr>
            <a:r>
              <a:rPr lang="it-IT" dirty="0">
                <a:latin typeface="Century Gothic" panose="020F0302020204030204"/>
              </a:rPr>
              <a:t>Alcuni paesi hanno islamizzato i propri sistemi finanziari, quali il Pakistan, Iran e Sudan.</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I più numerosi, dove si registra una presenza significativa di banche islamiche, consentono la contemporanea presenza di banche islamiche e di banche convenzionali, quali l’Indonesia e la Malesia. Una presenza significativa si registra anche in Turchia, Siria e Giordania.</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In altri paesi le banche convenzionali hanno costituito, soprattutto in UK, società denominate </a:t>
            </a:r>
            <a:r>
              <a:rPr kumimoji="0" lang="it-IT" sz="1600" b="1" i="0" u="none" strike="noStrike" kern="1200" cap="none" spc="0" normalizeH="0" baseline="0" noProof="0" dirty="0" err="1">
                <a:ln>
                  <a:noFill/>
                </a:ln>
                <a:solidFill>
                  <a:srgbClr val="003A79"/>
                </a:solidFill>
                <a:effectLst/>
                <a:uLnTx/>
                <a:uFillTx/>
                <a:latin typeface="Century Gothic" panose="020B0502020202020204" pitchFamily="34" charset="0"/>
                <a:ea typeface="+mn-ea"/>
                <a:cs typeface="Arial" panose="020B0604020202020204" pitchFamily="34" charset="0"/>
              </a:rPr>
              <a:t>Islamic</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 Windows</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o società “gemelle” in grado di offrire sia in Europa che nei paesi islamici servizi conformi alla legge islamica. rispettando la separazione del fondo islamico e di quello convenzionale, nonché dei rispettivi sistemi informativo e contabile. </a:t>
            </a:r>
          </a:p>
          <a:p>
            <a:pPr marL="285750" marR="0" lvl="0" indent="-285750" algn="l" defTabSz="685800" rtl="0" eaLnBrk="1" fontAlgn="auto" latinLnBrk="0" hangingPunct="1">
              <a:lnSpc>
                <a:spcPts val="22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Non mancano tuttavia le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critiche</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sulla possibilità di emettere prodotti islamici da parte di banche convenzionali. Nel 2011 il Qatar lo ha vietato, come ha vietato l’apertura di </a:t>
            </a:r>
            <a:r>
              <a:rPr lang="it-IT" dirty="0">
                <a:solidFill>
                  <a:sysClr val="windowText" lastClr="000000"/>
                </a:solidFill>
              </a:rPr>
              <a:t>I</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slamic</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windows</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p>
          <a:p>
            <a:pPr marL="0" marR="0" lvl="0" indent="0" algn="l" defTabSz="685800" rtl="0" eaLnBrk="1" fontAlgn="auto" latinLnBrk="0" hangingPunct="1">
              <a:lnSpc>
                <a:spcPts val="2200"/>
              </a:lnSpc>
              <a:spcBef>
                <a:spcPts val="0"/>
              </a:spcBef>
              <a:spcAft>
                <a:spcPts val="0"/>
              </a:spcAft>
              <a:buClr>
                <a:srgbClr val="003A79"/>
              </a:buClr>
              <a:buSzPct val="130000"/>
              <a:buFont typeface="Wingdings" panose="05000000000000000000" pitchFamily="2" charset="2"/>
              <a:buNone/>
              <a:tabLst/>
              <a:defRPr/>
            </a:pPr>
            <a:endPar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p:txBody>
      </p:sp>
      <p:sp>
        <p:nvSpPr>
          <p:cNvPr id="8" name="Segnaposto numero diapositiva 14">
            <a:extLst>
              <a:ext uri="{FF2B5EF4-FFF2-40B4-BE49-F238E27FC236}">
                <a16:creationId xmlns:a16="http://schemas.microsoft.com/office/drawing/2014/main" id="{F1E08136-5CB1-4CE9-B893-7DD26788303B}"/>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10</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660375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1">
            <a:extLst>
              <a:ext uri="{FF2B5EF4-FFF2-40B4-BE49-F238E27FC236}">
                <a16:creationId xmlns:a16="http://schemas.microsoft.com/office/drawing/2014/main" id="{267F479B-3447-4C7F-8F62-FA5045FE7378}"/>
              </a:ext>
            </a:extLst>
          </p:cNvPr>
          <p:cNvSpPr txBox="1">
            <a:spLocks/>
          </p:cNvSpPr>
          <p:nvPr/>
        </p:nvSpPr>
        <p:spPr>
          <a:xfrm>
            <a:off x="407266"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Banche islamiche in Europa</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7" name="Segnaposto testo 2">
            <a:extLst>
              <a:ext uri="{FF2B5EF4-FFF2-40B4-BE49-F238E27FC236}">
                <a16:creationId xmlns:a16="http://schemas.microsoft.com/office/drawing/2014/main" id="{A9E53D90-E992-4D5B-8942-E310C6EE4D97}"/>
              </a:ext>
            </a:extLst>
          </p:cNvPr>
          <p:cNvSpPr txBox="1">
            <a:spLocks/>
          </p:cNvSpPr>
          <p:nvPr/>
        </p:nvSpPr>
        <p:spPr>
          <a:xfrm>
            <a:off x="403189" y="1051185"/>
            <a:ext cx="8403185" cy="642862"/>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ts val="2100"/>
              </a:lnSpc>
              <a:spcBef>
                <a:spcPts val="0"/>
              </a:spcBef>
              <a:spcAft>
                <a:spcPts val="10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Presenza prevalente a Londra. Nel mondo risultano operative 235 banche, di cui 9 nei 27 paesi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dell’Unione Europea </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(fonte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Bankscope</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a:t>
            </a:r>
          </a:p>
          <a:p>
            <a:pPr marL="285750" marR="0" lvl="0" indent="-285750" algn="l" defTabSz="685800" rtl="0" eaLnBrk="1" fontAlgn="auto" latinLnBrk="0" hangingPunct="1">
              <a:lnSpc>
                <a:spcPts val="2100"/>
              </a:lnSpc>
              <a:spcBef>
                <a:spcPts val="0"/>
              </a:spcBef>
              <a:spcAft>
                <a:spcPts val="10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Nell’Est Europa la prima banca islamica,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Bosna</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Bank International (con 23 filiali nel paese a fine 2020), è stata costituita in Bosnia nel 2000, da parte della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Islamic</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Development Bank. </a:t>
            </a:r>
          </a:p>
          <a:p>
            <a:pPr marL="285750" marR="0" lvl="0" indent="-285750" algn="l" defTabSz="685800" rtl="0" eaLnBrk="1" fontAlgn="auto" latinLnBrk="0" hangingPunct="1">
              <a:lnSpc>
                <a:spcPts val="2100"/>
              </a:lnSpc>
              <a:spcBef>
                <a:spcPts val="0"/>
              </a:spcBef>
              <a:spcAft>
                <a:spcPts val="10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L’insediamento della finanza islamica incontra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vari ostacoli</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a:t>
            </a:r>
          </a:p>
          <a:p>
            <a:pPr marL="534988" lvl="1" indent="-268288">
              <a:lnSpc>
                <a:spcPts val="2100"/>
              </a:lnSpc>
              <a:spcBef>
                <a:spcPts val="0"/>
              </a:spcBef>
              <a:spcAft>
                <a:spcPts val="1000"/>
              </a:spcAft>
              <a:buClr>
                <a:srgbClr val="003A79"/>
              </a:buClr>
              <a:buSzPct val="130000"/>
              <a:buBlip>
                <a:blip r:embed="rId3"/>
              </a:buBlip>
            </a:pPr>
            <a:r>
              <a:rPr lang="it-IT" dirty="0">
                <a:latin typeface="Century Gothic" panose="020F0302020204030204"/>
              </a:rPr>
              <a:t>Storicamente, la modesta </a:t>
            </a:r>
            <a:r>
              <a:rPr lang="it-IT" b="1" dirty="0">
                <a:solidFill>
                  <a:srgbClr val="003A79"/>
                </a:solidFill>
                <a:latin typeface="Century Gothic" panose="020B0502020202020204" pitchFamily="34" charset="0"/>
                <a:cs typeface="Arial" panose="020B0604020202020204" pitchFamily="34" charset="0"/>
              </a:rPr>
              <a:t>presenza di musulmani </a:t>
            </a:r>
            <a:r>
              <a:rPr lang="it-IT" dirty="0">
                <a:latin typeface="Century Gothic" panose="020F0302020204030204"/>
              </a:rPr>
              <a:t>sul territorio. La globalizzazione e l’emigrazione rappresentano importanti drivers per la crescita del comparto.</a:t>
            </a:r>
          </a:p>
          <a:p>
            <a:pPr marL="534988" lvl="1" indent="-268288">
              <a:lnSpc>
                <a:spcPts val="2100"/>
              </a:lnSpc>
              <a:spcBef>
                <a:spcPts val="0"/>
              </a:spcBef>
              <a:spcAft>
                <a:spcPts val="1000"/>
              </a:spcAft>
              <a:buClr>
                <a:srgbClr val="003A79"/>
              </a:buClr>
              <a:buSzPct val="130000"/>
              <a:buBlip>
                <a:blip r:embed="rId3"/>
              </a:buBlip>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Un ulteriore fattore limitativo è dato dalla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mancanza di persone </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specializzate nel settore</a:t>
            </a:r>
            <a:r>
              <a:rPr lang="it-IT" dirty="0">
                <a:solidFill>
                  <a:sysClr val="windowText" lastClr="000000"/>
                </a:solidFill>
                <a:latin typeface="Century Gothic" panose="020F0302020204030204"/>
              </a:rPr>
              <a:t> finanziario.</a:t>
            </a:r>
            <a:endPar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endParaRPr>
          </a:p>
          <a:p>
            <a:pPr marL="534988" lvl="1" indent="-268288">
              <a:lnSpc>
                <a:spcPts val="2100"/>
              </a:lnSpc>
              <a:spcBef>
                <a:spcPts val="0"/>
              </a:spcBef>
              <a:spcAft>
                <a:spcPts val="1000"/>
              </a:spcAft>
              <a:buClr>
                <a:srgbClr val="003A79"/>
              </a:buClr>
              <a:buSzPct val="130000"/>
              <a:buBlip>
                <a:blip r:embed="rId3"/>
              </a:buBlip>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Non meno importante è stato l’effetto negativo che la denominazione “islamico” ha avuto dopo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l’attentato dell’11 settembre</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a:t>
            </a:r>
          </a:p>
          <a:p>
            <a:pPr marL="534988" lvl="1" indent="-268288">
              <a:lnSpc>
                <a:spcPts val="2100"/>
              </a:lnSpc>
              <a:spcBef>
                <a:spcPts val="0"/>
              </a:spcBef>
              <a:spcAft>
                <a:spcPts val="1000"/>
              </a:spcAft>
              <a:buClr>
                <a:srgbClr val="003A79"/>
              </a:buClr>
              <a:buSzPct val="130000"/>
              <a:buBlip>
                <a:blip r:embed="rId3"/>
              </a:buBlip>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I singoli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governi non supportano </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di fatto la diffusione di tale attività. </a:t>
            </a:r>
          </a:p>
          <a:p>
            <a:pPr marL="534988" lvl="1" indent="-268288">
              <a:lnSpc>
                <a:spcPts val="2100"/>
              </a:lnSpc>
              <a:spcBef>
                <a:spcPts val="0"/>
              </a:spcBef>
              <a:spcAft>
                <a:spcPts val="1000"/>
              </a:spcAft>
              <a:buClr>
                <a:srgbClr val="003A79"/>
              </a:buClr>
              <a:buSzPct val="130000"/>
              <a:buBlip>
                <a:blip r:embed="rId3"/>
              </a:buBlip>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Manca una regolamentazione specifica</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Le banche islamiche debbono pertanto rispettare la normativa relativa alle banche convenzionali. </a:t>
            </a:r>
          </a:p>
          <a:p>
            <a:pPr marL="0" marR="0" lvl="0" indent="0" algn="l" defTabSz="685800" rtl="0" eaLnBrk="1" fontAlgn="auto" latinLnBrk="0" hangingPunct="1">
              <a:lnSpc>
                <a:spcPts val="2100"/>
              </a:lnSpc>
              <a:spcBef>
                <a:spcPts val="0"/>
              </a:spcBef>
              <a:spcAft>
                <a:spcPts val="1000"/>
              </a:spcAft>
              <a:buClr>
                <a:srgbClr val="003A79"/>
              </a:buClr>
              <a:buSzPct val="130000"/>
              <a:buFont typeface="Wingdings" panose="05000000000000000000" pitchFamily="2" charset="2"/>
              <a:buNone/>
              <a:tabLst/>
              <a:defRPr/>
            </a:pPr>
            <a:endPar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p:txBody>
      </p:sp>
      <p:sp>
        <p:nvSpPr>
          <p:cNvPr id="8" name="Segnaposto numero diapositiva 14">
            <a:extLst>
              <a:ext uri="{FF2B5EF4-FFF2-40B4-BE49-F238E27FC236}">
                <a16:creationId xmlns:a16="http://schemas.microsoft.com/office/drawing/2014/main" id="{BEBE0D5F-989B-44AD-BBC7-F8B370898470}"/>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11</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277474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52EDD7F-FB89-4E6B-BF0E-AC4D883A271F}"/>
              </a:ext>
            </a:extLst>
          </p:cNvPr>
          <p:cNvSpPr>
            <a:spLocks noGrp="1"/>
          </p:cNvSpPr>
          <p:nvPr>
            <p:ph type="title"/>
          </p:nvPr>
        </p:nvSpPr>
        <p:spPr/>
        <p:txBody>
          <a:bodyPr/>
          <a:lstStyle/>
          <a:p>
            <a:r>
              <a:rPr lang="it-IT" dirty="0"/>
              <a:t>Lo shadow banking nell’Enciclica </a:t>
            </a:r>
            <a:r>
              <a:rPr lang="it-IT" dirty="0" err="1"/>
              <a:t>OePQ</a:t>
            </a:r>
            <a:endParaRPr lang="it-IT" dirty="0"/>
          </a:p>
        </p:txBody>
      </p:sp>
      <p:sp>
        <p:nvSpPr>
          <p:cNvPr id="3" name="Segnaposto testo 2">
            <a:extLst>
              <a:ext uri="{FF2B5EF4-FFF2-40B4-BE49-F238E27FC236}">
                <a16:creationId xmlns:a16="http://schemas.microsoft.com/office/drawing/2014/main" id="{16BFAEA0-F624-4907-AA5B-32F7594FF020}"/>
              </a:ext>
            </a:extLst>
          </p:cNvPr>
          <p:cNvSpPr>
            <a:spLocks noGrp="1"/>
          </p:cNvSpPr>
          <p:nvPr>
            <p:ph type="body" sz="quarter" idx="16"/>
          </p:nvPr>
        </p:nvSpPr>
        <p:spPr>
          <a:xfrm>
            <a:off x="500846" y="921857"/>
            <a:ext cx="8164851" cy="4002515"/>
          </a:xfrm>
          <a:solidFill>
            <a:srgbClr val="003A79">
              <a:alpha val="25098"/>
            </a:srgbClr>
          </a:solidFill>
          <a:ln w="3175">
            <a:noFill/>
          </a:ln>
        </p:spPr>
        <p:txBody>
          <a:bodyPr/>
          <a:lstStyle/>
          <a:p>
            <a:r>
              <a:rPr lang="it-IT" dirty="0"/>
              <a:t>Par. 29. Non è più possibile ignorare fenomeni quali il diffondersi nel mondo di sistemi bancari collaterali (Shadow banking system), i quali, benché comprendano al loro interno anche tipologie di intermediari la cui operatività </a:t>
            </a:r>
            <a:r>
              <a:rPr lang="it-IT" b="1" dirty="0">
                <a:solidFill>
                  <a:srgbClr val="003A79"/>
                </a:solidFill>
              </a:rPr>
              <a:t>non appare immediatamente critica</a:t>
            </a:r>
            <a:r>
              <a:rPr lang="it-IT" dirty="0"/>
              <a:t>, di fatto hanno determinato </a:t>
            </a:r>
            <a:r>
              <a:rPr lang="it-IT" b="1" dirty="0">
                <a:solidFill>
                  <a:srgbClr val="003A79"/>
                </a:solidFill>
              </a:rPr>
              <a:t>una perdita di controllo sul sistema </a:t>
            </a:r>
            <a:r>
              <a:rPr lang="it-IT" dirty="0"/>
              <a:t>da parte di varie autorità di vigilanza nazionali e quindi, di fatto, hanno favorito in modo sconsiderato l’uso della cosiddetta finanza creativa, nella quale il motivo principale dell'investimento di risorse finanziarie è soprattutto di carattere speculativo, se non predatorio, e non un servizio all'economia reale. Ad esempio, molti convengono che l’esistenza di tali sistemi “ombra” sia una delle principali concause che hanno favorito lo sviluppo e la diffusione globale della recente crisi economico-finanziaria, iniziatasi in USA on quella dei mutui </a:t>
            </a:r>
            <a:r>
              <a:rPr lang="it-IT" dirty="0" err="1"/>
              <a:t>subprime</a:t>
            </a:r>
            <a:r>
              <a:rPr lang="it-IT" dirty="0"/>
              <a:t> nell’estate del 2007.</a:t>
            </a:r>
          </a:p>
          <a:p>
            <a:r>
              <a:rPr lang="it-IT" dirty="0"/>
              <a:t>Par 22. Un grande aiuto, allo scopo di evitare crisi sistemiche, sarebbe delineare una chiara definizione e </a:t>
            </a:r>
            <a:r>
              <a:rPr lang="it-IT" b="1" dirty="0">
                <a:solidFill>
                  <a:srgbClr val="003A79"/>
                </a:solidFill>
              </a:rPr>
              <a:t>separazione</a:t>
            </a:r>
            <a:r>
              <a:rPr lang="it-IT" dirty="0"/>
              <a:t>, per gli intermediatori bancari di credito, dell’ambito dell’attività di gestione del credito ordinario e del risparmio da quello destinato all’investimento (…). Tutto ciò allo scopo di evitare il più possibile situazioni di instabilità finanziaria.</a:t>
            </a:r>
          </a:p>
        </p:txBody>
      </p:sp>
      <p:sp>
        <p:nvSpPr>
          <p:cNvPr id="4" name="Freccia circolare in su 3">
            <a:extLst>
              <a:ext uri="{FF2B5EF4-FFF2-40B4-BE49-F238E27FC236}">
                <a16:creationId xmlns:a16="http://schemas.microsoft.com/office/drawing/2014/main" id="{B0CE71A2-ECAF-44DA-9162-F2329F03111A}"/>
              </a:ext>
            </a:extLst>
          </p:cNvPr>
          <p:cNvSpPr/>
          <p:nvPr/>
        </p:nvSpPr>
        <p:spPr>
          <a:xfrm rot="10800000">
            <a:off x="2919426" y="5023902"/>
            <a:ext cx="2531178" cy="70340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5" name="Freccia circolare in giù 4">
            <a:extLst>
              <a:ext uri="{FF2B5EF4-FFF2-40B4-BE49-F238E27FC236}">
                <a16:creationId xmlns:a16="http://schemas.microsoft.com/office/drawing/2014/main" id="{7E491E35-B14E-48B9-AB12-191244EB8A2B}"/>
              </a:ext>
            </a:extLst>
          </p:cNvPr>
          <p:cNvSpPr/>
          <p:nvPr/>
        </p:nvSpPr>
        <p:spPr>
          <a:xfrm flipV="1">
            <a:off x="3030797" y="5844253"/>
            <a:ext cx="2531179" cy="772206"/>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6" name="CasellaDiTesto 5">
            <a:extLst>
              <a:ext uri="{FF2B5EF4-FFF2-40B4-BE49-F238E27FC236}">
                <a16:creationId xmlns:a16="http://schemas.microsoft.com/office/drawing/2014/main" id="{15BE67E6-11FA-45DA-BBAA-7DEA73DE0A39}"/>
              </a:ext>
            </a:extLst>
          </p:cNvPr>
          <p:cNvSpPr txBox="1"/>
          <p:nvPr/>
        </p:nvSpPr>
        <p:spPr>
          <a:xfrm>
            <a:off x="5777099" y="5562026"/>
            <a:ext cx="2119487" cy="369332"/>
          </a:xfrm>
          <a:prstGeom prst="rect">
            <a:avLst/>
          </a:prstGeom>
          <a:noFill/>
        </p:spPr>
        <p:txBody>
          <a:bodyPr wrap="square" rtlCol="0">
            <a:spAutoFit/>
          </a:bodyPr>
          <a:lstStyle/>
          <a:p>
            <a:r>
              <a:rPr lang="it-IT" dirty="0"/>
              <a:t>Altri intermediari</a:t>
            </a:r>
          </a:p>
        </p:txBody>
      </p:sp>
      <p:sp>
        <p:nvSpPr>
          <p:cNvPr id="7" name="CasellaDiTesto 6">
            <a:extLst>
              <a:ext uri="{FF2B5EF4-FFF2-40B4-BE49-F238E27FC236}">
                <a16:creationId xmlns:a16="http://schemas.microsoft.com/office/drawing/2014/main" id="{A1F2B798-E6D9-4E7D-8B08-E611C0BDE08E}"/>
              </a:ext>
            </a:extLst>
          </p:cNvPr>
          <p:cNvSpPr txBox="1"/>
          <p:nvPr/>
        </p:nvSpPr>
        <p:spPr>
          <a:xfrm>
            <a:off x="3245920" y="5562026"/>
            <a:ext cx="2031325" cy="369332"/>
          </a:xfrm>
          <a:prstGeom prst="rect">
            <a:avLst/>
          </a:prstGeom>
          <a:noFill/>
        </p:spPr>
        <p:txBody>
          <a:bodyPr wrap="none" rtlCol="0">
            <a:spAutoFit/>
          </a:bodyPr>
          <a:lstStyle/>
          <a:p>
            <a:r>
              <a:rPr lang="it-IT" dirty="0"/>
              <a:t>Interconnessioni </a:t>
            </a:r>
          </a:p>
        </p:txBody>
      </p:sp>
      <p:sp>
        <p:nvSpPr>
          <p:cNvPr id="8" name="CasellaDiTesto 7">
            <a:extLst>
              <a:ext uri="{FF2B5EF4-FFF2-40B4-BE49-F238E27FC236}">
                <a16:creationId xmlns:a16="http://schemas.microsoft.com/office/drawing/2014/main" id="{2D658D3E-2EE5-481F-9BC8-E02AFB81080C}"/>
              </a:ext>
            </a:extLst>
          </p:cNvPr>
          <p:cNvSpPr txBox="1"/>
          <p:nvPr/>
        </p:nvSpPr>
        <p:spPr>
          <a:xfrm>
            <a:off x="1415651" y="5562026"/>
            <a:ext cx="1111348" cy="369332"/>
          </a:xfrm>
          <a:prstGeom prst="rect">
            <a:avLst/>
          </a:prstGeom>
          <a:noFill/>
        </p:spPr>
        <p:txBody>
          <a:bodyPr wrap="square" rtlCol="0">
            <a:spAutoFit/>
          </a:bodyPr>
          <a:lstStyle/>
          <a:p>
            <a:r>
              <a:rPr lang="it-IT" dirty="0"/>
              <a:t>Banche</a:t>
            </a:r>
          </a:p>
        </p:txBody>
      </p:sp>
      <p:sp>
        <p:nvSpPr>
          <p:cNvPr id="9" name="Segnaposto numero diapositiva 14">
            <a:extLst>
              <a:ext uri="{FF2B5EF4-FFF2-40B4-BE49-F238E27FC236}">
                <a16:creationId xmlns:a16="http://schemas.microsoft.com/office/drawing/2014/main" id="{108B667D-E140-4021-BFFF-063384FD6FFA}"/>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12</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307713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p:cNvSpPr>
            <a:spLocks noGrp="1"/>
          </p:cNvSpPr>
          <p:nvPr>
            <p:ph type="title"/>
          </p:nvPr>
        </p:nvSpPr>
        <p:spPr>
          <a:xfrm>
            <a:off x="399600" y="365126"/>
            <a:ext cx="7833600" cy="457200"/>
          </a:xfrm>
        </p:spPr>
        <p:txBody>
          <a:bodyPr>
            <a:normAutofit/>
          </a:bodyPr>
          <a:lstStyle/>
          <a:p>
            <a:r>
              <a:rPr lang="it-IT" dirty="0">
                <a:latin typeface="Century Gothic" panose="020B0502020202020204" pitchFamily="34" charset="0"/>
              </a:rPr>
              <a:t>Agenda</a:t>
            </a:r>
            <a:endParaRPr lang="en-GB" dirty="0">
              <a:latin typeface="Century Gothic" panose="020B0502020202020204" pitchFamily="34" charset="0"/>
            </a:endParaRPr>
          </a:p>
        </p:txBody>
      </p:sp>
      <p:sp>
        <p:nvSpPr>
          <p:cNvPr id="3" name="Rectangle 9"/>
          <p:cNvSpPr>
            <a:spLocks noChangeArrowheads="1"/>
          </p:cNvSpPr>
          <p:nvPr/>
        </p:nvSpPr>
        <p:spPr bwMode="auto">
          <a:xfrm>
            <a:off x="505673" y="2140208"/>
            <a:ext cx="512758" cy="624373"/>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2</a:t>
            </a:r>
          </a:p>
        </p:txBody>
      </p:sp>
      <p:sp>
        <p:nvSpPr>
          <p:cNvPr id="4" name="Rectangle 11"/>
          <p:cNvSpPr>
            <a:spLocks noChangeArrowheads="1"/>
          </p:cNvSpPr>
          <p:nvPr/>
        </p:nvSpPr>
        <p:spPr bwMode="auto">
          <a:xfrm>
            <a:off x="507261" y="3051435"/>
            <a:ext cx="512758" cy="615530"/>
          </a:xfrm>
          <a:prstGeom prst="rect">
            <a:avLst/>
          </a:prstGeom>
          <a:solidFill>
            <a:srgbClr val="003A79">
              <a:alpha val="74902"/>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3</a:t>
            </a:r>
          </a:p>
        </p:txBody>
      </p:sp>
      <p:sp>
        <p:nvSpPr>
          <p:cNvPr id="5" name="Rectangle 12"/>
          <p:cNvSpPr>
            <a:spLocks noChangeArrowheads="1"/>
          </p:cNvSpPr>
          <p:nvPr/>
        </p:nvSpPr>
        <p:spPr bwMode="auto">
          <a:xfrm>
            <a:off x="1039608" y="3051435"/>
            <a:ext cx="7833600" cy="615530"/>
          </a:xfrm>
          <a:prstGeom prst="rect">
            <a:avLst/>
          </a:prstGeom>
          <a:solidFill>
            <a:srgbClr val="003A79">
              <a:alpha val="74902"/>
            </a:srgbClr>
          </a:solidFill>
          <a:ln w="9525" algn="ctr">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kern="0" dirty="0">
                <a:solidFill>
                  <a:srgbClr val="FFFFFF"/>
                </a:solidFill>
                <a:latin typeface="Century Gothic" panose="020B0502020202020204" pitchFamily="34" charset="0"/>
                <a:cs typeface="Arial" panose="020B0604020202020204" pitchFamily="34" charset="0"/>
              </a:rPr>
              <a:t>Strumenti di raccolta e di finanziamento: caratteristiche analoghe ma diverso utilizzo</a:t>
            </a:r>
          </a:p>
        </p:txBody>
      </p:sp>
      <p:sp>
        <p:nvSpPr>
          <p:cNvPr id="10" name="Rectangle 11"/>
          <p:cNvSpPr>
            <a:spLocks noChangeArrowheads="1"/>
          </p:cNvSpPr>
          <p:nvPr/>
        </p:nvSpPr>
        <p:spPr bwMode="auto">
          <a:xfrm>
            <a:off x="518373" y="1276678"/>
            <a:ext cx="512758" cy="622604"/>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1</a:t>
            </a:r>
          </a:p>
        </p:txBody>
      </p:sp>
      <p:sp>
        <p:nvSpPr>
          <p:cNvPr id="11" name="Rectangle 16"/>
          <p:cNvSpPr>
            <a:spLocks noChangeArrowheads="1"/>
          </p:cNvSpPr>
          <p:nvPr/>
        </p:nvSpPr>
        <p:spPr bwMode="auto">
          <a:xfrm>
            <a:off x="1018431" y="2134155"/>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endParaRPr lang="it-IT" sz="2000" b="1" kern="0" dirty="0">
              <a:solidFill>
                <a:schemeClr val="accent6">
                  <a:lumMod val="75000"/>
                </a:schemeClr>
              </a:solidFill>
              <a:latin typeface="Century Gothic" panose="020B0502020202020204" pitchFamily="34" charset="0"/>
              <a:cs typeface="Arial" panose="020B0604020202020204" pitchFamily="34" charset="0"/>
            </a:endParaRPr>
          </a:p>
          <a:p>
            <a:r>
              <a:rPr lang="it-IT" sz="2000" b="1" kern="0" dirty="0">
                <a:solidFill>
                  <a:schemeClr val="accent6">
                    <a:lumMod val="75000"/>
                  </a:schemeClr>
                </a:solidFill>
                <a:latin typeface="Century Gothic" panose="020B0502020202020204" pitchFamily="34" charset="0"/>
                <a:cs typeface="Arial" panose="020B0604020202020204" pitchFamily="34" charset="0"/>
              </a:rPr>
              <a:t>Operatori: banche e altri intermediari finanziari.</a:t>
            </a:r>
          </a:p>
          <a:p>
            <a:endParaRPr lang="it-IT" sz="2000" b="1" kern="0" dirty="0">
              <a:solidFill>
                <a:schemeClr val="accent6">
                  <a:lumMod val="75000"/>
                </a:schemeClr>
              </a:solidFill>
              <a:latin typeface="Century Gothic" panose="020B0502020202020204" pitchFamily="34" charset="0"/>
              <a:cs typeface="Arial" panose="020B0604020202020204" pitchFamily="34" charset="0"/>
            </a:endParaRPr>
          </a:p>
        </p:txBody>
      </p:sp>
      <p:sp>
        <p:nvSpPr>
          <p:cNvPr id="12" name="Rectangle 10"/>
          <p:cNvSpPr>
            <a:spLocks noChangeArrowheads="1"/>
          </p:cNvSpPr>
          <p:nvPr/>
        </p:nvSpPr>
        <p:spPr bwMode="auto">
          <a:xfrm>
            <a:off x="1039608" y="1269727"/>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i="1" kern="0" dirty="0" err="1">
                <a:solidFill>
                  <a:schemeClr val="accent6">
                    <a:lumMod val="75000"/>
                  </a:schemeClr>
                </a:solidFill>
                <a:latin typeface="Century Gothic" panose="020B0502020202020204" pitchFamily="34" charset="0"/>
                <a:cs typeface="Arial" panose="020B0604020202020204" pitchFamily="34" charset="0"/>
              </a:rPr>
              <a:t>Economics</a:t>
            </a:r>
            <a:r>
              <a:rPr lang="it-IT" sz="2000" b="1" i="1" kern="0" dirty="0">
                <a:solidFill>
                  <a:schemeClr val="accent6">
                    <a:lumMod val="75000"/>
                  </a:schemeClr>
                </a:solidFill>
                <a:latin typeface="Century Gothic" panose="020B0502020202020204" pitchFamily="34" charset="0"/>
                <a:cs typeface="Arial" panose="020B0604020202020204" pitchFamily="34" charset="0"/>
              </a:rPr>
              <a:t> of </a:t>
            </a:r>
            <a:r>
              <a:rPr lang="it-IT" sz="2000" b="1" i="1" kern="0" dirty="0" err="1">
                <a:solidFill>
                  <a:schemeClr val="accent6">
                    <a:lumMod val="75000"/>
                  </a:schemeClr>
                </a:solidFill>
                <a:latin typeface="Century Gothic" panose="020B0502020202020204" pitchFamily="34" charset="0"/>
                <a:cs typeface="Arial" panose="020B0604020202020204" pitchFamily="34" charset="0"/>
              </a:rPr>
              <a:t>religions</a:t>
            </a:r>
            <a:r>
              <a:rPr lang="it-IT" sz="2000" b="1" i="1" kern="0" dirty="0">
                <a:solidFill>
                  <a:schemeClr val="accent6">
                    <a:lumMod val="75000"/>
                  </a:schemeClr>
                </a:solidFill>
                <a:latin typeface="Century Gothic" panose="020B0502020202020204" pitchFamily="34" charset="0"/>
                <a:cs typeface="Arial" panose="020B0604020202020204" pitchFamily="34" charset="0"/>
              </a:rPr>
              <a:t> </a:t>
            </a:r>
            <a:r>
              <a:rPr lang="it-IT" sz="2000" b="1" kern="0" dirty="0">
                <a:solidFill>
                  <a:schemeClr val="accent6">
                    <a:lumMod val="75000"/>
                  </a:schemeClr>
                </a:solidFill>
                <a:latin typeface="Century Gothic" panose="020B0502020202020204" pitchFamily="34" charset="0"/>
                <a:cs typeface="Arial" panose="020B0604020202020204" pitchFamily="34" charset="0"/>
              </a:rPr>
              <a:t>e Finanza Islamica</a:t>
            </a:r>
          </a:p>
        </p:txBody>
      </p:sp>
      <p:sp>
        <p:nvSpPr>
          <p:cNvPr id="15"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13</a:t>
            </a:fld>
            <a:endParaRPr lang="it-IT" altLang="it-IT" sz="1000" dirty="0">
              <a:solidFill>
                <a:srgbClr val="003A79"/>
              </a:solidFill>
              <a:latin typeface="Century Gothic" panose="020B0502020202020204" pitchFamily="34" charset="0"/>
            </a:endParaRPr>
          </a:p>
        </p:txBody>
      </p:sp>
      <p:sp>
        <p:nvSpPr>
          <p:cNvPr id="14" name="Rectangle 11"/>
          <p:cNvSpPr>
            <a:spLocks noChangeArrowheads="1"/>
          </p:cNvSpPr>
          <p:nvPr/>
        </p:nvSpPr>
        <p:spPr bwMode="auto">
          <a:xfrm>
            <a:off x="513741" y="3962619"/>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4</a:t>
            </a:r>
          </a:p>
        </p:txBody>
      </p:sp>
      <p:sp>
        <p:nvSpPr>
          <p:cNvPr id="16" name="Rectangle 12"/>
          <p:cNvSpPr>
            <a:spLocks noChangeArrowheads="1"/>
          </p:cNvSpPr>
          <p:nvPr/>
        </p:nvSpPr>
        <p:spPr bwMode="auto">
          <a:xfrm>
            <a:off x="1039608" y="3962619"/>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Il grado di inclusione finanziaria</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
        <p:nvSpPr>
          <p:cNvPr id="17" name="Rectangle 11">
            <a:extLst>
              <a:ext uri="{FF2B5EF4-FFF2-40B4-BE49-F238E27FC236}">
                <a16:creationId xmlns:a16="http://schemas.microsoft.com/office/drawing/2014/main" id="{38A8F0C1-51A5-4E38-BD74-C59BFCBD8F95}"/>
              </a:ext>
            </a:extLst>
          </p:cNvPr>
          <p:cNvSpPr>
            <a:spLocks noChangeArrowheads="1"/>
          </p:cNvSpPr>
          <p:nvPr/>
        </p:nvSpPr>
        <p:spPr bwMode="auto">
          <a:xfrm>
            <a:off x="513741" y="4827738"/>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5</a:t>
            </a:r>
          </a:p>
        </p:txBody>
      </p:sp>
      <p:sp>
        <p:nvSpPr>
          <p:cNvPr id="18" name="Rectangle 12">
            <a:extLst>
              <a:ext uri="{FF2B5EF4-FFF2-40B4-BE49-F238E27FC236}">
                <a16:creationId xmlns:a16="http://schemas.microsoft.com/office/drawing/2014/main" id="{5A8AA76D-9C44-4316-95A3-7E66A085D68B}"/>
              </a:ext>
            </a:extLst>
          </p:cNvPr>
          <p:cNvSpPr>
            <a:spLocks noChangeArrowheads="1"/>
          </p:cNvSpPr>
          <p:nvPr/>
        </p:nvSpPr>
        <p:spPr bwMode="auto">
          <a:xfrm>
            <a:off x="1039608" y="4827738"/>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Fintech e Prospettive</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2399433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20945A-9CA0-4CC1-9B7B-CAF310D6CD63}"/>
              </a:ext>
            </a:extLst>
          </p:cNvPr>
          <p:cNvSpPr>
            <a:spLocks noGrp="1"/>
          </p:cNvSpPr>
          <p:nvPr>
            <p:ph type="title"/>
          </p:nvPr>
        </p:nvSpPr>
        <p:spPr>
          <a:xfrm>
            <a:off x="407265" y="324545"/>
            <a:ext cx="8596058" cy="457200"/>
          </a:xfrm>
        </p:spPr>
        <p:txBody>
          <a:bodyPr/>
          <a:lstStyle/>
          <a:p>
            <a:r>
              <a:rPr lang="it-IT"/>
              <a:t>L’operatività delle banche islamiche: principi</a:t>
            </a:r>
          </a:p>
        </p:txBody>
      </p:sp>
      <p:sp>
        <p:nvSpPr>
          <p:cNvPr id="3" name="Segnaposto contenuto 2">
            <a:extLst>
              <a:ext uri="{FF2B5EF4-FFF2-40B4-BE49-F238E27FC236}">
                <a16:creationId xmlns:a16="http://schemas.microsoft.com/office/drawing/2014/main" id="{8D5FDE28-EF86-4978-9244-03BAB152C17A}"/>
              </a:ext>
            </a:extLst>
          </p:cNvPr>
          <p:cNvSpPr>
            <a:spLocks noGrp="1"/>
          </p:cNvSpPr>
          <p:nvPr>
            <p:ph idx="1"/>
          </p:nvPr>
        </p:nvSpPr>
        <p:spPr>
          <a:xfrm>
            <a:off x="407265" y="2728169"/>
            <a:ext cx="4164735" cy="3240000"/>
          </a:xfrm>
        </p:spPr>
        <p:txBody>
          <a:bodyPr>
            <a:noAutofit/>
          </a:bodyPr>
          <a:lstStyle/>
          <a:p>
            <a:pPr marL="285750" indent="-285750" defTabSz="685800">
              <a:lnSpc>
                <a:spcPts val="1800"/>
              </a:lnSpc>
              <a:spcBef>
                <a:spcPts val="0"/>
              </a:spcBef>
              <a:spcAft>
                <a:spcPts val="1200"/>
              </a:spcAft>
              <a:buClr>
                <a:srgbClr val="003A79"/>
              </a:buClr>
              <a:buSzPct val="130000"/>
              <a:buBlip>
                <a:blip r:embed="rId2"/>
              </a:buBlip>
            </a:pPr>
            <a:r>
              <a:rPr lang="it-IT" b="1" dirty="0">
                <a:solidFill>
                  <a:srgbClr val="003A79"/>
                </a:solidFill>
              </a:rPr>
              <a:t>Modello client-partner</a:t>
            </a:r>
            <a:r>
              <a:rPr lang="it-IT" dirty="0">
                <a:solidFill>
                  <a:sysClr val="windowText" lastClr="000000"/>
                </a:solidFill>
              </a:rPr>
              <a:t>. La banca partecipa ai progetti imprenditoriali, e può essere promotore di iniziative di business e partner attivo con le imprese clienti.</a:t>
            </a:r>
          </a:p>
          <a:p>
            <a:pPr marL="285750" indent="-285750" defTabSz="685800">
              <a:lnSpc>
                <a:spcPts val="1800"/>
              </a:lnSpc>
              <a:spcBef>
                <a:spcPts val="0"/>
              </a:spcBef>
              <a:spcAft>
                <a:spcPts val="1200"/>
              </a:spcAft>
              <a:buClr>
                <a:srgbClr val="003A79"/>
              </a:buClr>
              <a:buSzPct val="130000"/>
              <a:buBlip>
                <a:blip r:embed="rId2"/>
              </a:buBlip>
            </a:pPr>
            <a:r>
              <a:rPr lang="it-IT" dirty="0"/>
              <a:t>Nell’attivo si trovano oltre al capitale circolante, le partecipazioni della banca nelle imprese che comportano una condivisione degli utili e delle perdite sempre in conformità con i principi della sharia (specie i contratti </a:t>
            </a:r>
            <a:r>
              <a:rPr lang="it-IT" dirty="0" err="1"/>
              <a:t>mudarabah</a:t>
            </a:r>
            <a:r>
              <a:rPr lang="it-IT" dirty="0"/>
              <a:t>, </a:t>
            </a:r>
            <a:r>
              <a:rPr lang="it-IT" dirty="0" err="1"/>
              <a:t>musharaka</a:t>
            </a:r>
            <a:r>
              <a:rPr lang="it-IT" dirty="0"/>
              <a:t>, </a:t>
            </a:r>
            <a:r>
              <a:rPr lang="it-IT" dirty="0" err="1"/>
              <a:t>murabaha</a:t>
            </a:r>
            <a:r>
              <a:rPr lang="it-IT" dirty="0"/>
              <a:t>). È diffuso il modello </a:t>
            </a:r>
            <a:r>
              <a:rPr lang="it-IT" b="1" dirty="0">
                <a:solidFill>
                  <a:srgbClr val="003A79"/>
                </a:solidFill>
              </a:rPr>
              <a:t>leasing</a:t>
            </a:r>
            <a:r>
              <a:rPr lang="it-IT" dirty="0"/>
              <a:t>. Il finanziamento della </a:t>
            </a:r>
            <a:r>
              <a:rPr lang="it-IT" b="1" dirty="0">
                <a:solidFill>
                  <a:srgbClr val="003A79"/>
                </a:solidFill>
              </a:rPr>
              <a:t>casa</a:t>
            </a:r>
            <a:r>
              <a:rPr lang="it-IT" dirty="0"/>
              <a:t> prevede l’acquisto da parte della banca.</a:t>
            </a:r>
          </a:p>
        </p:txBody>
      </p:sp>
      <p:sp>
        <p:nvSpPr>
          <p:cNvPr id="4" name="Segnaposto contenuto 3">
            <a:extLst>
              <a:ext uri="{FF2B5EF4-FFF2-40B4-BE49-F238E27FC236}">
                <a16:creationId xmlns:a16="http://schemas.microsoft.com/office/drawing/2014/main" id="{F5D56F3E-025A-421E-A6D3-182750C85C10}"/>
              </a:ext>
            </a:extLst>
          </p:cNvPr>
          <p:cNvSpPr>
            <a:spLocks noGrp="1"/>
          </p:cNvSpPr>
          <p:nvPr>
            <p:ph idx="13"/>
          </p:nvPr>
        </p:nvSpPr>
        <p:spPr>
          <a:xfrm>
            <a:off x="4892969" y="2728169"/>
            <a:ext cx="4081170" cy="3240000"/>
          </a:xfrm>
        </p:spPr>
        <p:txBody>
          <a:bodyPr vert="horz" lIns="91440" tIns="45720" rIns="91440" bIns="45720" rtlCol="0">
            <a:noAutofit/>
          </a:bodyPr>
          <a:lstStyle/>
          <a:p>
            <a:pPr marL="285750" lvl="1" indent="-285750" defTabSz="685800">
              <a:lnSpc>
                <a:spcPts val="1800"/>
              </a:lnSpc>
              <a:spcBef>
                <a:spcPts val="0"/>
              </a:spcBef>
              <a:spcAft>
                <a:spcPts val="1200"/>
              </a:spcAft>
              <a:buClr>
                <a:srgbClr val="003A79"/>
              </a:buClr>
              <a:buSzPct val="130000"/>
              <a:buBlip>
                <a:blip r:embed="rId2"/>
              </a:buBlip>
            </a:pPr>
            <a:r>
              <a:rPr lang="it-IT" sz="1400" b="1" dirty="0" err="1">
                <a:solidFill>
                  <a:srgbClr val="003A79"/>
                </a:solidFill>
                <a:cs typeface="Arial" panose="020B0604020202020204" pitchFamily="34" charset="0"/>
              </a:rPr>
              <a:t>Dep</a:t>
            </a:r>
            <a:r>
              <a:rPr lang="it-IT" sz="1400" b="1" dirty="0">
                <a:solidFill>
                  <a:srgbClr val="003A79"/>
                </a:solidFill>
                <a:cs typeface="Arial" panose="020B0604020202020204" pitchFamily="34" charset="0"/>
              </a:rPr>
              <a:t>. a vista in c/c non remunerati: </a:t>
            </a:r>
            <a:r>
              <a:rPr lang="it-IT" sz="1400" dirty="0">
                <a:cs typeface="Arial" panose="020B0604020202020204" pitchFamily="34" charset="0"/>
              </a:rPr>
              <a:t>tre tipi: l’</a:t>
            </a:r>
            <a:r>
              <a:rPr lang="it-IT" sz="1400" dirty="0" err="1">
                <a:cs typeface="Arial" panose="020B0604020202020204" pitchFamily="34" charset="0"/>
              </a:rPr>
              <a:t>amanah</a:t>
            </a:r>
            <a:r>
              <a:rPr lang="it-IT" sz="1400" dirty="0">
                <a:cs typeface="Arial" panose="020B0604020202020204" pitchFamily="34" charset="0"/>
              </a:rPr>
              <a:t> o trust </a:t>
            </a:r>
            <a:r>
              <a:rPr lang="it-IT" sz="1400" dirty="0" err="1">
                <a:cs typeface="Arial" panose="020B0604020202020204" pitchFamily="34" charset="0"/>
              </a:rPr>
              <a:t>deposit</a:t>
            </a:r>
            <a:r>
              <a:rPr lang="it-IT" sz="1400" dirty="0">
                <a:cs typeface="Arial" panose="020B0604020202020204" pitchFamily="34" charset="0"/>
              </a:rPr>
              <a:t> (banca fiduciario (trustee), il </a:t>
            </a:r>
            <a:r>
              <a:rPr lang="it-IT" sz="1400" dirty="0" err="1">
                <a:cs typeface="Arial" panose="020B0604020202020204" pitchFamily="34" charset="0"/>
              </a:rPr>
              <a:t>qard</a:t>
            </a:r>
            <a:r>
              <a:rPr lang="it-IT" sz="1400" dirty="0">
                <a:cs typeface="Arial" panose="020B0604020202020204" pitchFamily="34" charset="0"/>
              </a:rPr>
              <a:t> </a:t>
            </a:r>
            <a:r>
              <a:rPr lang="it-IT" sz="1400" dirty="0" err="1">
                <a:cs typeface="Arial" panose="020B0604020202020204" pitchFamily="34" charset="0"/>
              </a:rPr>
              <a:t>hassan</a:t>
            </a:r>
            <a:r>
              <a:rPr lang="it-IT" sz="1400" dirty="0">
                <a:cs typeface="Arial" panose="020B0604020202020204" pitchFamily="34" charset="0"/>
              </a:rPr>
              <a:t> o </a:t>
            </a:r>
            <a:r>
              <a:rPr lang="it-IT" sz="1400" dirty="0" err="1">
                <a:cs typeface="Arial" panose="020B0604020202020204" pitchFamily="34" charset="0"/>
              </a:rPr>
              <a:t>good</a:t>
            </a:r>
            <a:r>
              <a:rPr lang="it-IT" sz="1400" dirty="0">
                <a:cs typeface="Arial" panose="020B0604020202020204" pitchFamily="34" charset="0"/>
              </a:rPr>
              <a:t> loan e il </a:t>
            </a:r>
            <a:r>
              <a:rPr lang="it-IT" sz="1400" dirty="0" err="1">
                <a:cs typeface="Arial" panose="020B0604020202020204" pitchFamily="34" charset="0"/>
              </a:rPr>
              <a:t>wadiah</a:t>
            </a:r>
            <a:r>
              <a:rPr lang="it-IT" sz="1400" dirty="0">
                <a:cs typeface="Arial" panose="020B0604020202020204" pitchFamily="34" charset="0"/>
              </a:rPr>
              <a:t> o </a:t>
            </a:r>
            <a:r>
              <a:rPr lang="it-IT" sz="1400" dirty="0" err="1">
                <a:cs typeface="Arial" panose="020B0604020202020204" pitchFamily="34" charset="0"/>
              </a:rPr>
              <a:t>safe</a:t>
            </a:r>
            <a:r>
              <a:rPr lang="it-IT" sz="1400" dirty="0">
                <a:cs typeface="Arial" panose="020B0604020202020204" pitchFamily="34" charset="0"/>
              </a:rPr>
              <a:t> </a:t>
            </a:r>
            <a:r>
              <a:rPr lang="it-IT" sz="1400" dirty="0" err="1">
                <a:cs typeface="Arial" panose="020B0604020202020204" pitchFamily="34" charset="0"/>
              </a:rPr>
              <a:t>deposit</a:t>
            </a:r>
            <a:r>
              <a:rPr lang="it-IT" sz="1400" dirty="0">
                <a:cs typeface="Arial" panose="020B0604020202020204" pitchFamily="34" charset="0"/>
              </a:rPr>
              <a:t> (contratto di custodia, la banca restituisce il denaro su richiesta del cliente). Banca autorizzata a investire il denaro depositato in attività Sharia-compliant, non corrisponde interesse né profitti con i depositanti, ma solo doni (</a:t>
            </a:r>
            <a:r>
              <a:rPr lang="it-IT" sz="1400" dirty="0" err="1">
                <a:cs typeface="Arial" panose="020B0604020202020204" pitchFamily="34" charset="0"/>
              </a:rPr>
              <a:t>hiba</a:t>
            </a:r>
            <a:r>
              <a:rPr lang="it-IT" sz="1400" dirty="0">
                <a:cs typeface="Arial" panose="020B0604020202020204" pitchFamily="34" charset="0"/>
              </a:rPr>
              <a:t>);</a:t>
            </a:r>
          </a:p>
          <a:p>
            <a:pPr marL="285750" lvl="1" indent="-285750" defTabSz="685800">
              <a:lnSpc>
                <a:spcPts val="1800"/>
              </a:lnSpc>
              <a:spcBef>
                <a:spcPts val="0"/>
              </a:spcBef>
              <a:spcAft>
                <a:spcPts val="1200"/>
              </a:spcAft>
              <a:buClr>
                <a:srgbClr val="003A79"/>
              </a:buClr>
              <a:buSzPct val="130000"/>
              <a:buBlip>
                <a:blip r:embed="rId2"/>
              </a:buBlip>
            </a:pPr>
            <a:r>
              <a:rPr lang="it-IT" sz="1500" b="1" dirty="0" err="1">
                <a:solidFill>
                  <a:srgbClr val="003A79"/>
                </a:solidFill>
                <a:cs typeface="Arial" panose="020B0604020202020204" pitchFamily="34" charset="0"/>
              </a:rPr>
              <a:t>Dep</a:t>
            </a:r>
            <a:r>
              <a:rPr lang="it-IT" sz="1500" b="1" dirty="0">
                <a:solidFill>
                  <a:srgbClr val="003A79"/>
                </a:solidFill>
                <a:cs typeface="Arial" panose="020B0604020202020204" pitchFamily="34" charset="0"/>
              </a:rPr>
              <a:t>. partecipativi </a:t>
            </a:r>
            <a:r>
              <a:rPr lang="it-IT" sz="1400" dirty="0"/>
              <a:t>per impiego in attività rischiose (restricted o </a:t>
            </a:r>
            <a:r>
              <a:rPr lang="it-IT" sz="1400" dirty="0" err="1"/>
              <a:t>unrestricted</a:t>
            </a:r>
            <a:r>
              <a:rPr lang="it-IT" sz="1400" dirty="0"/>
              <a:t>); </a:t>
            </a:r>
          </a:p>
          <a:p>
            <a:pPr marL="285750" lvl="1" indent="-285750" defTabSz="685800">
              <a:lnSpc>
                <a:spcPts val="1800"/>
              </a:lnSpc>
              <a:spcBef>
                <a:spcPts val="0"/>
              </a:spcBef>
              <a:spcAft>
                <a:spcPts val="1200"/>
              </a:spcAft>
              <a:buClr>
                <a:srgbClr val="003A79"/>
              </a:buClr>
              <a:buSzPct val="130000"/>
              <a:buBlip>
                <a:blip r:embed="rId2"/>
              </a:buBlip>
            </a:pPr>
            <a:r>
              <a:rPr lang="it-IT" sz="1500" b="1" dirty="0" err="1">
                <a:solidFill>
                  <a:srgbClr val="003A79"/>
                </a:solidFill>
                <a:cs typeface="Arial" panose="020B0604020202020204" pitchFamily="34" charset="0"/>
              </a:rPr>
              <a:t>Dep</a:t>
            </a:r>
            <a:r>
              <a:rPr lang="it-IT" sz="1500" b="1" dirty="0">
                <a:solidFill>
                  <a:srgbClr val="003A79"/>
                </a:solidFill>
                <a:cs typeface="Arial" panose="020B0604020202020204" pitchFamily="34" charset="0"/>
              </a:rPr>
              <a:t>. partecipativi speciali </a:t>
            </a:r>
            <a:r>
              <a:rPr lang="it-IT" sz="1400" dirty="0"/>
              <a:t>con partecipazione ai risultati.</a:t>
            </a:r>
          </a:p>
        </p:txBody>
      </p:sp>
      <p:sp>
        <p:nvSpPr>
          <p:cNvPr id="7" name="Segnaposto testo 6">
            <a:extLst>
              <a:ext uri="{FF2B5EF4-FFF2-40B4-BE49-F238E27FC236}">
                <a16:creationId xmlns:a16="http://schemas.microsoft.com/office/drawing/2014/main" id="{891D45CB-A3A9-4AC7-8B20-0F04E60AD17C}"/>
              </a:ext>
            </a:extLst>
          </p:cNvPr>
          <p:cNvSpPr>
            <a:spLocks noGrp="1"/>
          </p:cNvSpPr>
          <p:nvPr>
            <p:ph type="body" sz="quarter" idx="10"/>
          </p:nvPr>
        </p:nvSpPr>
        <p:spPr>
          <a:xfrm>
            <a:off x="483078" y="2402834"/>
            <a:ext cx="3968151" cy="359839"/>
          </a:xfrm>
        </p:spPr>
        <p:txBody>
          <a:bodyPr/>
          <a:lstStyle/>
          <a:p>
            <a:r>
              <a:rPr lang="it-IT" dirty="0"/>
              <a:t>ATTIVO</a:t>
            </a:r>
          </a:p>
        </p:txBody>
      </p:sp>
      <p:sp>
        <p:nvSpPr>
          <p:cNvPr id="8" name="Segnaposto testo 7">
            <a:extLst>
              <a:ext uri="{FF2B5EF4-FFF2-40B4-BE49-F238E27FC236}">
                <a16:creationId xmlns:a16="http://schemas.microsoft.com/office/drawing/2014/main" id="{0B2BADD4-D313-447F-838E-4B608FA2C744}"/>
              </a:ext>
            </a:extLst>
          </p:cNvPr>
          <p:cNvSpPr>
            <a:spLocks noGrp="1"/>
          </p:cNvSpPr>
          <p:nvPr>
            <p:ph type="body" sz="quarter" idx="15"/>
          </p:nvPr>
        </p:nvSpPr>
        <p:spPr>
          <a:xfrm>
            <a:off x="4942936" y="2402834"/>
            <a:ext cx="3968150" cy="359839"/>
          </a:xfrm>
        </p:spPr>
        <p:txBody>
          <a:bodyPr/>
          <a:lstStyle/>
          <a:p>
            <a:r>
              <a:rPr lang="it-IT" dirty="0"/>
              <a:t>PASSIVO</a:t>
            </a:r>
          </a:p>
        </p:txBody>
      </p:sp>
      <p:sp>
        <p:nvSpPr>
          <p:cNvPr id="9" name="Segnaposto testo 8">
            <a:extLst>
              <a:ext uri="{FF2B5EF4-FFF2-40B4-BE49-F238E27FC236}">
                <a16:creationId xmlns:a16="http://schemas.microsoft.com/office/drawing/2014/main" id="{127D4059-12E8-4767-BA75-46AD6FF73CA2}"/>
              </a:ext>
            </a:extLst>
          </p:cNvPr>
          <p:cNvSpPr>
            <a:spLocks noGrp="1"/>
          </p:cNvSpPr>
          <p:nvPr>
            <p:ph type="body" sz="quarter" idx="16"/>
          </p:nvPr>
        </p:nvSpPr>
        <p:spPr>
          <a:xfrm>
            <a:off x="407265" y="798997"/>
            <a:ext cx="8596058" cy="642862"/>
          </a:xfrm>
        </p:spPr>
        <p:txBody>
          <a:bodyPr/>
          <a:lstStyle/>
          <a:p>
            <a:pPr>
              <a:lnSpc>
                <a:spcPts val="2100"/>
              </a:lnSpc>
            </a:pPr>
            <a:r>
              <a:rPr lang="it-IT" dirty="0"/>
              <a:t>Anche le banche islamiche ricevono i </a:t>
            </a:r>
            <a:r>
              <a:rPr lang="it-IT" b="1" dirty="0">
                <a:solidFill>
                  <a:srgbClr val="003A79"/>
                </a:solidFill>
              </a:rPr>
              <a:t>depositi</a:t>
            </a:r>
            <a:r>
              <a:rPr lang="it-IT" dirty="0"/>
              <a:t> e </a:t>
            </a:r>
            <a:r>
              <a:rPr lang="it-IT" b="1" dirty="0">
                <a:solidFill>
                  <a:srgbClr val="003A79"/>
                </a:solidFill>
              </a:rPr>
              <a:t>finanziano</a:t>
            </a:r>
            <a:r>
              <a:rPr lang="it-IT" dirty="0"/>
              <a:t> la clientela, imprese e famiglie, ma con rilevanti specificità. Non è previsto – nella quasi totalità dei casi - l’obbligo di rimborso/non vi è debito. Il modello di finanza islamica si basa sul principio </a:t>
            </a:r>
            <a:r>
              <a:rPr lang="it-IT" b="1" dirty="0">
                <a:solidFill>
                  <a:srgbClr val="003A79"/>
                </a:solidFill>
              </a:rPr>
              <a:t>profit and </a:t>
            </a:r>
            <a:r>
              <a:rPr lang="it-IT" b="1" dirty="0" err="1">
                <a:solidFill>
                  <a:srgbClr val="003A79"/>
                </a:solidFill>
              </a:rPr>
              <a:t>loss</a:t>
            </a:r>
            <a:r>
              <a:rPr lang="it-IT" b="1" dirty="0">
                <a:solidFill>
                  <a:srgbClr val="003A79"/>
                </a:solidFill>
              </a:rPr>
              <a:t> sharing (PLS) </a:t>
            </a:r>
            <a:r>
              <a:rPr lang="it-IT" dirty="0"/>
              <a:t>cioè sulla partecipazione agli utili e alle perdite derivanti dagli investimenti dei propri clienti. </a:t>
            </a:r>
          </a:p>
        </p:txBody>
      </p:sp>
      <p:sp>
        <p:nvSpPr>
          <p:cNvPr id="10" name="Segnaposto numero diapositiva 14">
            <a:extLst>
              <a:ext uri="{FF2B5EF4-FFF2-40B4-BE49-F238E27FC236}">
                <a16:creationId xmlns:a16="http://schemas.microsoft.com/office/drawing/2014/main" id="{12098A6F-C13A-4EBC-86C1-48AC529349BF}"/>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14</a:t>
            </a:fld>
            <a:endParaRPr lang="it-IT" altLang="it-IT" sz="100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41080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351ED707-5535-4CAC-97D7-23426A1EDF68}"/>
              </a:ext>
            </a:extLst>
          </p:cNvPr>
          <p:cNvSpPr txBox="1">
            <a:spLocks/>
          </p:cNvSpPr>
          <p:nvPr/>
        </p:nvSpPr>
        <p:spPr>
          <a:xfrm>
            <a:off x="407266"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I depositi: caratteristiche e finalità</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11" name="Segnaposto testo 2">
            <a:extLst>
              <a:ext uri="{FF2B5EF4-FFF2-40B4-BE49-F238E27FC236}">
                <a16:creationId xmlns:a16="http://schemas.microsoft.com/office/drawing/2014/main" id="{AAE69E97-C2FB-4994-B65C-F6139BEA6D3D}"/>
              </a:ext>
            </a:extLst>
          </p:cNvPr>
          <p:cNvSpPr txBox="1">
            <a:spLocks/>
          </p:cNvSpPr>
          <p:nvPr/>
        </p:nvSpPr>
        <p:spPr>
          <a:xfrm>
            <a:off x="403189" y="1051185"/>
            <a:ext cx="8464766" cy="4995932"/>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ts val="22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Drivers della crescita</a:t>
            </a:r>
            <a:endPar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a:p>
            <a:pPr marL="534988" marR="0" lvl="1" indent="-268288" fontAlgn="auto">
              <a:lnSpc>
                <a:spcPts val="2200"/>
              </a:lnSpc>
              <a:spcBef>
                <a:spcPts val="0"/>
              </a:spcBef>
              <a:spcAft>
                <a:spcPts val="1200"/>
              </a:spcAft>
              <a:buClr>
                <a:srgbClr val="003A79"/>
              </a:buClr>
              <a:buSzPct val="130000"/>
              <a:buBlip>
                <a:blip r:embed="rId3"/>
              </a:buBlip>
              <a:tabLst/>
              <a:defRPr/>
            </a:pPr>
            <a:r>
              <a:rPr lang="it-IT" dirty="0">
                <a:solidFill>
                  <a:sysClr val="windowText" lastClr="000000"/>
                </a:solidFill>
                <a:latin typeface="Century Gothic" panose="020F0302020204030204"/>
              </a:rPr>
              <a:t>Non sono consentiti gli interessi, ma è prevista la partecipazione ai risultati della banca. Rispetto ai paesi occidentali, con interessi bassi e in calo, questo può aver rappresentato un fattore di sostegno dei depositi da parte della clientela, famiglie e imprese, allettata piuttosto dai risultati attesi dalla banca. </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Entrano nel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sistema dei pagamenti</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Finalità di custodia, ma divieto di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tesaurizzare</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L’accumulazione di risorse finanziarie non è consentita dalla legge islamica. Il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denaro</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ha valore cioè non in sé, ma solo come strumento utile per lo sviluppo e la crescita, e non può essere accantonato</a:t>
            </a:r>
            <a:r>
              <a:rPr lang="it-IT" dirty="0">
                <a:solidFill>
                  <a:sysClr val="windowText" lastClr="000000"/>
                </a:solidFill>
                <a:latin typeface="Century Gothic" panose="020F0302020204030204"/>
              </a:rPr>
              <a:t>, deve essere</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fatto circolare. </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Nei paesi islamici specie quelli meno ricchi permane la necessità di attuare strategie di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mobilizzazione</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delle risorse finanziarie</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Entrambi queste funzioni – custodia e mobilizzazione - assumono una rilevanza notevole in genere nei paesi emergenti, che ancora sono impegnati nella implementazione della propria struttura industriale e produttiva.</a:t>
            </a:r>
          </a:p>
          <a:p>
            <a:pPr marL="514350" marR="0" lvl="1" indent="0" algn="l" defTabSz="685800" rtl="0" eaLnBrk="1" fontAlgn="auto" latinLnBrk="0" hangingPunct="1">
              <a:lnSpc>
                <a:spcPts val="2200"/>
              </a:lnSpc>
              <a:spcBef>
                <a:spcPts val="0"/>
              </a:spcBef>
              <a:spcAft>
                <a:spcPts val="1200"/>
              </a:spcAft>
              <a:buClrTx/>
              <a:buSzTx/>
              <a:buFont typeface="Arial" panose="020B0604020202020204" pitchFamily="34" charset="0"/>
              <a:buNone/>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a:t>
            </a:r>
          </a:p>
          <a:p>
            <a:pPr marL="0" marR="0" lvl="0" indent="0" algn="l" defTabSz="685800" rtl="0" eaLnBrk="1" fontAlgn="auto" latinLnBrk="0" hangingPunct="1">
              <a:lnSpc>
                <a:spcPts val="2200"/>
              </a:lnSpc>
              <a:spcBef>
                <a:spcPts val="0"/>
              </a:spcBef>
              <a:spcAft>
                <a:spcPts val="1200"/>
              </a:spcAft>
              <a:buClr>
                <a:srgbClr val="003A79"/>
              </a:buClr>
              <a:buSzPct val="130000"/>
              <a:buFont typeface="Wingdings" panose="05000000000000000000" pitchFamily="2" charset="2"/>
              <a:buNone/>
              <a:tabLst/>
              <a:defRPr/>
            </a:pPr>
            <a:endPar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p:txBody>
      </p:sp>
      <p:sp>
        <p:nvSpPr>
          <p:cNvPr id="12" name="Segnaposto numero diapositiva 14">
            <a:extLst>
              <a:ext uri="{FF2B5EF4-FFF2-40B4-BE49-F238E27FC236}">
                <a16:creationId xmlns:a16="http://schemas.microsoft.com/office/drawing/2014/main" id="{53B7A08B-FFBA-4CFF-88C1-A910AD527ADC}"/>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15</a:t>
            </a:fld>
            <a:endParaRPr lang="it-IT" altLang="it-IT" sz="100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558200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olo 1">
            <a:extLst>
              <a:ext uri="{FF2B5EF4-FFF2-40B4-BE49-F238E27FC236}">
                <a16:creationId xmlns:a16="http://schemas.microsoft.com/office/drawing/2014/main" id="{0B398116-5067-414B-9748-0A98EA7972AB}"/>
              </a:ext>
            </a:extLst>
          </p:cNvPr>
          <p:cNvSpPr txBox="1">
            <a:spLocks/>
          </p:cNvSpPr>
          <p:nvPr/>
        </p:nvSpPr>
        <p:spPr>
          <a:xfrm>
            <a:off x="407266"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Il divieto di corresponsione degli interessi</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11" name="Segnaposto testo 2">
            <a:extLst>
              <a:ext uri="{FF2B5EF4-FFF2-40B4-BE49-F238E27FC236}">
                <a16:creationId xmlns:a16="http://schemas.microsoft.com/office/drawing/2014/main" id="{17F0A65F-BA57-4BAB-9B2B-7E15DC953561}"/>
              </a:ext>
            </a:extLst>
          </p:cNvPr>
          <p:cNvSpPr txBox="1">
            <a:spLocks/>
          </p:cNvSpPr>
          <p:nvPr/>
        </p:nvSpPr>
        <p:spPr>
          <a:xfrm>
            <a:off x="403189" y="1051184"/>
            <a:ext cx="8570949" cy="5349615"/>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ts val="20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Definizione</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Il termine arabo riba letteralmente significa “incremento”, “eccesso”, “crescita”. La nozione di riba è stata ampiamente studiata e dibattuta fra le scuole giuridiche islamiche con una pluralità di interpretazioni e spiegazioni. Tutte le religioni monoteiste hanno condannato </a:t>
            </a: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l’usura</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p>
          <a:p>
            <a:pPr marL="285750" marR="0" lvl="0" indent="-285750" algn="l" defTabSz="685800" rtl="0" eaLnBrk="1" fontAlgn="auto" latinLnBrk="0" hangingPunct="1">
              <a:lnSpc>
                <a:spcPts val="20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Obiettivo</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L’istituzione del riba risponde all’obiettivo di conseguire condizioni di equità e giustizia economico-sociale prevenendo ogni forma di privilegio, attraverso l’ottenimento di rendite finanziarie, senza una partecipazione lavorativa.</a:t>
            </a:r>
          </a:p>
          <a:p>
            <a:pPr marL="285750" marR="0" lvl="0" indent="-285750" algn="l" defTabSz="685800" rtl="0" eaLnBrk="1" fontAlgn="auto" latinLnBrk="0" hangingPunct="1">
              <a:lnSpc>
                <a:spcPts val="20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Protezione dei poveri</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Poiché la ricchezza e gli </a:t>
            </a:r>
            <a:r>
              <a:rPr kumimoji="0" lang="it-IT" sz="1600" b="0" i="0" u="none" strike="noStrike" kern="1200" cap="none" spc="0" normalizeH="0" baseline="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assets</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generano interessi, il povero non può ottenere interessi ed accumulare ricchezza. Il ricco può generare ricchezza dalla ricchezza, tramite appunto gli interessi.</a:t>
            </a:r>
          </a:p>
          <a:p>
            <a:pPr marL="285750" marR="0" lvl="0" indent="-285750" algn="l" defTabSz="685800" rtl="0" eaLnBrk="1" fontAlgn="auto" latinLnBrk="0" hangingPunct="1">
              <a:lnSpc>
                <a:spcPts val="20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La </a:t>
            </a: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condivisione dei rischi</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e dei risultati </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consente di ottenere un beneficio comune. Tutti partecipano al rischio di default e sono spinti a lavorare insieme verso un obiettivo comune. Le parti e la società tutta sono protette da attività fraudolente e da tensioni sociali. </a:t>
            </a:r>
          </a:p>
          <a:p>
            <a:pPr marL="285750" marR="0" lvl="0" indent="-285750" algn="l" defTabSz="685800" rtl="0" eaLnBrk="1" fontAlgn="auto" latinLnBrk="0" hangingPunct="1">
              <a:lnSpc>
                <a:spcPts val="20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dirty="0">
                <a:ln>
                  <a:noFill/>
                </a:ln>
                <a:solidFill>
                  <a:srgbClr val="003A79"/>
                </a:solidFill>
                <a:effectLst/>
                <a:uLnTx/>
                <a:uFillTx/>
                <a:latin typeface="Century Gothic" panose="020B0502020202020204" pitchFamily="34" charset="0"/>
                <a:ea typeface="+mn-ea"/>
                <a:cs typeface="Arial" panose="020B0604020202020204" pitchFamily="34" charset="0"/>
              </a:rPr>
              <a:t>Dubbi</a:t>
            </a:r>
            <a:r>
              <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Alcuni aspetti sono tuttora in discussione, quali: il divieto riguarda solo gli interessi composti e non l’interesse semplice, solo le imprese, anche i mussulmani che vivono in paesi non islamici, …?</a:t>
            </a:r>
          </a:p>
          <a:p>
            <a:pPr marL="0" marR="0" lvl="0" indent="0" algn="l" defTabSz="685800" rtl="0" eaLnBrk="1" fontAlgn="auto" latinLnBrk="0" hangingPunct="1">
              <a:lnSpc>
                <a:spcPts val="2000"/>
              </a:lnSpc>
              <a:spcBef>
                <a:spcPts val="0"/>
              </a:spcBef>
              <a:spcAft>
                <a:spcPts val="0"/>
              </a:spcAft>
              <a:buClr>
                <a:srgbClr val="003A79"/>
              </a:buClr>
              <a:buSzPct val="130000"/>
              <a:buFont typeface="Wingdings" panose="05000000000000000000" pitchFamily="2" charset="2"/>
              <a:buNone/>
              <a:tabLst/>
              <a:defRPr/>
            </a:pPr>
            <a:endParaRPr kumimoji="0" lang="it-IT" sz="1600" b="0" i="0" u="none" strike="noStrike" kern="1200" cap="none" spc="0" normalizeH="0" baseline="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p:txBody>
      </p:sp>
      <p:sp>
        <p:nvSpPr>
          <p:cNvPr id="12" name="Segnaposto numero diapositiva 14">
            <a:extLst>
              <a:ext uri="{FF2B5EF4-FFF2-40B4-BE49-F238E27FC236}">
                <a16:creationId xmlns:a16="http://schemas.microsoft.com/office/drawing/2014/main" id="{DFA51588-C006-4934-B62A-1C725DA9CAFD}"/>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16</a:t>
            </a:fld>
            <a:endParaRPr lang="it-IT" altLang="it-IT" sz="100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524163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p:cNvSpPr>
            <a:spLocks noGrp="1"/>
          </p:cNvSpPr>
          <p:nvPr>
            <p:ph type="title"/>
          </p:nvPr>
        </p:nvSpPr>
        <p:spPr>
          <a:xfrm>
            <a:off x="399600" y="365126"/>
            <a:ext cx="7833600" cy="457200"/>
          </a:xfrm>
        </p:spPr>
        <p:txBody>
          <a:bodyPr>
            <a:normAutofit/>
          </a:bodyPr>
          <a:lstStyle/>
          <a:p>
            <a:r>
              <a:rPr lang="it-IT" dirty="0">
                <a:latin typeface="Century Gothic" panose="020B0502020202020204" pitchFamily="34" charset="0"/>
              </a:rPr>
              <a:t>Agenda</a:t>
            </a:r>
            <a:endParaRPr lang="en-GB" dirty="0">
              <a:latin typeface="Century Gothic" panose="020B0502020202020204" pitchFamily="34" charset="0"/>
            </a:endParaRPr>
          </a:p>
        </p:txBody>
      </p:sp>
      <p:sp>
        <p:nvSpPr>
          <p:cNvPr id="3" name="Rectangle 9"/>
          <p:cNvSpPr>
            <a:spLocks noChangeArrowheads="1"/>
          </p:cNvSpPr>
          <p:nvPr/>
        </p:nvSpPr>
        <p:spPr bwMode="auto">
          <a:xfrm>
            <a:off x="505673" y="2140208"/>
            <a:ext cx="512758" cy="624373"/>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2</a:t>
            </a:r>
          </a:p>
        </p:txBody>
      </p:sp>
      <p:sp>
        <p:nvSpPr>
          <p:cNvPr id="4" name="Rectangle 11"/>
          <p:cNvSpPr>
            <a:spLocks noChangeArrowheads="1"/>
          </p:cNvSpPr>
          <p:nvPr/>
        </p:nvSpPr>
        <p:spPr bwMode="auto">
          <a:xfrm>
            <a:off x="507261" y="3051435"/>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3</a:t>
            </a:r>
          </a:p>
        </p:txBody>
      </p:sp>
      <p:sp>
        <p:nvSpPr>
          <p:cNvPr id="5" name="Rectangle 12"/>
          <p:cNvSpPr>
            <a:spLocks noChangeArrowheads="1"/>
          </p:cNvSpPr>
          <p:nvPr/>
        </p:nvSpPr>
        <p:spPr bwMode="auto">
          <a:xfrm>
            <a:off x="1039608" y="3051435"/>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kern="0" dirty="0">
                <a:solidFill>
                  <a:schemeClr val="accent6">
                    <a:lumMod val="75000"/>
                  </a:schemeClr>
                </a:solidFill>
                <a:latin typeface="Century Gothic" panose="020B0502020202020204" pitchFamily="34" charset="0"/>
                <a:cs typeface="Arial" panose="020B0604020202020204" pitchFamily="34" charset="0"/>
              </a:rPr>
              <a:t>Strumenti di raccolta e di finanziamento: caratteristiche analoghe ma diverso utilizzo</a:t>
            </a:r>
          </a:p>
        </p:txBody>
      </p:sp>
      <p:sp>
        <p:nvSpPr>
          <p:cNvPr id="10" name="Rectangle 11"/>
          <p:cNvSpPr>
            <a:spLocks noChangeArrowheads="1"/>
          </p:cNvSpPr>
          <p:nvPr/>
        </p:nvSpPr>
        <p:spPr bwMode="auto">
          <a:xfrm>
            <a:off x="518373" y="1276678"/>
            <a:ext cx="512758" cy="622604"/>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1</a:t>
            </a:r>
          </a:p>
        </p:txBody>
      </p:sp>
      <p:sp>
        <p:nvSpPr>
          <p:cNvPr id="11" name="Rectangle 16"/>
          <p:cNvSpPr>
            <a:spLocks noChangeArrowheads="1"/>
          </p:cNvSpPr>
          <p:nvPr/>
        </p:nvSpPr>
        <p:spPr bwMode="auto">
          <a:xfrm>
            <a:off x="1018431" y="2134155"/>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endParaRPr lang="it-IT" sz="2000" b="1" kern="0" dirty="0">
              <a:solidFill>
                <a:schemeClr val="accent6">
                  <a:lumMod val="75000"/>
                </a:schemeClr>
              </a:solidFill>
              <a:latin typeface="Century Gothic" panose="020B0502020202020204" pitchFamily="34" charset="0"/>
              <a:cs typeface="Arial" panose="020B0604020202020204" pitchFamily="34" charset="0"/>
            </a:endParaRPr>
          </a:p>
          <a:p>
            <a:r>
              <a:rPr lang="it-IT" sz="2000" b="1" kern="0" dirty="0">
                <a:solidFill>
                  <a:schemeClr val="accent6">
                    <a:lumMod val="75000"/>
                  </a:schemeClr>
                </a:solidFill>
                <a:latin typeface="Century Gothic" panose="020B0502020202020204" pitchFamily="34" charset="0"/>
                <a:cs typeface="Arial" panose="020B0604020202020204" pitchFamily="34" charset="0"/>
              </a:rPr>
              <a:t>Operatori: banche e altri intermediari finanziari.</a:t>
            </a:r>
          </a:p>
          <a:p>
            <a:endParaRPr lang="it-IT" sz="2000" b="1" kern="0" dirty="0">
              <a:solidFill>
                <a:schemeClr val="accent6">
                  <a:lumMod val="75000"/>
                </a:schemeClr>
              </a:solidFill>
              <a:latin typeface="Century Gothic" panose="020B0502020202020204" pitchFamily="34" charset="0"/>
              <a:cs typeface="Arial" panose="020B0604020202020204" pitchFamily="34" charset="0"/>
            </a:endParaRPr>
          </a:p>
        </p:txBody>
      </p:sp>
      <p:sp>
        <p:nvSpPr>
          <p:cNvPr id="12" name="Rectangle 10"/>
          <p:cNvSpPr>
            <a:spLocks noChangeArrowheads="1"/>
          </p:cNvSpPr>
          <p:nvPr/>
        </p:nvSpPr>
        <p:spPr bwMode="auto">
          <a:xfrm>
            <a:off x="1039608" y="1269727"/>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i="1" kern="0" dirty="0" err="1">
                <a:solidFill>
                  <a:schemeClr val="accent6">
                    <a:lumMod val="75000"/>
                  </a:schemeClr>
                </a:solidFill>
                <a:latin typeface="Century Gothic" panose="020B0502020202020204" pitchFamily="34" charset="0"/>
                <a:cs typeface="Arial" panose="020B0604020202020204" pitchFamily="34" charset="0"/>
              </a:rPr>
              <a:t>Economics</a:t>
            </a:r>
            <a:r>
              <a:rPr lang="it-IT" sz="2000" b="1" i="1" kern="0" dirty="0">
                <a:solidFill>
                  <a:schemeClr val="accent6">
                    <a:lumMod val="75000"/>
                  </a:schemeClr>
                </a:solidFill>
                <a:latin typeface="Century Gothic" panose="020B0502020202020204" pitchFamily="34" charset="0"/>
                <a:cs typeface="Arial" panose="020B0604020202020204" pitchFamily="34" charset="0"/>
              </a:rPr>
              <a:t> of </a:t>
            </a:r>
            <a:r>
              <a:rPr lang="it-IT" sz="2000" b="1" i="1" kern="0" dirty="0" err="1">
                <a:solidFill>
                  <a:schemeClr val="accent6">
                    <a:lumMod val="75000"/>
                  </a:schemeClr>
                </a:solidFill>
                <a:latin typeface="Century Gothic" panose="020B0502020202020204" pitchFamily="34" charset="0"/>
                <a:cs typeface="Arial" panose="020B0604020202020204" pitchFamily="34" charset="0"/>
              </a:rPr>
              <a:t>religions</a:t>
            </a:r>
            <a:r>
              <a:rPr lang="it-IT" sz="2000" b="1" i="1" kern="0" dirty="0">
                <a:solidFill>
                  <a:schemeClr val="accent6">
                    <a:lumMod val="75000"/>
                  </a:schemeClr>
                </a:solidFill>
                <a:latin typeface="Century Gothic" panose="020B0502020202020204" pitchFamily="34" charset="0"/>
                <a:cs typeface="Arial" panose="020B0604020202020204" pitchFamily="34" charset="0"/>
              </a:rPr>
              <a:t> </a:t>
            </a:r>
            <a:r>
              <a:rPr lang="it-IT" sz="2000" b="1" kern="0" dirty="0">
                <a:solidFill>
                  <a:schemeClr val="accent6">
                    <a:lumMod val="75000"/>
                  </a:schemeClr>
                </a:solidFill>
                <a:latin typeface="Century Gothic" panose="020B0502020202020204" pitchFamily="34" charset="0"/>
                <a:cs typeface="Arial" panose="020B0604020202020204" pitchFamily="34" charset="0"/>
              </a:rPr>
              <a:t>e Finanza Islamica</a:t>
            </a:r>
          </a:p>
        </p:txBody>
      </p:sp>
      <p:sp>
        <p:nvSpPr>
          <p:cNvPr id="15"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17</a:t>
            </a:fld>
            <a:endParaRPr lang="it-IT" altLang="it-IT" sz="1000" dirty="0">
              <a:solidFill>
                <a:srgbClr val="003A79"/>
              </a:solidFill>
              <a:latin typeface="Century Gothic" panose="020B0502020202020204" pitchFamily="34" charset="0"/>
            </a:endParaRPr>
          </a:p>
        </p:txBody>
      </p:sp>
      <p:sp>
        <p:nvSpPr>
          <p:cNvPr id="14" name="Rectangle 11"/>
          <p:cNvSpPr>
            <a:spLocks noChangeArrowheads="1"/>
          </p:cNvSpPr>
          <p:nvPr/>
        </p:nvSpPr>
        <p:spPr bwMode="auto">
          <a:xfrm>
            <a:off x="513741" y="3962619"/>
            <a:ext cx="512758" cy="615530"/>
          </a:xfrm>
          <a:prstGeom prst="rect">
            <a:avLst/>
          </a:prstGeom>
          <a:solidFill>
            <a:srgbClr val="003A79">
              <a:alpha val="74902"/>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4</a:t>
            </a:r>
          </a:p>
        </p:txBody>
      </p:sp>
      <p:sp>
        <p:nvSpPr>
          <p:cNvPr id="16" name="Rectangle 12"/>
          <p:cNvSpPr>
            <a:spLocks noChangeArrowheads="1"/>
          </p:cNvSpPr>
          <p:nvPr/>
        </p:nvSpPr>
        <p:spPr bwMode="auto">
          <a:xfrm>
            <a:off x="1039608" y="3962619"/>
            <a:ext cx="7833600" cy="615530"/>
          </a:xfrm>
          <a:prstGeom prst="rect">
            <a:avLst/>
          </a:prstGeom>
          <a:solidFill>
            <a:srgbClr val="003A79">
              <a:alpha val="74902"/>
            </a:srgbClr>
          </a:solidFill>
          <a:ln w="9525" algn="ctr">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kern="0" dirty="0">
                <a:solidFill>
                  <a:srgbClr val="FFFFFF"/>
                </a:solidFill>
                <a:latin typeface="Century Gothic" panose="020B0502020202020204" pitchFamily="34" charset="0"/>
                <a:cs typeface="Arial" panose="020B0604020202020204" pitchFamily="34" charset="0"/>
              </a:rPr>
              <a:t>Il grado di inclusione finanziaria</a:t>
            </a:r>
          </a:p>
        </p:txBody>
      </p:sp>
      <p:sp>
        <p:nvSpPr>
          <p:cNvPr id="17" name="Rectangle 11">
            <a:extLst>
              <a:ext uri="{FF2B5EF4-FFF2-40B4-BE49-F238E27FC236}">
                <a16:creationId xmlns:a16="http://schemas.microsoft.com/office/drawing/2014/main" id="{38A8F0C1-51A5-4E38-BD74-C59BFCBD8F95}"/>
              </a:ext>
            </a:extLst>
          </p:cNvPr>
          <p:cNvSpPr>
            <a:spLocks noChangeArrowheads="1"/>
          </p:cNvSpPr>
          <p:nvPr/>
        </p:nvSpPr>
        <p:spPr bwMode="auto">
          <a:xfrm>
            <a:off x="513741" y="4827738"/>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5</a:t>
            </a:r>
          </a:p>
        </p:txBody>
      </p:sp>
      <p:sp>
        <p:nvSpPr>
          <p:cNvPr id="18" name="Rectangle 12">
            <a:extLst>
              <a:ext uri="{FF2B5EF4-FFF2-40B4-BE49-F238E27FC236}">
                <a16:creationId xmlns:a16="http://schemas.microsoft.com/office/drawing/2014/main" id="{5A8AA76D-9C44-4316-95A3-7E66A085D68B}"/>
              </a:ext>
            </a:extLst>
          </p:cNvPr>
          <p:cNvSpPr>
            <a:spLocks noChangeArrowheads="1"/>
          </p:cNvSpPr>
          <p:nvPr/>
        </p:nvSpPr>
        <p:spPr bwMode="auto">
          <a:xfrm>
            <a:off x="1039608" y="4827738"/>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Fintech e Prospettive</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5741469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677324-B432-4D4D-A109-A30BBB499C9A}"/>
              </a:ext>
            </a:extLst>
          </p:cNvPr>
          <p:cNvSpPr>
            <a:spLocks noGrp="1"/>
          </p:cNvSpPr>
          <p:nvPr>
            <p:ph type="title"/>
          </p:nvPr>
        </p:nvSpPr>
        <p:spPr/>
        <p:txBody>
          <a:bodyPr/>
          <a:lstStyle/>
          <a:p>
            <a:r>
              <a:rPr lang="it-IT" altLang="it-IT" dirty="0"/>
              <a:t>L’inclusione finanziaria</a:t>
            </a:r>
            <a:endParaRPr lang="it-IT" dirty="0"/>
          </a:p>
        </p:txBody>
      </p:sp>
      <p:sp>
        <p:nvSpPr>
          <p:cNvPr id="6" name="Segnaposto testo 2">
            <a:extLst>
              <a:ext uri="{FF2B5EF4-FFF2-40B4-BE49-F238E27FC236}">
                <a16:creationId xmlns:a16="http://schemas.microsoft.com/office/drawing/2014/main" id="{9565CF64-3A4D-4E7D-9590-D1AB070F81AE}"/>
              </a:ext>
            </a:extLst>
          </p:cNvPr>
          <p:cNvSpPr>
            <a:spLocks noGrp="1"/>
          </p:cNvSpPr>
          <p:nvPr>
            <p:ph type="body" sz="quarter" idx="16"/>
          </p:nvPr>
        </p:nvSpPr>
        <p:spPr>
          <a:xfrm>
            <a:off x="403224" y="1050925"/>
            <a:ext cx="8318743" cy="3113112"/>
          </a:xfrm>
        </p:spPr>
        <p:txBody>
          <a:bodyPr/>
          <a:lstStyle/>
          <a:p>
            <a:pPr marL="285750" indent="-285750">
              <a:lnSpc>
                <a:spcPts val="2200"/>
              </a:lnSpc>
              <a:spcBef>
                <a:spcPts val="0"/>
              </a:spcBef>
              <a:spcAft>
                <a:spcPts val="1200"/>
              </a:spcAft>
              <a:buBlip>
                <a:blip r:embed="rId2"/>
              </a:buBlip>
            </a:pPr>
            <a:r>
              <a:rPr lang="it-IT" dirty="0"/>
              <a:t>L’inclusione finanziaria si riferisce alla possibilità di accedere ai servizi finanziari e quindi in primo luogo ad avere un conto corrente bancario. Il </a:t>
            </a:r>
            <a:r>
              <a:rPr lang="it-IT" b="1" dirty="0">
                <a:solidFill>
                  <a:srgbClr val="003A79"/>
                </a:solidFill>
              </a:rPr>
              <a:t>grado di inclusione finanziaria </a:t>
            </a:r>
            <a:r>
              <a:rPr lang="it-IT" dirty="0"/>
              <a:t>in altre parole è misurato dalla quota di individui ed imprese che si avvalgono di servizi finanziari.</a:t>
            </a:r>
          </a:p>
          <a:p>
            <a:pPr marL="285750" indent="-285750">
              <a:lnSpc>
                <a:spcPts val="2200"/>
              </a:lnSpc>
              <a:spcBef>
                <a:spcPts val="0"/>
              </a:spcBef>
              <a:spcAft>
                <a:spcPts val="1200"/>
              </a:spcAft>
              <a:buBlip>
                <a:blip r:embed="rId2"/>
              </a:buBlip>
            </a:pPr>
            <a:r>
              <a:rPr lang="it-IT" b="1" dirty="0">
                <a:solidFill>
                  <a:srgbClr val="003A79"/>
                </a:solidFill>
              </a:rPr>
              <a:t>Inclusione finanziaria ed accesso </a:t>
            </a:r>
            <a:r>
              <a:rPr lang="it-IT" dirty="0"/>
              <a:t>ai servizi finanziari non sono sinonimi. La mancanza di utilizzo non significa necessariamente impossibilità di accesso. Taluni possono avere accesso ai servizi finanziari - a prezzi adeguati - ma non se ne avvalgono a causa dei costi eccessivamente elevati o per la presenza di altre barriere (regolamentari o altro). </a:t>
            </a:r>
          </a:p>
          <a:p>
            <a:pPr marL="285750" indent="-285750">
              <a:lnSpc>
                <a:spcPts val="2200"/>
              </a:lnSpc>
              <a:spcBef>
                <a:spcPts val="0"/>
              </a:spcBef>
              <a:spcAft>
                <a:spcPts val="1200"/>
              </a:spcAft>
              <a:buBlip>
                <a:blip r:embed="rId2"/>
              </a:buBlip>
            </a:pPr>
            <a:r>
              <a:rPr lang="it-IT" altLang="it-IT" b="1" dirty="0">
                <a:solidFill>
                  <a:srgbClr val="003A79"/>
                </a:solidFill>
              </a:rPr>
              <a:t>Escluso</a:t>
            </a:r>
            <a:r>
              <a:rPr lang="it-IT" altLang="it-IT" dirty="0"/>
              <a:t> pertanto è colui che - non per sua volontà - non può accedere ai servizi finanziari.</a:t>
            </a:r>
            <a:endParaRPr lang="it-IT" dirty="0"/>
          </a:p>
          <a:p>
            <a:pPr>
              <a:lnSpc>
                <a:spcPts val="2200"/>
              </a:lnSpc>
              <a:spcBef>
                <a:spcPts val="0"/>
              </a:spcBef>
              <a:spcAft>
                <a:spcPts val="1200"/>
              </a:spcAft>
            </a:pPr>
            <a:endParaRPr lang="it-IT" i="1" dirty="0"/>
          </a:p>
          <a:p>
            <a:pPr marL="285750" indent="-285750">
              <a:lnSpc>
                <a:spcPts val="2200"/>
              </a:lnSpc>
              <a:spcBef>
                <a:spcPts val="0"/>
              </a:spcBef>
              <a:spcAft>
                <a:spcPts val="1200"/>
              </a:spcAft>
              <a:buBlip>
                <a:blip r:embed="rId2"/>
              </a:buBlip>
            </a:pPr>
            <a:endParaRPr lang="it-IT" i="1" dirty="0"/>
          </a:p>
          <a:p>
            <a:pPr lvl="1">
              <a:lnSpc>
                <a:spcPts val="2200"/>
              </a:lnSpc>
              <a:spcBef>
                <a:spcPts val="0"/>
              </a:spcBef>
              <a:spcAft>
                <a:spcPts val="1200"/>
              </a:spcAft>
            </a:pPr>
            <a:endParaRPr lang="it-IT" sz="1600" i="1" dirty="0"/>
          </a:p>
          <a:p>
            <a:pPr marL="285750" indent="-285750">
              <a:lnSpc>
                <a:spcPts val="2200"/>
              </a:lnSpc>
              <a:spcBef>
                <a:spcPts val="0"/>
              </a:spcBef>
              <a:spcAft>
                <a:spcPts val="1200"/>
              </a:spcAft>
              <a:buBlip>
                <a:blip r:embed="rId2"/>
              </a:buBlip>
            </a:pPr>
            <a:endParaRPr lang="it-IT" dirty="0"/>
          </a:p>
        </p:txBody>
      </p:sp>
      <p:sp>
        <p:nvSpPr>
          <p:cNvPr id="7" name="CasellaDiTesto 6">
            <a:extLst>
              <a:ext uri="{FF2B5EF4-FFF2-40B4-BE49-F238E27FC236}">
                <a16:creationId xmlns:a16="http://schemas.microsoft.com/office/drawing/2014/main" id="{2A085B1F-C6F6-4F03-9BF3-24E345F988B4}"/>
              </a:ext>
            </a:extLst>
          </p:cNvPr>
          <p:cNvSpPr txBox="1"/>
          <p:nvPr/>
        </p:nvSpPr>
        <p:spPr>
          <a:xfrm>
            <a:off x="403225" y="4720437"/>
            <a:ext cx="8318744" cy="1569660"/>
          </a:xfrm>
          <a:prstGeom prst="rect">
            <a:avLst/>
          </a:prstGeom>
          <a:solidFill>
            <a:srgbClr val="003A79">
              <a:alpha val="25098"/>
            </a:srgbClr>
          </a:solidFill>
          <a:ln w="12700">
            <a:noFill/>
          </a:ln>
        </p:spPr>
        <p:txBody>
          <a:bodyPr wrap="square" rtlCol="0">
            <a:spAutoFit/>
          </a:bodyPr>
          <a:lstStyle/>
          <a:p>
            <a:r>
              <a:rPr lang="it-IT" sz="1600" b="1" dirty="0" err="1">
                <a:solidFill>
                  <a:srgbClr val="003A79"/>
                </a:solidFill>
              </a:rPr>
              <a:t>OePQ</a:t>
            </a:r>
            <a:r>
              <a:rPr lang="it-IT" sz="1600" b="1" dirty="0">
                <a:solidFill>
                  <a:srgbClr val="003A79"/>
                </a:solidFill>
              </a:rPr>
              <a:t> riferimenti nel testo</a:t>
            </a:r>
          </a:p>
          <a:p>
            <a:r>
              <a:rPr lang="it-IT" sz="1600" dirty="0">
                <a:latin typeface="Century Gothic" panose="020B0502020202020204" pitchFamily="34" charset="0"/>
                <a:cs typeface="Arial" panose="020B0604020202020204" pitchFamily="34" charset="0"/>
              </a:rPr>
              <a:t>par. 12 (generico) (nella promozione di ciò che serve al compiuto sviluppo di ciascuna persona umana e della società tutta). </a:t>
            </a:r>
          </a:p>
          <a:p>
            <a:endParaRPr lang="it-IT" sz="1600" dirty="0">
              <a:latin typeface="Century Gothic" panose="020B0502020202020204" pitchFamily="34" charset="0"/>
              <a:cs typeface="Arial" panose="020B0604020202020204" pitchFamily="34" charset="0"/>
            </a:endParaRPr>
          </a:p>
          <a:p>
            <a:r>
              <a:rPr lang="it-IT" sz="1600" b="1" dirty="0">
                <a:solidFill>
                  <a:srgbClr val="003A79"/>
                </a:solidFill>
                <a:latin typeface="Century Gothic" panose="020B0502020202020204" pitchFamily="34" charset="0"/>
                <a:cs typeface="Arial" panose="020B0604020202020204" pitchFamily="34" charset="0"/>
              </a:rPr>
              <a:t>Fratelli tutti </a:t>
            </a:r>
          </a:p>
          <a:p>
            <a:r>
              <a:rPr lang="it-IT" sz="1600" dirty="0">
                <a:latin typeface="Century Gothic" panose="020B0502020202020204" pitchFamily="34" charset="0"/>
                <a:cs typeface="Arial" panose="020B0604020202020204" pitchFamily="34" charset="0"/>
              </a:rPr>
              <a:t>par. 130  (necessità di consentire a tutti di aprire un conto).</a:t>
            </a:r>
          </a:p>
        </p:txBody>
      </p:sp>
      <p:sp>
        <p:nvSpPr>
          <p:cNvPr id="5" name="Segnaposto numero diapositiva 14">
            <a:extLst>
              <a:ext uri="{FF2B5EF4-FFF2-40B4-BE49-F238E27FC236}">
                <a16:creationId xmlns:a16="http://schemas.microsoft.com/office/drawing/2014/main" id="{C03A1956-0858-4CDC-8F78-B9E10616D8F2}"/>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18</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916577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p:cNvSpPr>
            <a:spLocks noGrp="1"/>
          </p:cNvSpPr>
          <p:nvPr>
            <p:ph type="title"/>
          </p:nvPr>
        </p:nvSpPr>
        <p:spPr>
          <a:xfrm>
            <a:off x="399600" y="365126"/>
            <a:ext cx="7833600" cy="457200"/>
          </a:xfrm>
        </p:spPr>
        <p:txBody>
          <a:bodyPr>
            <a:normAutofit/>
          </a:bodyPr>
          <a:lstStyle/>
          <a:p>
            <a:r>
              <a:rPr lang="it-IT" dirty="0">
                <a:latin typeface="Century Gothic" panose="020B0502020202020204" pitchFamily="34" charset="0"/>
              </a:rPr>
              <a:t>Agenda</a:t>
            </a:r>
            <a:endParaRPr lang="en-GB" dirty="0">
              <a:latin typeface="Century Gothic" panose="020B0502020202020204" pitchFamily="34" charset="0"/>
            </a:endParaRPr>
          </a:p>
        </p:txBody>
      </p:sp>
      <p:sp>
        <p:nvSpPr>
          <p:cNvPr id="3" name="Rectangle 9"/>
          <p:cNvSpPr>
            <a:spLocks noChangeArrowheads="1"/>
          </p:cNvSpPr>
          <p:nvPr/>
        </p:nvSpPr>
        <p:spPr bwMode="auto">
          <a:xfrm>
            <a:off x="505673" y="2140208"/>
            <a:ext cx="512758" cy="624373"/>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2</a:t>
            </a:r>
          </a:p>
        </p:txBody>
      </p:sp>
      <p:sp>
        <p:nvSpPr>
          <p:cNvPr id="4" name="Rectangle 11"/>
          <p:cNvSpPr>
            <a:spLocks noChangeArrowheads="1"/>
          </p:cNvSpPr>
          <p:nvPr/>
        </p:nvSpPr>
        <p:spPr bwMode="auto">
          <a:xfrm>
            <a:off x="507261" y="3051435"/>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3</a:t>
            </a:r>
          </a:p>
        </p:txBody>
      </p:sp>
      <p:sp>
        <p:nvSpPr>
          <p:cNvPr id="5" name="Rectangle 12"/>
          <p:cNvSpPr>
            <a:spLocks noChangeArrowheads="1"/>
          </p:cNvSpPr>
          <p:nvPr/>
        </p:nvSpPr>
        <p:spPr bwMode="auto">
          <a:xfrm>
            <a:off x="1039608" y="3051435"/>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Strumenti di raccolta e di finanziamento: caratteristiche analoghe ma diverso utilizzo</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
        <p:nvSpPr>
          <p:cNvPr id="10" name="Rectangle 11"/>
          <p:cNvSpPr>
            <a:spLocks noChangeArrowheads="1"/>
          </p:cNvSpPr>
          <p:nvPr/>
        </p:nvSpPr>
        <p:spPr bwMode="auto">
          <a:xfrm>
            <a:off x="518373" y="1276678"/>
            <a:ext cx="512758" cy="622604"/>
          </a:xfrm>
          <a:prstGeom prst="rect">
            <a:avLst/>
          </a:prstGeom>
          <a:solidFill>
            <a:srgbClr val="003A79">
              <a:alpha val="74902"/>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1</a:t>
            </a:r>
          </a:p>
        </p:txBody>
      </p:sp>
      <p:sp>
        <p:nvSpPr>
          <p:cNvPr id="11" name="Rectangle 16"/>
          <p:cNvSpPr>
            <a:spLocks noChangeArrowheads="1"/>
          </p:cNvSpPr>
          <p:nvPr/>
        </p:nvSpPr>
        <p:spPr bwMode="auto">
          <a:xfrm>
            <a:off x="1039608" y="1276678"/>
            <a:ext cx="7833600" cy="622604"/>
          </a:xfrm>
          <a:prstGeom prst="rect">
            <a:avLst/>
          </a:prstGeom>
          <a:solidFill>
            <a:srgbClr val="003A79">
              <a:alpha val="74902"/>
            </a:srgbClr>
          </a:solidFill>
          <a:ln w="9525" algn="ctr">
            <a:solidFill>
              <a:schemeClr val="bg2"/>
            </a:solidFill>
            <a:miter lim="800000"/>
            <a:headEnd/>
            <a:tailEnd/>
          </a:ln>
          <a:effectLst/>
        </p:spPr>
        <p:txBody>
          <a:bodyPr wrap="square" anchor="ctr">
            <a:noAutofit/>
          </a:bodyPr>
          <a:lstStyle/>
          <a:p>
            <a:pPr lvl="0">
              <a:defRPr/>
            </a:pPr>
            <a:endParaRPr lang="it-IT" sz="2000" b="1" kern="0" dirty="0">
              <a:solidFill>
                <a:schemeClr val="bg1"/>
              </a:solidFill>
              <a:latin typeface="Century Gothic" panose="020B0502020202020204" pitchFamily="34" charset="0"/>
              <a:cs typeface="Arial" panose="020B0604020202020204" pitchFamily="34" charset="0"/>
            </a:endParaRPr>
          </a:p>
          <a:p>
            <a:pPr lvl="0">
              <a:defRPr/>
            </a:pPr>
            <a:r>
              <a:rPr lang="it-IT" sz="2000" b="1" i="1" kern="0" dirty="0" err="1">
                <a:solidFill>
                  <a:schemeClr val="bg1"/>
                </a:solidFill>
                <a:latin typeface="Century Gothic" panose="020B0502020202020204" pitchFamily="34" charset="0"/>
                <a:cs typeface="Arial" panose="020B0604020202020204" pitchFamily="34" charset="0"/>
              </a:rPr>
              <a:t>Economics</a:t>
            </a:r>
            <a:r>
              <a:rPr lang="it-IT" sz="2000" b="1" i="1" kern="0" dirty="0">
                <a:solidFill>
                  <a:schemeClr val="bg1"/>
                </a:solidFill>
                <a:latin typeface="Century Gothic" panose="020B0502020202020204" pitchFamily="34" charset="0"/>
                <a:cs typeface="Arial" panose="020B0604020202020204" pitchFamily="34" charset="0"/>
              </a:rPr>
              <a:t> of </a:t>
            </a:r>
            <a:r>
              <a:rPr lang="it-IT" sz="2000" b="1" i="1" kern="0" dirty="0" err="1">
                <a:solidFill>
                  <a:schemeClr val="bg1"/>
                </a:solidFill>
                <a:latin typeface="Century Gothic" panose="020B0502020202020204" pitchFamily="34" charset="0"/>
                <a:cs typeface="Arial" panose="020B0604020202020204" pitchFamily="34" charset="0"/>
              </a:rPr>
              <a:t>religions</a:t>
            </a:r>
            <a:r>
              <a:rPr lang="it-IT" sz="2000" b="1" i="1" kern="0" dirty="0">
                <a:solidFill>
                  <a:schemeClr val="bg1"/>
                </a:solidFill>
                <a:latin typeface="Century Gothic" panose="020B0502020202020204" pitchFamily="34" charset="0"/>
                <a:cs typeface="Arial" panose="020B0604020202020204" pitchFamily="34" charset="0"/>
              </a:rPr>
              <a:t> </a:t>
            </a:r>
            <a:r>
              <a:rPr lang="it-IT" sz="2000" b="1" kern="0" dirty="0">
                <a:solidFill>
                  <a:schemeClr val="bg1"/>
                </a:solidFill>
                <a:latin typeface="Century Gothic" panose="020B0502020202020204" pitchFamily="34" charset="0"/>
                <a:cs typeface="Arial" panose="020B0604020202020204" pitchFamily="34" charset="0"/>
              </a:rPr>
              <a:t>e Finanza Islamica</a:t>
            </a:r>
          </a:p>
          <a:p>
            <a:pPr marL="0" marR="0" lvl="0" indent="0" defTabSz="914400" eaLnBrk="1" fontAlgn="auto" latinLnBrk="0" hangingPunct="1">
              <a:lnSpc>
                <a:spcPct val="100000"/>
              </a:lnSpc>
              <a:spcBef>
                <a:spcPts val="0"/>
              </a:spcBef>
              <a:spcAft>
                <a:spcPts val="0"/>
              </a:spcAft>
              <a:buClrTx/>
              <a:buSzTx/>
              <a:buFontTx/>
              <a:buNone/>
              <a:tabLst/>
              <a:defRPr/>
            </a:pPr>
            <a:endParaRPr kumimoji="0" lang="it-IT" sz="2000" b="1" i="0" u="none" strike="noStrike" kern="0" cap="none" spc="0" normalizeH="0" baseline="0" dirty="0">
              <a:ln>
                <a:noFill/>
              </a:ln>
              <a:solidFill>
                <a:schemeClr val="bg1"/>
              </a:solidFill>
              <a:effectLst/>
              <a:uLnTx/>
              <a:uFillTx/>
              <a:latin typeface="Century Gothic" panose="020B0502020202020204" pitchFamily="34" charset="0"/>
              <a:cs typeface="Arial" panose="020B0604020202020204" pitchFamily="34" charset="0"/>
            </a:endParaRPr>
          </a:p>
        </p:txBody>
      </p:sp>
      <p:sp>
        <p:nvSpPr>
          <p:cNvPr id="12" name="Rectangle 10"/>
          <p:cNvSpPr>
            <a:spLocks noChangeArrowheads="1"/>
          </p:cNvSpPr>
          <p:nvPr/>
        </p:nvSpPr>
        <p:spPr bwMode="auto">
          <a:xfrm>
            <a:off x="1039608" y="2140208"/>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lvl="0">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Operatori: banche e altri intermediari finanziari. </a:t>
            </a:r>
            <a:br>
              <a:rPr lang="it-IT" sz="2000" b="1" kern="0" dirty="0">
                <a:solidFill>
                  <a:schemeClr val="accent6">
                    <a:lumMod val="75000"/>
                  </a:schemeClr>
                </a:solidFill>
                <a:latin typeface="Century Gothic" panose="020B0502020202020204" pitchFamily="34" charset="0"/>
                <a:cs typeface="Arial" panose="020B0604020202020204" pitchFamily="34" charset="0"/>
              </a:rPr>
            </a:br>
            <a:r>
              <a:rPr lang="it-IT" sz="2000" b="1" kern="0" dirty="0">
                <a:solidFill>
                  <a:schemeClr val="accent6">
                    <a:lumMod val="75000"/>
                  </a:schemeClr>
                </a:solidFill>
                <a:latin typeface="Century Gothic" panose="020B0502020202020204" pitchFamily="34" charset="0"/>
                <a:cs typeface="Arial" panose="020B0604020202020204" pitchFamily="34" charset="0"/>
              </a:rPr>
              <a:t>Lo shadow banking</a:t>
            </a:r>
          </a:p>
        </p:txBody>
      </p:sp>
      <p:sp>
        <p:nvSpPr>
          <p:cNvPr id="15"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1</a:t>
            </a:fld>
            <a:endParaRPr lang="it-IT" altLang="it-IT" sz="1000" dirty="0">
              <a:solidFill>
                <a:srgbClr val="003A79"/>
              </a:solidFill>
              <a:latin typeface="Century Gothic" panose="020B0502020202020204" pitchFamily="34" charset="0"/>
            </a:endParaRPr>
          </a:p>
        </p:txBody>
      </p:sp>
      <p:sp>
        <p:nvSpPr>
          <p:cNvPr id="14" name="Rectangle 11"/>
          <p:cNvSpPr>
            <a:spLocks noChangeArrowheads="1"/>
          </p:cNvSpPr>
          <p:nvPr/>
        </p:nvSpPr>
        <p:spPr bwMode="auto">
          <a:xfrm>
            <a:off x="513741" y="3962619"/>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4</a:t>
            </a:r>
          </a:p>
        </p:txBody>
      </p:sp>
      <p:sp>
        <p:nvSpPr>
          <p:cNvPr id="16" name="Rectangle 12"/>
          <p:cNvSpPr>
            <a:spLocks noChangeArrowheads="1"/>
          </p:cNvSpPr>
          <p:nvPr/>
        </p:nvSpPr>
        <p:spPr bwMode="auto">
          <a:xfrm>
            <a:off x="1039608" y="3962619"/>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Il grado di inclusione finanziaria</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
        <p:nvSpPr>
          <p:cNvPr id="17" name="Rectangle 11">
            <a:extLst>
              <a:ext uri="{FF2B5EF4-FFF2-40B4-BE49-F238E27FC236}">
                <a16:creationId xmlns:a16="http://schemas.microsoft.com/office/drawing/2014/main" id="{38A8F0C1-51A5-4E38-BD74-C59BFCBD8F95}"/>
              </a:ext>
            </a:extLst>
          </p:cNvPr>
          <p:cNvSpPr>
            <a:spLocks noChangeArrowheads="1"/>
          </p:cNvSpPr>
          <p:nvPr/>
        </p:nvSpPr>
        <p:spPr bwMode="auto">
          <a:xfrm>
            <a:off x="513741" y="4827738"/>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5</a:t>
            </a:r>
          </a:p>
        </p:txBody>
      </p:sp>
      <p:sp>
        <p:nvSpPr>
          <p:cNvPr id="18" name="Rectangle 12">
            <a:extLst>
              <a:ext uri="{FF2B5EF4-FFF2-40B4-BE49-F238E27FC236}">
                <a16:creationId xmlns:a16="http://schemas.microsoft.com/office/drawing/2014/main" id="{5A8AA76D-9C44-4316-95A3-7E66A085D68B}"/>
              </a:ext>
            </a:extLst>
          </p:cNvPr>
          <p:cNvSpPr>
            <a:spLocks noChangeArrowheads="1"/>
          </p:cNvSpPr>
          <p:nvPr/>
        </p:nvSpPr>
        <p:spPr bwMode="auto">
          <a:xfrm>
            <a:off x="1039608" y="4827738"/>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Fintech e Prospettive</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15333404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4A0D6333-6B85-4CB1-9BEC-0F22402EAC81}"/>
              </a:ext>
            </a:extLst>
          </p:cNvPr>
          <p:cNvSpPr>
            <a:spLocks noGrp="1"/>
          </p:cNvSpPr>
          <p:nvPr>
            <p:ph sz="quarter" idx="11"/>
          </p:nvPr>
        </p:nvSpPr>
        <p:spPr>
          <a:xfrm>
            <a:off x="592023" y="6051825"/>
            <a:ext cx="4981698" cy="229973"/>
          </a:xfrm>
        </p:spPr>
        <p:txBody>
          <a:bodyPr/>
          <a:lstStyle/>
          <a:p>
            <a:r>
              <a:rPr lang="it-IT" dirty="0"/>
              <a:t>Fonte: Banca Mondiale</a:t>
            </a:r>
          </a:p>
        </p:txBody>
      </p:sp>
      <p:sp>
        <p:nvSpPr>
          <p:cNvPr id="5" name="Titolo 4">
            <a:extLst>
              <a:ext uri="{FF2B5EF4-FFF2-40B4-BE49-F238E27FC236}">
                <a16:creationId xmlns:a16="http://schemas.microsoft.com/office/drawing/2014/main" id="{2238F610-8890-4D86-B420-AB1E6E18711A}"/>
              </a:ext>
            </a:extLst>
          </p:cNvPr>
          <p:cNvSpPr>
            <a:spLocks noGrp="1"/>
          </p:cNvSpPr>
          <p:nvPr>
            <p:ph type="title"/>
          </p:nvPr>
        </p:nvSpPr>
        <p:spPr/>
        <p:txBody>
          <a:bodyPr/>
          <a:lstStyle/>
          <a:p>
            <a:r>
              <a:rPr lang="it-IT" dirty="0"/>
              <a:t>L’inclusione finanziaria</a:t>
            </a:r>
          </a:p>
        </p:txBody>
      </p:sp>
      <p:pic>
        <p:nvPicPr>
          <p:cNvPr id="12" name="Picture 3">
            <a:extLst>
              <a:ext uri="{FF2B5EF4-FFF2-40B4-BE49-F238E27FC236}">
                <a16:creationId xmlns:a16="http://schemas.microsoft.com/office/drawing/2014/main" id="{C4167C92-7246-4720-A670-A41CC3D243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6351" y="1884557"/>
            <a:ext cx="3749675" cy="331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7961" dir="2700000" algn="ctr" rotWithShape="0">
                    <a:srgbClr val="708688"/>
                  </a:outerShdw>
                </a:effectLst>
              </a14:hiddenEffects>
            </a:ext>
          </a:extLst>
        </p:spPr>
      </p:pic>
      <p:sp>
        <p:nvSpPr>
          <p:cNvPr id="15" name="CasellaDiTesto 5">
            <a:extLst>
              <a:ext uri="{FF2B5EF4-FFF2-40B4-BE49-F238E27FC236}">
                <a16:creationId xmlns:a16="http://schemas.microsoft.com/office/drawing/2014/main" id="{A833E539-B1F2-47BD-B89B-69E7826A80D4}"/>
              </a:ext>
            </a:extLst>
          </p:cNvPr>
          <p:cNvSpPr txBox="1">
            <a:spLocks noChangeArrowheads="1"/>
          </p:cNvSpPr>
          <p:nvPr/>
        </p:nvSpPr>
        <p:spPr bwMode="auto">
          <a:xfrm>
            <a:off x="3682329" y="2762733"/>
            <a:ext cx="139771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it-IT" altLang="it-IT" sz="1800" b="0" i="0" u="none" strike="noStrike" kern="0" cap="none" spc="0" normalizeH="0" baseline="0" noProof="0" dirty="0">
                <a:ln>
                  <a:noFill/>
                </a:ln>
                <a:solidFill>
                  <a:prstClr val="black"/>
                </a:solidFill>
                <a:effectLst/>
                <a:uLnTx/>
                <a:uFillTx/>
              </a:rPr>
              <a:t>Inclusione finanziaria</a:t>
            </a:r>
          </a:p>
        </p:txBody>
      </p:sp>
      <p:sp>
        <p:nvSpPr>
          <p:cNvPr id="16" name="CasellaDiTesto 15">
            <a:extLst>
              <a:ext uri="{FF2B5EF4-FFF2-40B4-BE49-F238E27FC236}">
                <a16:creationId xmlns:a16="http://schemas.microsoft.com/office/drawing/2014/main" id="{D051DC0D-A151-4CD6-ABC9-900D1FE78E35}"/>
              </a:ext>
            </a:extLst>
          </p:cNvPr>
          <p:cNvSpPr txBox="1"/>
          <p:nvPr/>
        </p:nvSpPr>
        <p:spPr>
          <a:xfrm>
            <a:off x="511656" y="1297771"/>
            <a:ext cx="2276372" cy="1147750"/>
          </a:xfrm>
          <a:prstGeom prst="rect">
            <a:avLst/>
          </a:prstGeom>
          <a:noFill/>
        </p:spPr>
        <p:txBody>
          <a:bodyPr wrap="square">
            <a:spAutoFit/>
          </a:bodyPr>
          <a:lstStyle/>
          <a:p>
            <a:pPr eaLnBrk="0" fontAlgn="base" hangingPunct="0">
              <a:lnSpc>
                <a:spcPts val="2100"/>
              </a:lnSpc>
              <a:spcBef>
                <a:spcPct val="0"/>
              </a:spcBef>
              <a:spcAft>
                <a:spcPct val="0"/>
              </a:spcAft>
              <a:defRPr/>
            </a:pPr>
            <a:r>
              <a:rPr lang="it-IT" sz="1600" dirty="0">
                <a:solidFill>
                  <a:prstClr val="black"/>
                </a:solidFill>
                <a:cs typeface="Arial" charset="0"/>
              </a:rPr>
              <a:t>Possibilità di usare servizi finanziari:</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Prossimità</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accessibilità</a:t>
            </a:r>
          </a:p>
        </p:txBody>
      </p:sp>
      <p:sp>
        <p:nvSpPr>
          <p:cNvPr id="17" name="CasellaDiTesto 22">
            <a:extLst>
              <a:ext uri="{FF2B5EF4-FFF2-40B4-BE49-F238E27FC236}">
                <a16:creationId xmlns:a16="http://schemas.microsoft.com/office/drawing/2014/main" id="{E3982B0E-717E-47C0-A864-B871C97C3385}"/>
              </a:ext>
            </a:extLst>
          </p:cNvPr>
          <p:cNvSpPr txBox="1">
            <a:spLocks noChangeArrowheads="1"/>
          </p:cNvSpPr>
          <p:nvPr/>
        </p:nvSpPr>
        <p:spPr bwMode="auto">
          <a:xfrm>
            <a:off x="6268725" y="1297771"/>
            <a:ext cx="2639683" cy="878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0" marR="0" lvl="0" indent="0" defTabSz="914400" eaLnBrk="0" fontAlgn="base" latinLnBrk="0" hangingPunct="0">
              <a:lnSpc>
                <a:spcPts val="2100"/>
              </a:lnSpc>
              <a:spcBef>
                <a:spcPct val="0"/>
              </a:spcBef>
              <a:spcAft>
                <a:spcPct val="0"/>
              </a:spcAft>
              <a:buClrTx/>
              <a:buSzTx/>
              <a:buFontTx/>
              <a:buNone/>
              <a:tabLst/>
              <a:defRPr/>
            </a:pPr>
            <a:r>
              <a:rPr kumimoji="0" lang="it-IT" altLang="it-IT" sz="1600" b="0" i="0" u="none" strike="noStrike" kern="0" cap="none" spc="0" normalizeH="0" baseline="0" noProof="0" dirty="0">
                <a:ln>
                  <a:noFill/>
                </a:ln>
                <a:solidFill>
                  <a:prstClr val="black"/>
                </a:solidFill>
                <a:effectLst/>
                <a:uLnTx/>
                <a:uFillTx/>
              </a:rPr>
              <a:t>Prodotti e servizi adeguati in linea </a:t>
            </a:r>
            <a:r>
              <a:rPr lang="it-IT" altLang="it-IT" sz="1600" kern="0" dirty="0">
                <a:solidFill>
                  <a:prstClr val="black"/>
                </a:solidFill>
              </a:rPr>
              <a:t>con i</a:t>
            </a:r>
            <a:r>
              <a:rPr kumimoji="0" lang="it-IT" altLang="it-IT" sz="1600" b="0" i="0" u="none" strike="noStrike" kern="0" cap="none" spc="0" normalizeH="0" baseline="0" noProof="0" dirty="0">
                <a:ln>
                  <a:noFill/>
                </a:ln>
                <a:solidFill>
                  <a:prstClr val="black"/>
                </a:solidFill>
                <a:effectLst/>
                <a:uLnTx/>
                <a:uFillTx/>
              </a:rPr>
              <a:t> bisogni dei clienti </a:t>
            </a:r>
          </a:p>
        </p:txBody>
      </p:sp>
      <p:sp>
        <p:nvSpPr>
          <p:cNvPr id="18" name="CasellaDiTesto 17">
            <a:extLst>
              <a:ext uri="{FF2B5EF4-FFF2-40B4-BE49-F238E27FC236}">
                <a16:creationId xmlns:a16="http://schemas.microsoft.com/office/drawing/2014/main" id="{14570401-F768-401B-996C-8ADA64365D37}"/>
              </a:ext>
            </a:extLst>
          </p:cNvPr>
          <p:cNvSpPr txBox="1"/>
          <p:nvPr/>
        </p:nvSpPr>
        <p:spPr>
          <a:xfrm>
            <a:off x="6268725" y="4090131"/>
            <a:ext cx="2639683" cy="1417055"/>
          </a:xfrm>
          <a:prstGeom prst="rect">
            <a:avLst/>
          </a:prstGeom>
          <a:noFill/>
        </p:spPr>
        <p:txBody>
          <a:bodyPr wrap="square">
            <a:spAutoFit/>
          </a:bodyPr>
          <a:lstStyle/>
          <a:p>
            <a:pPr eaLnBrk="0" fontAlgn="base" hangingPunct="0">
              <a:lnSpc>
                <a:spcPts val="2100"/>
              </a:lnSpc>
              <a:spcBef>
                <a:spcPct val="0"/>
              </a:spcBef>
              <a:spcAft>
                <a:spcPct val="0"/>
              </a:spcAft>
              <a:defRPr/>
            </a:pPr>
            <a:r>
              <a:rPr lang="it-IT" sz="1600" dirty="0">
                <a:solidFill>
                  <a:prstClr val="black"/>
                </a:solidFill>
                <a:cs typeface="Arial" charset="0"/>
              </a:rPr>
              <a:t>Utilizzo effettivo di prodotti/ servizi finanziari: </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Regolarità</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Frequenza</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Durata di utilizzo</a:t>
            </a:r>
          </a:p>
        </p:txBody>
      </p:sp>
      <p:sp>
        <p:nvSpPr>
          <p:cNvPr id="19" name="CasellaDiTesto 18">
            <a:extLst>
              <a:ext uri="{FF2B5EF4-FFF2-40B4-BE49-F238E27FC236}">
                <a16:creationId xmlns:a16="http://schemas.microsoft.com/office/drawing/2014/main" id="{CA7AB329-48FD-4BE1-BDFC-18D0E1206AB0}"/>
              </a:ext>
            </a:extLst>
          </p:cNvPr>
          <p:cNvSpPr txBox="1"/>
          <p:nvPr/>
        </p:nvSpPr>
        <p:spPr>
          <a:xfrm>
            <a:off x="511656" y="4090131"/>
            <a:ext cx="2406378" cy="1147750"/>
          </a:xfrm>
          <a:prstGeom prst="rect">
            <a:avLst/>
          </a:prstGeom>
          <a:noFill/>
        </p:spPr>
        <p:txBody>
          <a:bodyPr wrap="square">
            <a:spAutoFit/>
          </a:bodyPr>
          <a:lstStyle/>
          <a:p>
            <a:pPr eaLnBrk="0" fontAlgn="base" hangingPunct="0">
              <a:lnSpc>
                <a:spcPts val="2100"/>
              </a:lnSpc>
              <a:spcBef>
                <a:spcPct val="0"/>
              </a:spcBef>
              <a:spcAft>
                <a:spcPct val="0"/>
              </a:spcAft>
              <a:defRPr/>
            </a:pPr>
            <a:r>
              <a:rPr lang="it-IT" sz="1600" dirty="0">
                <a:solidFill>
                  <a:prstClr val="black"/>
                </a:solidFill>
                <a:cs typeface="Arial" charset="0"/>
              </a:rPr>
              <a:t>Effetti per la vita </a:t>
            </a:r>
            <a:br>
              <a:rPr lang="it-IT" sz="1600" dirty="0">
                <a:solidFill>
                  <a:prstClr val="black"/>
                </a:solidFill>
                <a:cs typeface="Arial" charset="0"/>
              </a:rPr>
            </a:br>
            <a:r>
              <a:rPr lang="it-IT" sz="1600" dirty="0">
                <a:solidFill>
                  <a:prstClr val="black"/>
                </a:solidFill>
                <a:cs typeface="Arial" charset="0"/>
              </a:rPr>
              <a:t>dei clienti: </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Sanità/consumi</a:t>
            </a:r>
          </a:p>
          <a:p>
            <a:pPr marL="285750" indent="-285750" eaLnBrk="0" fontAlgn="base" hangingPunct="0">
              <a:lnSpc>
                <a:spcPts val="2100"/>
              </a:lnSpc>
              <a:spcBef>
                <a:spcPct val="0"/>
              </a:spcBef>
              <a:spcAft>
                <a:spcPct val="0"/>
              </a:spcAft>
              <a:buFontTx/>
              <a:buChar char="-"/>
              <a:defRPr/>
            </a:pPr>
            <a:r>
              <a:rPr lang="it-IT" sz="1600" dirty="0">
                <a:solidFill>
                  <a:prstClr val="black"/>
                </a:solidFill>
                <a:cs typeface="Arial" charset="0"/>
              </a:rPr>
              <a:t>Persone/ imprese</a:t>
            </a:r>
          </a:p>
        </p:txBody>
      </p:sp>
      <p:sp>
        <p:nvSpPr>
          <p:cNvPr id="21" name="Arco a tutto sesto 20">
            <a:extLst>
              <a:ext uri="{FF2B5EF4-FFF2-40B4-BE49-F238E27FC236}">
                <a16:creationId xmlns:a16="http://schemas.microsoft.com/office/drawing/2014/main" id="{0ECF2DAD-D881-442C-9F0F-39AF92783E7F}"/>
              </a:ext>
            </a:extLst>
          </p:cNvPr>
          <p:cNvSpPr/>
          <p:nvPr/>
        </p:nvSpPr>
        <p:spPr>
          <a:xfrm>
            <a:off x="2519050" y="1389984"/>
            <a:ext cx="3724275" cy="3324225"/>
          </a:xfrm>
          <a:prstGeom prst="blockArc">
            <a:avLst>
              <a:gd name="adj1" fmla="val 10921425"/>
              <a:gd name="adj2" fmla="val 0"/>
              <a:gd name="adj3" fmla="val 25000"/>
            </a:avLst>
          </a:prstGeom>
          <a:solidFill>
            <a:srgbClr val="4F81BD"/>
          </a:solidFill>
          <a:ln w="25400" cap="flat" cmpd="sng" algn="ctr">
            <a:solidFill>
              <a:srgbClr val="4F81BD">
                <a:shade val="50000"/>
              </a:srgbClr>
            </a:solidFill>
            <a:prstDash val="solid"/>
          </a:ln>
          <a:effectLst/>
        </p:spPr>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it-IT" kern="0">
              <a:solidFill>
                <a:sysClr val="windowText" lastClr="000000"/>
              </a:solidFill>
              <a:latin typeface="Calibri"/>
            </a:endParaRPr>
          </a:p>
        </p:txBody>
      </p:sp>
      <p:sp>
        <p:nvSpPr>
          <p:cNvPr id="22" name="CasellaDiTesto 11">
            <a:extLst>
              <a:ext uri="{FF2B5EF4-FFF2-40B4-BE49-F238E27FC236}">
                <a16:creationId xmlns:a16="http://schemas.microsoft.com/office/drawing/2014/main" id="{08103F66-55E1-438F-8B00-16ABCD952E93}"/>
              </a:ext>
            </a:extLst>
          </p:cNvPr>
          <p:cNvSpPr txBox="1"/>
          <p:nvPr/>
        </p:nvSpPr>
        <p:spPr>
          <a:xfrm rot="19211448">
            <a:off x="2852504" y="1902071"/>
            <a:ext cx="1235075" cy="298450"/>
          </a:xfrm>
          <a:prstGeom prst="rect">
            <a:avLst/>
          </a:prstGeom>
          <a:solidFill>
            <a:sysClr val="window" lastClr="FFFFFF"/>
          </a:solidFill>
          <a:ln w="9525" cmpd="sng">
            <a:solidFill>
              <a:sysClr val="window" lastClr="FFFFFF">
                <a:shade val="50000"/>
              </a:sysClr>
            </a:solidFill>
          </a:ln>
          <a:effectLst/>
        </p:spPr>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it-IT" sz="1300" kern="0" dirty="0">
                <a:solidFill>
                  <a:sysClr val="windowText" lastClr="000000"/>
                </a:solidFill>
                <a:cs typeface="Arial" panose="020B0604020202020204" pitchFamily="34" charset="0"/>
              </a:rPr>
              <a:t>1. Accesso</a:t>
            </a:r>
          </a:p>
        </p:txBody>
      </p:sp>
      <p:sp>
        <p:nvSpPr>
          <p:cNvPr id="23" name="CasellaDiTesto 12">
            <a:extLst>
              <a:ext uri="{FF2B5EF4-FFF2-40B4-BE49-F238E27FC236}">
                <a16:creationId xmlns:a16="http://schemas.microsoft.com/office/drawing/2014/main" id="{C738956D-695E-4E4D-8070-CEEBF91216C1}"/>
              </a:ext>
            </a:extLst>
          </p:cNvPr>
          <p:cNvSpPr txBox="1"/>
          <p:nvPr/>
        </p:nvSpPr>
        <p:spPr>
          <a:xfrm rot="2675102">
            <a:off x="4746296" y="1973020"/>
            <a:ext cx="1235075" cy="298450"/>
          </a:xfrm>
          <a:prstGeom prst="rect">
            <a:avLst/>
          </a:prstGeom>
          <a:solidFill>
            <a:sysClr val="window" lastClr="FFFFFF"/>
          </a:solidFill>
          <a:ln w="9525" cmpd="sng">
            <a:solidFill>
              <a:sysClr val="window" lastClr="FFFFFF">
                <a:shade val="50000"/>
              </a:sysClr>
            </a:solidFill>
          </a:ln>
          <a:effectLst/>
        </p:spPr>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it-IT" sz="1300" kern="0" dirty="0">
                <a:solidFill>
                  <a:sysClr val="windowText" lastClr="000000"/>
                </a:solidFill>
                <a:cs typeface="Arial" panose="020B0604020202020204" pitchFamily="34" charset="0"/>
              </a:rPr>
              <a:t>2. Qualità</a:t>
            </a:r>
          </a:p>
        </p:txBody>
      </p:sp>
      <p:sp>
        <p:nvSpPr>
          <p:cNvPr id="13" name="Segnaposto numero diapositiva 14">
            <a:extLst>
              <a:ext uri="{FF2B5EF4-FFF2-40B4-BE49-F238E27FC236}">
                <a16:creationId xmlns:a16="http://schemas.microsoft.com/office/drawing/2014/main" id="{EF59D091-5A99-454D-9068-6E3036338D25}"/>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Tx/>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19</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126870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CA192C-F7A8-4C4E-AE60-460999284DD9}"/>
              </a:ext>
            </a:extLst>
          </p:cNvPr>
          <p:cNvSpPr>
            <a:spLocks noGrp="1"/>
          </p:cNvSpPr>
          <p:nvPr>
            <p:ph type="title"/>
          </p:nvPr>
        </p:nvSpPr>
        <p:spPr/>
        <p:txBody>
          <a:bodyPr/>
          <a:lstStyle/>
          <a:p>
            <a:r>
              <a:rPr lang="it-IT" altLang="it-IT" dirty="0"/>
              <a:t>L’inclusione finanziaria: perché è importante?</a:t>
            </a:r>
            <a:endParaRPr lang="it-IT" dirty="0"/>
          </a:p>
        </p:txBody>
      </p:sp>
      <p:sp>
        <p:nvSpPr>
          <p:cNvPr id="4" name="Segnaposto testo 2">
            <a:extLst>
              <a:ext uri="{FF2B5EF4-FFF2-40B4-BE49-F238E27FC236}">
                <a16:creationId xmlns:a16="http://schemas.microsoft.com/office/drawing/2014/main" id="{85393EE1-7600-4323-B28C-6CFE5365BE64}"/>
              </a:ext>
            </a:extLst>
          </p:cNvPr>
          <p:cNvSpPr txBox="1">
            <a:spLocks/>
          </p:cNvSpPr>
          <p:nvPr/>
        </p:nvSpPr>
        <p:spPr>
          <a:xfrm>
            <a:off x="407265" y="1038400"/>
            <a:ext cx="8443437" cy="500009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nSpc>
                <a:spcPts val="2200"/>
              </a:lnSpc>
              <a:spcBef>
                <a:spcPts val="0"/>
              </a:spcBef>
              <a:spcAft>
                <a:spcPts val="1200"/>
              </a:spcAft>
              <a:buBlip>
                <a:blip r:embed="rId2"/>
              </a:buBlip>
            </a:pPr>
            <a:r>
              <a:rPr lang="it-IT" dirty="0"/>
              <a:t>L’inclusione finanziaria può essere un fattore decisivo per la </a:t>
            </a:r>
            <a:r>
              <a:rPr lang="it-IT" b="1" dirty="0">
                <a:solidFill>
                  <a:srgbClr val="003A79"/>
                </a:solidFill>
              </a:rPr>
              <a:t>crescita economica/sviluppo </a:t>
            </a:r>
            <a:r>
              <a:rPr lang="it-IT" dirty="0"/>
              <a:t>e la riduzione della povertà. L’accesso ai servizi finanziari può sostenere il lavoro/l’occupazione, riduce la vulnerabilità a shock e aumenta gli investimenti nel fattore umano.</a:t>
            </a:r>
          </a:p>
          <a:p>
            <a:pPr marL="285750" indent="-285750">
              <a:lnSpc>
                <a:spcPts val="2200"/>
              </a:lnSpc>
              <a:spcBef>
                <a:spcPts val="0"/>
              </a:spcBef>
              <a:spcAft>
                <a:spcPts val="1200"/>
              </a:spcAft>
              <a:buBlip>
                <a:blip r:embed="rId2"/>
              </a:buBlip>
            </a:pPr>
            <a:r>
              <a:rPr lang="it-IT" dirty="0"/>
              <a:t>Senza sistemi di inclusione finanziaria, individui ed imprese devono contare sulle </a:t>
            </a:r>
            <a:r>
              <a:rPr lang="it-IT" b="1" dirty="0">
                <a:solidFill>
                  <a:srgbClr val="003A79"/>
                </a:solidFill>
              </a:rPr>
              <a:t>proprie risorse </a:t>
            </a:r>
            <a:r>
              <a:rPr lang="it-IT" dirty="0"/>
              <a:t>(limitate, costose, pericolose).</a:t>
            </a:r>
          </a:p>
          <a:p>
            <a:pPr marL="285750" indent="-285750">
              <a:lnSpc>
                <a:spcPts val="2200"/>
              </a:lnSpc>
              <a:spcBef>
                <a:spcPts val="0"/>
              </a:spcBef>
              <a:spcAft>
                <a:spcPts val="1200"/>
              </a:spcAft>
              <a:buBlip>
                <a:blip r:embed="rId2"/>
              </a:buBlip>
            </a:pPr>
            <a:r>
              <a:rPr lang="it-IT" dirty="0"/>
              <a:t>Dal punto di vista delle autorità centrali, una crescente inclusione favorisce </a:t>
            </a:r>
            <a:r>
              <a:rPr lang="it-IT" b="1" dirty="0">
                <a:solidFill>
                  <a:srgbClr val="003A79"/>
                </a:solidFill>
              </a:rPr>
              <a:t>l’attuazione di politiche monetarie</a:t>
            </a:r>
            <a:r>
              <a:rPr lang="it-IT" dirty="0"/>
              <a:t>/stabilità più efficaci ed efficienti.</a:t>
            </a:r>
          </a:p>
          <a:p>
            <a:pPr marL="285750" indent="-285750">
              <a:lnSpc>
                <a:spcPts val="2200"/>
              </a:lnSpc>
              <a:spcBef>
                <a:spcPts val="0"/>
              </a:spcBef>
              <a:spcAft>
                <a:spcPts val="1200"/>
              </a:spcAft>
              <a:buBlip>
                <a:blip r:embed="rId2"/>
              </a:buBlip>
            </a:pPr>
            <a:r>
              <a:rPr lang="it-IT" dirty="0"/>
              <a:t>L’inclusione finanziaria è problematica quando è </a:t>
            </a:r>
            <a:r>
              <a:rPr lang="it-IT" b="1" dirty="0">
                <a:solidFill>
                  <a:srgbClr val="003A79"/>
                </a:solidFill>
              </a:rPr>
              <a:t>involontaria</a:t>
            </a:r>
            <a:r>
              <a:rPr lang="it-IT" dirty="0"/>
              <a:t>, cioè quando gli individui vorrebbero utilizzare servizi finanziari ma non possono a causa di barriere. </a:t>
            </a:r>
          </a:p>
          <a:p>
            <a:pPr marL="285750" indent="-285750">
              <a:lnSpc>
                <a:spcPts val="2200"/>
              </a:lnSpc>
              <a:spcBef>
                <a:spcPts val="0"/>
              </a:spcBef>
              <a:spcAft>
                <a:spcPts val="1200"/>
              </a:spcAft>
              <a:buBlip>
                <a:blip r:embed="rId2"/>
              </a:buBlip>
            </a:pPr>
            <a:r>
              <a:rPr lang="it-IT" dirty="0"/>
              <a:t>Secondo le rilevazioni della WB (triennali), il 69% degli adulti nel mondo era titolare di uno o più conti bancari nel 2017 (62% nel 2014 e 51% nel 2011). La dispersione è molto elevata. Nei paesi HI, la quota era prossima al 100% nel 2017, negli emergenti al 56%.</a:t>
            </a:r>
            <a:endParaRPr lang="it-IT" i="1" dirty="0"/>
          </a:p>
          <a:p>
            <a:pPr marL="285750" indent="-285750">
              <a:lnSpc>
                <a:spcPts val="2200"/>
              </a:lnSpc>
              <a:spcBef>
                <a:spcPts val="0"/>
              </a:spcBef>
              <a:spcAft>
                <a:spcPts val="1200"/>
              </a:spcAft>
              <a:buFont typeface="Wingdings" panose="05000000000000000000" pitchFamily="2" charset="2"/>
              <a:buBlip>
                <a:blip r:embed="rId2"/>
              </a:buBlip>
            </a:pPr>
            <a:endParaRPr lang="it-IT" i="1" dirty="0"/>
          </a:p>
          <a:p>
            <a:pPr lvl="1">
              <a:lnSpc>
                <a:spcPts val="2200"/>
              </a:lnSpc>
              <a:spcBef>
                <a:spcPts val="0"/>
              </a:spcBef>
              <a:spcAft>
                <a:spcPts val="1200"/>
              </a:spcAft>
            </a:pPr>
            <a:endParaRPr lang="it-IT" sz="1600" i="1" dirty="0"/>
          </a:p>
          <a:p>
            <a:pPr marL="285750" indent="-285750">
              <a:lnSpc>
                <a:spcPts val="2200"/>
              </a:lnSpc>
              <a:spcBef>
                <a:spcPts val="0"/>
              </a:spcBef>
              <a:spcAft>
                <a:spcPts val="1200"/>
              </a:spcAft>
              <a:buFont typeface="Wingdings" panose="05000000000000000000" pitchFamily="2" charset="2"/>
              <a:buBlip>
                <a:blip r:embed="rId2"/>
              </a:buBlip>
            </a:pPr>
            <a:endParaRPr lang="it-IT" dirty="0"/>
          </a:p>
        </p:txBody>
      </p:sp>
      <p:sp>
        <p:nvSpPr>
          <p:cNvPr id="5" name="Segnaposto numero diapositiva 14">
            <a:extLst>
              <a:ext uri="{FF2B5EF4-FFF2-40B4-BE49-F238E27FC236}">
                <a16:creationId xmlns:a16="http://schemas.microsoft.com/office/drawing/2014/main" id="{12F47981-A4F4-49CF-BE62-DC35C8E7DCBB}"/>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20</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186898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E335F2-B08C-4E0C-82D3-8B20F9BEF020}"/>
              </a:ext>
            </a:extLst>
          </p:cNvPr>
          <p:cNvSpPr>
            <a:spLocks noGrp="1"/>
          </p:cNvSpPr>
          <p:nvPr>
            <p:ph type="title"/>
          </p:nvPr>
        </p:nvSpPr>
        <p:spPr/>
        <p:txBody>
          <a:bodyPr/>
          <a:lstStyle/>
          <a:p>
            <a:r>
              <a:rPr lang="it-IT" dirty="0"/>
              <a:t>Inclusione finanziaria nei paesi islamici</a:t>
            </a:r>
          </a:p>
        </p:txBody>
      </p:sp>
      <p:sp>
        <p:nvSpPr>
          <p:cNvPr id="4" name="Segnaposto testo 3">
            <a:extLst>
              <a:ext uri="{FF2B5EF4-FFF2-40B4-BE49-F238E27FC236}">
                <a16:creationId xmlns:a16="http://schemas.microsoft.com/office/drawing/2014/main" id="{52C327EB-1DE6-4113-8D06-53D22F96724E}"/>
              </a:ext>
            </a:extLst>
          </p:cNvPr>
          <p:cNvSpPr>
            <a:spLocks noGrp="1"/>
          </p:cNvSpPr>
          <p:nvPr>
            <p:ph type="body" sz="quarter" idx="11"/>
          </p:nvPr>
        </p:nvSpPr>
        <p:spPr>
          <a:xfrm>
            <a:off x="397643" y="825768"/>
            <a:ext cx="8685972" cy="642862"/>
          </a:xfrm>
        </p:spPr>
        <p:txBody>
          <a:bodyPr/>
          <a:lstStyle/>
          <a:p>
            <a:pPr>
              <a:lnSpc>
                <a:spcPts val="2000"/>
              </a:lnSpc>
            </a:pPr>
            <a:r>
              <a:rPr lang="it-IT"/>
              <a:t>Molto elevata nei </a:t>
            </a:r>
            <a:r>
              <a:rPr lang="it-IT" b="1">
                <a:solidFill>
                  <a:srgbClr val="003A79"/>
                </a:solidFill>
              </a:rPr>
              <a:t>paesi del Golfo</a:t>
            </a:r>
            <a:r>
              <a:rPr lang="it-IT"/>
              <a:t>, con gli EAU e il Kuwait che mostrano quote superiori all’80% della popolazione adulta, e in Malesia (85%). Negli altri paesi asiatici le % sono molto più modeste ma in aumento (al 50% in Bangladesh e Indonesia, ferma al 21% in Pakistan), da ricondurre ai più modesti livelli di reddito. I paesi con quote più elevate sono paesi HI, gli altri con quote più basse appartengono alla categoria LMI.</a:t>
            </a:r>
          </a:p>
        </p:txBody>
      </p:sp>
      <p:sp>
        <p:nvSpPr>
          <p:cNvPr id="5" name="Segnaposto testo 4">
            <a:extLst>
              <a:ext uri="{FF2B5EF4-FFF2-40B4-BE49-F238E27FC236}">
                <a16:creationId xmlns:a16="http://schemas.microsoft.com/office/drawing/2014/main" id="{8E19626A-0223-4EFF-BC9E-5216A7C3126B}"/>
              </a:ext>
            </a:extLst>
          </p:cNvPr>
          <p:cNvSpPr>
            <a:spLocks noGrp="1"/>
          </p:cNvSpPr>
          <p:nvPr>
            <p:ph type="body" sz="quarter" idx="12"/>
          </p:nvPr>
        </p:nvSpPr>
        <p:spPr>
          <a:xfrm>
            <a:off x="337257" y="6268178"/>
            <a:ext cx="6658765" cy="224696"/>
          </a:xfrm>
        </p:spPr>
        <p:txBody>
          <a:bodyPr/>
          <a:lstStyle/>
          <a:p>
            <a:r>
              <a:rPr lang="en-GB" dirty="0"/>
              <a:t>Nota: LMI=Lower middle income, UMI=Upper Middle Income, HI=High income. </a:t>
            </a:r>
            <a:r>
              <a:rPr lang="it-IT" dirty="0"/>
              <a:t>(*) media della categoria di reddito di appartenenza. Fonte: nostre elaborazioni su dati World Bank, Global </a:t>
            </a:r>
            <a:r>
              <a:rPr lang="it-IT" dirty="0" err="1"/>
              <a:t>Findex</a:t>
            </a:r>
            <a:r>
              <a:rPr lang="it-IT" dirty="0"/>
              <a:t> database.</a:t>
            </a:r>
          </a:p>
        </p:txBody>
      </p:sp>
      <p:sp>
        <p:nvSpPr>
          <p:cNvPr id="6" name="Segnaposto testo 5">
            <a:extLst>
              <a:ext uri="{FF2B5EF4-FFF2-40B4-BE49-F238E27FC236}">
                <a16:creationId xmlns:a16="http://schemas.microsoft.com/office/drawing/2014/main" id="{879D21E0-FBDF-4C18-AFB9-D24DAA539373}"/>
              </a:ext>
            </a:extLst>
          </p:cNvPr>
          <p:cNvSpPr>
            <a:spLocks noGrp="1"/>
          </p:cNvSpPr>
          <p:nvPr>
            <p:ph type="body" sz="quarter" idx="13"/>
          </p:nvPr>
        </p:nvSpPr>
        <p:spPr>
          <a:xfrm>
            <a:off x="1739233" y="2299011"/>
            <a:ext cx="5866228" cy="440605"/>
          </a:xfrm>
        </p:spPr>
        <p:txBody>
          <a:bodyPr/>
          <a:lstStyle/>
          <a:p>
            <a:r>
              <a:rPr lang="it-IT" sz="1300" dirty="0"/>
              <a:t>Adulti con un c/c bancario </a:t>
            </a:r>
            <a:br>
              <a:rPr lang="it-IT" sz="1300" dirty="0"/>
            </a:br>
            <a:r>
              <a:rPr lang="it-IT" sz="1300" b="0" dirty="0"/>
              <a:t>(alcuni paesi islamici, % età superiore a 15 anni)</a:t>
            </a:r>
          </a:p>
        </p:txBody>
      </p:sp>
      <p:graphicFrame>
        <p:nvGraphicFramePr>
          <p:cNvPr id="7" name="Segnaposto contenuto 6">
            <a:extLst>
              <a:ext uri="{FF2B5EF4-FFF2-40B4-BE49-F238E27FC236}">
                <a16:creationId xmlns:a16="http://schemas.microsoft.com/office/drawing/2014/main" id="{CD76CECC-7982-4E58-A343-DE8F1A4427B6}"/>
              </a:ext>
            </a:extLst>
          </p:cNvPr>
          <p:cNvGraphicFramePr>
            <a:graphicFrameLocks noGrp="1"/>
          </p:cNvGraphicFramePr>
          <p:nvPr>
            <p:ph idx="1"/>
            <p:extLst>
              <p:ext uri="{D42A27DB-BD31-4B8C-83A1-F6EECF244321}">
                <p14:modId xmlns:p14="http://schemas.microsoft.com/office/powerpoint/2010/main" val="835530270"/>
              </p:ext>
            </p:extLst>
          </p:nvPr>
        </p:nvGraphicFramePr>
        <p:xfrm>
          <a:off x="397643" y="2669315"/>
          <a:ext cx="8271904" cy="3598863"/>
        </p:xfrm>
        <a:graphic>
          <a:graphicData uri="http://schemas.openxmlformats.org/drawingml/2006/chart">
            <c:chart xmlns:c="http://schemas.openxmlformats.org/drawingml/2006/chart" xmlns:r="http://schemas.openxmlformats.org/officeDocument/2006/relationships" r:id="rId2"/>
          </a:graphicData>
        </a:graphic>
      </p:graphicFrame>
      <p:sp>
        <p:nvSpPr>
          <p:cNvPr id="8" name="Segnaposto numero diapositiva 14">
            <a:extLst>
              <a:ext uri="{FF2B5EF4-FFF2-40B4-BE49-F238E27FC236}">
                <a16:creationId xmlns:a16="http://schemas.microsoft.com/office/drawing/2014/main" id="{A78DA0A9-4A1B-4E67-8E49-32CAEE3C7E80}"/>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21</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3508299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D093D6-0350-4AFB-9210-B16BE8E600C9}"/>
              </a:ext>
            </a:extLst>
          </p:cNvPr>
          <p:cNvSpPr>
            <a:spLocks noGrp="1"/>
          </p:cNvSpPr>
          <p:nvPr>
            <p:ph type="title"/>
          </p:nvPr>
        </p:nvSpPr>
        <p:spPr/>
        <p:txBody>
          <a:bodyPr/>
          <a:lstStyle/>
          <a:p>
            <a:r>
              <a:rPr lang="it-IT" dirty="0"/>
              <a:t>Inclusione finanziaria…alcune considerazioni</a:t>
            </a:r>
          </a:p>
        </p:txBody>
      </p:sp>
      <p:sp>
        <p:nvSpPr>
          <p:cNvPr id="3" name="Segnaposto testo 2">
            <a:extLst>
              <a:ext uri="{FF2B5EF4-FFF2-40B4-BE49-F238E27FC236}">
                <a16:creationId xmlns:a16="http://schemas.microsoft.com/office/drawing/2014/main" id="{269F0105-31C8-4896-B614-8608D81D7182}"/>
              </a:ext>
            </a:extLst>
          </p:cNvPr>
          <p:cNvSpPr>
            <a:spLocks noGrp="1"/>
          </p:cNvSpPr>
          <p:nvPr>
            <p:ph type="body" sz="quarter" idx="16"/>
          </p:nvPr>
        </p:nvSpPr>
        <p:spPr>
          <a:xfrm>
            <a:off x="377312" y="999429"/>
            <a:ext cx="8596826" cy="642862"/>
          </a:xfrm>
        </p:spPr>
        <p:txBody>
          <a:bodyPr/>
          <a:lstStyle/>
          <a:p>
            <a:pPr marL="285750" indent="-285750">
              <a:lnSpc>
                <a:spcPts val="2200"/>
              </a:lnSpc>
              <a:spcBef>
                <a:spcPts val="0"/>
              </a:spcBef>
              <a:spcAft>
                <a:spcPts val="1200"/>
              </a:spcAft>
              <a:buBlip>
                <a:blip r:embed="rId2"/>
              </a:buBlip>
            </a:pPr>
            <a:r>
              <a:rPr lang="it-IT" dirty="0"/>
              <a:t>Va notato che in tutti i paesi riportati nel grafico – quelli dove la finanza islamica assume un peso rilevante o prevalente – il grado di inclusione appare </a:t>
            </a:r>
            <a:r>
              <a:rPr lang="it-IT" b="1" dirty="0">
                <a:solidFill>
                  <a:srgbClr val="003A79"/>
                </a:solidFill>
              </a:rPr>
              <a:t>più modesto rispetto alla media internazionale </a:t>
            </a:r>
            <a:r>
              <a:rPr lang="it-IT" dirty="0"/>
              <a:t>della categoria di reddito di appartenenza, definita considerando tutti gli intermediari finanziari, prevalentemente occidentali/convenzionali.</a:t>
            </a:r>
          </a:p>
          <a:p>
            <a:pPr marL="285750" indent="-285750">
              <a:lnSpc>
                <a:spcPts val="2200"/>
              </a:lnSpc>
              <a:spcBef>
                <a:spcPts val="0"/>
              </a:spcBef>
              <a:spcAft>
                <a:spcPts val="1200"/>
              </a:spcAft>
              <a:buBlip>
                <a:blip r:embed="rId2"/>
              </a:buBlip>
            </a:pPr>
            <a:r>
              <a:rPr lang="it-IT" b="1" dirty="0">
                <a:solidFill>
                  <a:srgbClr val="003A79"/>
                </a:solidFill>
              </a:rPr>
              <a:t>L’Iran</a:t>
            </a:r>
            <a:r>
              <a:rPr lang="it-IT" dirty="0"/>
              <a:t> rappresenta una significativa eccezione, poiché con un sistema totalmente costituito da banche islamiche, copre circa un terzo del totale attivo di tutto il comparto islamico nel mondo e mostra nel contempo un grado di inclusione molto elevato. </a:t>
            </a:r>
          </a:p>
          <a:p>
            <a:pPr marL="285750" indent="-285750">
              <a:lnSpc>
                <a:spcPts val="2200"/>
              </a:lnSpc>
              <a:spcBef>
                <a:spcPts val="0"/>
              </a:spcBef>
              <a:spcAft>
                <a:spcPts val="1200"/>
              </a:spcAft>
              <a:buBlip>
                <a:blip r:embed="rId2"/>
              </a:buBlip>
            </a:pPr>
            <a:r>
              <a:rPr lang="it-IT" dirty="0"/>
              <a:t>In genere nei paesi islamici, il grado di diffusione di </a:t>
            </a:r>
            <a:r>
              <a:rPr lang="it-IT" b="1" dirty="0">
                <a:solidFill>
                  <a:srgbClr val="003A79"/>
                </a:solidFill>
              </a:rPr>
              <a:t>strumenti di risparmio </a:t>
            </a:r>
            <a:r>
              <a:rPr lang="it-IT" dirty="0"/>
              <a:t>è meno diffusa rispetto a quello riferito ai </a:t>
            </a:r>
            <a:r>
              <a:rPr lang="it-IT" b="1" dirty="0">
                <a:solidFill>
                  <a:srgbClr val="003A79"/>
                </a:solidFill>
              </a:rPr>
              <a:t>finanziamenti</a:t>
            </a:r>
            <a:r>
              <a:rPr lang="it-IT" dirty="0"/>
              <a:t>. Ciò può essere spiegato, da un lato, con una particolare abilità della finanza islamica di supportare le PMI, dove la richiesta di risorse finanziarie può essere incentivata nel caso di condivisione dei rischi, che è propria degli operatori islamici, dove infatti molto diffuse sono le pratiche di private equity e venture capital. Nei paesi occidentali, l’accesso al credito da parte delle </a:t>
            </a:r>
            <a:r>
              <a:rPr lang="it-IT" b="1" dirty="0">
                <a:solidFill>
                  <a:srgbClr val="003A79"/>
                </a:solidFill>
              </a:rPr>
              <a:t>PMI</a:t>
            </a:r>
            <a:r>
              <a:rPr lang="it-IT" dirty="0"/>
              <a:t> è sempre stato oggetto di critica al sistema finanziario, per la richiesta di adeguate </a:t>
            </a:r>
            <a:r>
              <a:rPr lang="it-IT" b="1" dirty="0">
                <a:solidFill>
                  <a:srgbClr val="003A79"/>
                </a:solidFill>
              </a:rPr>
              <a:t>garanzie</a:t>
            </a:r>
            <a:r>
              <a:rPr lang="it-IT" dirty="0"/>
              <a:t> e alla </a:t>
            </a:r>
            <a:r>
              <a:rPr lang="it-IT" b="1" dirty="0">
                <a:solidFill>
                  <a:srgbClr val="003A79"/>
                </a:solidFill>
              </a:rPr>
              <a:t>credit history </a:t>
            </a:r>
            <a:r>
              <a:rPr lang="it-IT" dirty="0"/>
              <a:t>dell’impresa affidata. </a:t>
            </a:r>
          </a:p>
        </p:txBody>
      </p:sp>
      <p:sp>
        <p:nvSpPr>
          <p:cNvPr id="4" name="Segnaposto numero diapositiva 14">
            <a:extLst>
              <a:ext uri="{FF2B5EF4-FFF2-40B4-BE49-F238E27FC236}">
                <a16:creationId xmlns:a16="http://schemas.microsoft.com/office/drawing/2014/main" id="{C9F17E1D-C6AC-485E-B6EF-CCF02A359B13}"/>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22</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3824810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A9262D-742B-48EC-ABA9-E7690E17AD27}"/>
              </a:ext>
            </a:extLst>
          </p:cNvPr>
          <p:cNvSpPr>
            <a:spLocks noGrp="1"/>
          </p:cNvSpPr>
          <p:nvPr>
            <p:ph type="title"/>
          </p:nvPr>
        </p:nvSpPr>
        <p:spPr/>
        <p:txBody>
          <a:bodyPr/>
          <a:lstStyle/>
          <a:p>
            <a:r>
              <a:rPr lang="it-IT" dirty="0"/>
              <a:t>Donne: un gap ancora marcato</a:t>
            </a:r>
          </a:p>
        </p:txBody>
      </p:sp>
      <p:sp>
        <p:nvSpPr>
          <p:cNvPr id="4" name="Segnaposto testo 3">
            <a:extLst>
              <a:ext uri="{FF2B5EF4-FFF2-40B4-BE49-F238E27FC236}">
                <a16:creationId xmlns:a16="http://schemas.microsoft.com/office/drawing/2014/main" id="{30A5B194-890E-42A3-9CC0-70A4CDD2950D}"/>
              </a:ext>
            </a:extLst>
          </p:cNvPr>
          <p:cNvSpPr>
            <a:spLocks noGrp="1"/>
          </p:cNvSpPr>
          <p:nvPr>
            <p:ph type="body" sz="quarter" idx="11"/>
          </p:nvPr>
        </p:nvSpPr>
        <p:spPr>
          <a:xfrm>
            <a:off x="397643" y="846558"/>
            <a:ext cx="8464655" cy="642862"/>
          </a:xfrm>
        </p:spPr>
        <p:txBody>
          <a:bodyPr/>
          <a:lstStyle/>
          <a:p>
            <a:pPr>
              <a:lnSpc>
                <a:spcPts val="2000"/>
              </a:lnSpc>
            </a:pPr>
            <a:r>
              <a:rPr lang="it-IT" dirty="0"/>
              <a:t>Il grado di inclusione finanziaria è molto più </a:t>
            </a:r>
            <a:r>
              <a:rPr lang="it-IT" b="1" dirty="0">
                <a:solidFill>
                  <a:srgbClr val="003A79"/>
                </a:solidFill>
              </a:rPr>
              <a:t>basso nelle donne </a:t>
            </a:r>
            <a:r>
              <a:rPr lang="it-IT" dirty="0"/>
              <a:t>rispetto agli uomini, ma si è sensibilmente rafforzato negli ultimi anni, in tutti i paesi, segnando un balzo soprattutto in Egitto (dal 7% delle donne nel 2011 al 27% nel 2017). Il gap si è mantenuto elevato in Bangladesh e in Pakistan (circa 30pp nel 2017). Sorprende che anche in Turchia il gap di genere fosse ancora pari a circa 30pp nel 2017.</a:t>
            </a:r>
          </a:p>
          <a:p>
            <a:pPr>
              <a:lnSpc>
                <a:spcPts val="2000"/>
              </a:lnSpc>
            </a:pPr>
            <a:endParaRPr lang="it-IT" dirty="0"/>
          </a:p>
        </p:txBody>
      </p:sp>
      <p:sp>
        <p:nvSpPr>
          <p:cNvPr id="5" name="Segnaposto testo 4">
            <a:extLst>
              <a:ext uri="{FF2B5EF4-FFF2-40B4-BE49-F238E27FC236}">
                <a16:creationId xmlns:a16="http://schemas.microsoft.com/office/drawing/2014/main" id="{1A8106F6-556D-45EA-AAC5-3299229CCFD6}"/>
              </a:ext>
            </a:extLst>
          </p:cNvPr>
          <p:cNvSpPr>
            <a:spLocks noGrp="1"/>
          </p:cNvSpPr>
          <p:nvPr>
            <p:ph type="body" sz="quarter" idx="12"/>
          </p:nvPr>
        </p:nvSpPr>
        <p:spPr>
          <a:xfrm>
            <a:off x="397643" y="6177542"/>
            <a:ext cx="6670067" cy="392970"/>
          </a:xfrm>
        </p:spPr>
        <p:txBody>
          <a:bodyPr/>
          <a:lstStyle/>
          <a:p>
            <a:r>
              <a:rPr lang="en-GB" dirty="0"/>
              <a:t>Nota: LMI=Lower middle income, UMI=Upper Middle Income, HI=High income. </a:t>
            </a:r>
            <a:r>
              <a:rPr lang="it-IT" dirty="0"/>
              <a:t>(*) media della categoria di reddito di appartenenza. Fonte: nostre elaborazioni su dati World Bank, Global </a:t>
            </a:r>
            <a:r>
              <a:rPr lang="it-IT" dirty="0" err="1"/>
              <a:t>Findex</a:t>
            </a:r>
            <a:r>
              <a:rPr lang="it-IT" dirty="0"/>
              <a:t> database.</a:t>
            </a:r>
          </a:p>
        </p:txBody>
      </p:sp>
      <p:sp>
        <p:nvSpPr>
          <p:cNvPr id="6" name="Segnaposto testo 5">
            <a:extLst>
              <a:ext uri="{FF2B5EF4-FFF2-40B4-BE49-F238E27FC236}">
                <a16:creationId xmlns:a16="http://schemas.microsoft.com/office/drawing/2014/main" id="{F2AE2F1A-8E51-4EB4-945A-4BFCBC937DA0}"/>
              </a:ext>
            </a:extLst>
          </p:cNvPr>
          <p:cNvSpPr>
            <a:spLocks noGrp="1"/>
          </p:cNvSpPr>
          <p:nvPr>
            <p:ph type="body" sz="quarter" idx="13"/>
          </p:nvPr>
        </p:nvSpPr>
        <p:spPr>
          <a:xfrm>
            <a:off x="1582615" y="2326052"/>
            <a:ext cx="5978770" cy="348135"/>
          </a:xfrm>
        </p:spPr>
        <p:txBody>
          <a:bodyPr/>
          <a:lstStyle/>
          <a:p>
            <a:r>
              <a:rPr lang="it-IT" sz="1300" dirty="0"/>
              <a:t>Donne con un c/c bancario </a:t>
            </a:r>
            <a:br>
              <a:rPr lang="it-IT" sz="1300" dirty="0"/>
            </a:br>
            <a:r>
              <a:rPr lang="it-IT" sz="1300" b="0" dirty="0"/>
              <a:t>(alcuni paesi islamici, % età superiore a 15 anni)</a:t>
            </a:r>
          </a:p>
          <a:p>
            <a:endParaRPr lang="it-IT" sz="1300" dirty="0"/>
          </a:p>
        </p:txBody>
      </p:sp>
      <p:graphicFrame>
        <p:nvGraphicFramePr>
          <p:cNvPr id="7" name="Segnaposto contenuto 6">
            <a:extLst>
              <a:ext uri="{FF2B5EF4-FFF2-40B4-BE49-F238E27FC236}">
                <a16:creationId xmlns:a16="http://schemas.microsoft.com/office/drawing/2014/main" id="{A1E031CD-1510-416F-A24D-5C4D9BDB327D}"/>
              </a:ext>
            </a:extLst>
          </p:cNvPr>
          <p:cNvGraphicFramePr>
            <a:graphicFrameLocks noGrp="1"/>
          </p:cNvGraphicFramePr>
          <p:nvPr>
            <p:ph idx="1"/>
            <p:extLst>
              <p:ext uri="{D42A27DB-BD31-4B8C-83A1-F6EECF244321}">
                <p14:modId xmlns:p14="http://schemas.microsoft.com/office/powerpoint/2010/main" val="636281008"/>
              </p:ext>
            </p:extLst>
          </p:nvPr>
        </p:nvGraphicFramePr>
        <p:xfrm>
          <a:off x="655608" y="2674188"/>
          <a:ext cx="7575635" cy="3503353"/>
        </p:xfrm>
        <a:graphic>
          <a:graphicData uri="http://schemas.openxmlformats.org/drawingml/2006/chart">
            <c:chart xmlns:c="http://schemas.openxmlformats.org/drawingml/2006/chart" xmlns:r="http://schemas.openxmlformats.org/officeDocument/2006/relationships" r:id="rId2"/>
          </a:graphicData>
        </a:graphic>
      </p:graphicFrame>
      <p:sp>
        <p:nvSpPr>
          <p:cNvPr id="8" name="Segnaposto numero diapositiva 14">
            <a:extLst>
              <a:ext uri="{FF2B5EF4-FFF2-40B4-BE49-F238E27FC236}">
                <a16:creationId xmlns:a16="http://schemas.microsoft.com/office/drawing/2014/main" id="{62CA87CF-14E8-46F5-96AC-9F2083A23D0C}"/>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23</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837178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39A81A-9E82-4FB0-AE9F-3543A02A18CE}"/>
              </a:ext>
            </a:extLst>
          </p:cNvPr>
          <p:cNvSpPr>
            <a:spLocks noGrp="1"/>
          </p:cNvSpPr>
          <p:nvPr>
            <p:ph type="title"/>
          </p:nvPr>
        </p:nvSpPr>
        <p:spPr/>
        <p:txBody>
          <a:bodyPr/>
          <a:lstStyle/>
          <a:p>
            <a:r>
              <a:rPr lang="it-IT" dirty="0"/>
              <a:t>Inclusione finanziaria: barriere</a:t>
            </a:r>
          </a:p>
        </p:txBody>
      </p:sp>
      <p:sp>
        <p:nvSpPr>
          <p:cNvPr id="4" name="Segnaposto testo 3">
            <a:extLst>
              <a:ext uri="{FF2B5EF4-FFF2-40B4-BE49-F238E27FC236}">
                <a16:creationId xmlns:a16="http://schemas.microsoft.com/office/drawing/2014/main" id="{03F5C1F8-8E59-47CF-B207-BB71FB3574BA}"/>
              </a:ext>
            </a:extLst>
          </p:cNvPr>
          <p:cNvSpPr>
            <a:spLocks noGrp="1"/>
          </p:cNvSpPr>
          <p:nvPr>
            <p:ph type="body" sz="quarter" idx="11"/>
          </p:nvPr>
        </p:nvSpPr>
        <p:spPr>
          <a:xfrm>
            <a:off x="5680663" y="1716661"/>
            <a:ext cx="3242887" cy="642862"/>
          </a:xfrm>
        </p:spPr>
        <p:txBody>
          <a:bodyPr/>
          <a:lstStyle/>
          <a:p>
            <a:pPr>
              <a:lnSpc>
                <a:spcPts val="2100"/>
              </a:lnSpc>
            </a:pPr>
            <a:r>
              <a:rPr lang="it-IT" dirty="0"/>
              <a:t>La principale barriera è data da insufficienti somme disponibili (60%), ma significativa è anche la quota di coloro che si avvalgono di un c/ detenuto di altri famigliari o considerano i costi troppo elevati</a:t>
            </a:r>
            <a:r>
              <a:rPr lang="it-IT" dirty="0">
                <a:solidFill>
                  <a:srgbClr val="003A79"/>
                </a:solidFill>
              </a:rPr>
              <a:t>. </a:t>
            </a:r>
            <a:r>
              <a:rPr lang="it-IT" dirty="0"/>
              <a:t>Le motivazioni di carattere “psicologico” </a:t>
            </a:r>
            <a:r>
              <a:rPr lang="it-IT" b="1" dirty="0">
                <a:solidFill>
                  <a:srgbClr val="003A79"/>
                </a:solidFill>
              </a:rPr>
              <a:t>(sfiducia negli istituti finanziari o motivi religiosi),</a:t>
            </a:r>
            <a:r>
              <a:rPr lang="it-IT" b="1" dirty="0"/>
              <a:t> </a:t>
            </a:r>
            <a:r>
              <a:rPr lang="it-IT" dirty="0"/>
              <a:t>pur presenti, mostrano una minore incidenza (6%)</a:t>
            </a:r>
            <a:r>
              <a:rPr lang="it-IT" dirty="0">
                <a:solidFill>
                  <a:srgbClr val="003A79"/>
                </a:solidFill>
              </a:rPr>
              <a:t>.</a:t>
            </a:r>
          </a:p>
        </p:txBody>
      </p:sp>
      <p:sp>
        <p:nvSpPr>
          <p:cNvPr id="5" name="Segnaposto testo 4">
            <a:extLst>
              <a:ext uri="{FF2B5EF4-FFF2-40B4-BE49-F238E27FC236}">
                <a16:creationId xmlns:a16="http://schemas.microsoft.com/office/drawing/2014/main" id="{91FAC197-1719-4483-B178-5DD8050DEAC4}"/>
              </a:ext>
            </a:extLst>
          </p:cNvPr>
          <p:cNvSpPr>
            <a:spLocks noGrp="1"/>
          </p:cNvSpPr>
          <p:nvPr>
            <p:ph type="body" sz="quarter" idx="12"/>
          </p:nvPr>
        </p:nvSpPr>
        <p:spPr>
          <a:xfrm>
            <a:off x="302570" y="5545022"/>
            <a:ext cx="5166577" cy="174287"/>
          </a:xfrm>
        </p:spPr>
        <p:txBody>
          <a:bodyPr/>
          <a:lstStyle/>
          <a:p>
            <a:r>
              <a:rPr lang="it-IT" altLang="it-IT" dirty="0">
                <a:ea typeface="MS PGothic" panose="020B0600070205080204" pitchFamily="34" charset="-128"/>
              </a:rPr>
              <a:t>Nota: la rilevazione si riferisce ai soli paesi emergenti. </a:t>
            </a:r>
            <a:br>
              <a:rPr lang="it-IT" altLang="it-IT" dirty="0">
                <a:ea typeface="MS PGothic" panose="020B0600070205080204" pitchFamily="34" charset="-128"/>
              </a:rPr>
            </a:br>
            <a:r>
              <a:rPr lang="it-IT" altLang="it-IT" dirty="0">
                <a:ea typeface="MS PGothic" panose="020B0600070205080204" pitchFamily="34" charset="-128"/>
              </a:rPr>
              <a:t>Fonte: elaborazioni Intesa-Sanpaolo su dati World Bank, GFDR 2018</a:t>
            </a:r>
            <a:endParaRPr lang="it-IT" dirty="0"/>
          </a:p>
        </p:txBody>
      </p:sp>
      <p:sp>
        <p:nvSpPr>
          <p:cNvPr id="6" name="Segnaposto testo 5">
            <a:extLst>
              <a:ext uri="{FF2B5EF4-FFF2-40B4-BE49-F238E27FC236}">
                <a16:creationId xmlns:a16="http://schemas.microsoft.com/office/drawing/2014/main" id="{45120345-F261-4774-8223-E4B426A4BB89}"/>
              </a:ext>
            </a:extLst>
          </p:cNvPr>
          <p:cNvSpPr>
            <a:spLocks noGrp="1"/>
          </p:cNvSpPr>
          <p:nvPr>
            <p:ph type="body" sz="quarter" idx="13"/>
          </p:nvPr>
        </p:nvSpPr>
        <p:spPr>
          <a:xfrm>
            <a:off x="302570" y="1138691"/>
            <a:ext cx="5101812" cy="642861"/>
          </a:xfrm>
        </p:spPr>
        <p:txBody>
          <a:bodyPr/>
          <a:lstStyle/>
          <a:p>
            <a:r>
              <a:rPr lang="it-IT" sz="1300" dirty="0"/>
              <a:t>Finanza convenzionale – </a:t>
            </a:r>
            <a:br>
              <a:rPr lang="it-IT" sz="1300" dirty="0"/>
            </a:br>
            <a:r>
              <a:rPr lang="it-IT" sz="1300" dirty="0"/>
              <a:t>Principali barriere all’apertura di un conto </a:t>
            </a:r>
            <a:br>
              <a:rPr lang="it-IT" sz="1300" dirty="0"/>
            </a:br>
            <a:r>
              <a:rPr lang="it-IT" sz="1300" b="0" dirty="0"/>
              <a:t>(adulti, %, 2017)</a:t>
            </a:r>
          </a:p>
          <a:p>
            <a:endParaRPr lang="it-IT" sz="1300" dirty="0"/>
          </a:p>
        </p:txBody>
      </p:sp>
      <p:graphicFrame>
        <p:nvGraphicFramePr>
          <p:cNvPr id="7" name="Segnaposto contenuto 9">
            <a:extLst>
              <a:ext uri="{FF2B5EF4-FFF2-40B4-BE49-F238E27FC236}">
                <a16:creationId xmlns:a16="http://schemas.microsoft.com/office/drawing/2014/main" id="{CFFCFA26-B3D9-4DB6-9FD8-F6B9172AB440}"/>
              </a:ext>
            </a:extLst>
          </p:cNvPr>
          <p:cNvGraphicFramePr>
            <a:graphicFrameLocks noGrp="1"/>
          </p:cNvGraphicFramePr>
          <p:nvPr>
            <p:ph idx="1"/>
            <p:extLst>
              <p:ext uri="{D42A27DB-BD31-4B8C-83A1-F6EECF244321}">
                <p14:modId xmlns:p14="http://schemas.microsoft.com/office/powerpoint/2010/main" val="995206994"/>
              </p:ext>
            </p:extLst>
          </p:nvPr>
        </p:nvGraphicFramePr>
        <p:xfrm>
          <a:off x="397643" y="1781552"/>
          <a:ext cx="5283020" cy="3600450"/>
        </p:xfrm>
        <a:graphic>
          <a:graphicData uri="http://schemas.openxmlformats.org/drawingml/2006/chart">
            <c:chart xmlns:c="http://schemas.openxmlformats.org/drawingml/2006/chart" xmlns:r="http://schemas.openxmlformats.org/officeDocument/2006/relationships" r:id="rId2"/>
          </a:graphicData>
        </a:graphic>
      </p:graphicFrame>
      <p:sp>
        <p:nvSpPr>
          <p:cNvPr id="8" name="Segnaposto numero diapositiva 14">
            <a:extLst>
              <a:ext uri="{FF2B5EF4-FFF2-40B4-BE49-F238E27FC236}">
                <a16:creationId xmlns:a16="http://schemas.microsoft.com/office/drawing/2014/main" id="{90234CDB-E95E-465E-A6ED-A355185984AB}"/>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24</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580920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p:cNvSpPr>
            <a:spLocks noGrp="1"/>
          </p:cNvSpPr>
          <p:nvPr>
            <p:ph type="title"/>
          </p:nvPr>
        </p:nvSpPr>
        <p:spPr>
          <a:xfrm>
            <a:off x="399600" y="365126"/>
            <a:ext cx="7833600" cy="457200"/>
          </a:xfrm>
        </p:spPr>
        <p:txBody>
          <a:bodyPr>
            <a:normAutofit/>
          </a:bodyPr>
          <a:lstStyle/>
          <a:p>
            <a:r>
              <a:rPr lang="it-IT" dirty="0">
                <a:latin typeface="Century Gothic" panose="020B0502020202020204" pitchFamily="34" charset="0"/>
              </a:rPr>
              <a:t>Agenda</a:t>
            </a:r>
            <a:endParaRPr lang="en-GB" dirty="0">
              <a:latin typeface="Century Gothic" panose="020B0502020202020204" pitchFamily="34" charset="0"/>
            </a:endParaRPr>
          </a:p>
        </p:txBody>
      </p:sp>
      <p:sp>
        <p:nvSpPr>
          <p:cNvPr id="3" name="Rectangle 9"/>
          <p:cNvSpPr>
            <a:spLocks noChangeArrowheads="1"/>
          </p:cNvSpPr>
          <p:nvPr/>
        </p:nvSpPr>
        <p:spPr bwMode="auto">
          <a:xfrm>
            <a:off x="505673" y="2140208"/>
            <a:ext cx="512758" cy="624373"/>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2</a:t>
            </a:r>
          </a:p>
        </p:txBody>
      </p:sp>
      <p:sp>
        <p:nvSpPr>
          <p:cNvPr id="4" name="Rectangle 11"/>
          <p:cNvSpPr>
            <a:spLocks noChangeArrowheads="1"/>
          </p:cNvSpPr>
          <p:nvPr/>
        </p:nvSpPr>
        <p:spPr bwMode="auto">
          <a:xfrm>
            <a:off x="507261" y="3051435"/>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3</a:t>
            </a:r>
          </a:p>
        </p:txBody>
      </p:sp>
      <p:sp>
        <p:nvSpPr>
          <p:cNvPr id="5" name="Rectangle 12"/>
          <p:cNvSpPr>
            <a:spLocks noChangeArrowheads="1"/>
          </p:cNvSpPr>
          <p:nvPr/>
        </p:nvSpPr>
        <p:spPr bwMode="auto">
          <a:xfrm>
            <a:off x="1039608" y="3051435"/>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kern="0" dirty="0">
                <a:solidFill>
                  <a:schemeClr val="accent6">
                    <a:lumMod val="75000"/>
                  </a:schemeClr>
                </a:solidFill>
                <a:latin typeface="Century Gothic" panose="020B0502020202020204" pitchFamily="34" charset="0"/>
                <a:cs typeface="Arial" panose="020B0604020202020204" pitchFamily="34" charset="0"/>
              </a:rPr>
              <a:t>Strumenti di raccolta e di finanziamento: caratteristiche analoghe ma diverso utilizzo</a:t>
            </a:r>
          </a:p>
        </p:txBody>
      </p:sp>
      <p:sp>
        <p:nvSpPr>
          <p:cNvPr id="10" name="Rectangle 11"/>
          <p:cNvSpPr>
            <a:spLocks noChangeArrowheads="1"/>
          </p:cNvSpPr>
          <p:nvPr/>
        </p:nvSpPr>
        <p:spPr bwMode="auto">
          <a:xfrm>
            <a:off x="518373" y="1276678"/>
            <a:ext cx="512758" cy="622604"/>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1</a:t>
            </a:r>
          </a:p>
        </p:txBody>
      </p:sp>
      <p:sp>
        <p:nvSpPr>
          <p:cNvPr id="11" name="Rectangle 16"/>
          <p:cNvSpPr>
            <a:spLocks noChangeArrowheads="1"/>
          </p:cNvSpPr>
          <p:nvPr/>
        </p:nvSpPr>
        <p:spPr bwMode="auto">
          <a:xfrm>
            <a:off x="1018431" y="2134155"/>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endParaRPr lang="it-IT" sz="2000" b="1" kern="0" dirty="0">
              <a:solidFill>
                <a:schemeClr val="accent6">
                  <a:lumMod val="75000"/>
                </a:schemeClr>
              </a:solidFill>
              <a:latin typeface="Century Gothic" panose="020B0502020202020204" pitchFamily="34" charset="0"/>
              <a:cs typeface="Arial" panose="020B0604020202020204" pitchFamily="34" charset="0"/>
            </a:endParaRPr>
          </a:p>
          <a:p>
            <a:r>
              <a:rPr lang="it-IT" sz="2000" b="1" kern="0" dirty="0">
                <a:solidFill>
                  <a:schemeClr val="accent6">
                    <a:lumMod val="75000"/>
                  </a:schemeClr>
                </a:solidFill>
                <a:latin typeface="Century Gothic" panose="020B0502020202020204" pitchFamily="34" charset="0"/>
                <a:cs typeface="Arial" panose="020B0604020202020204" pitchFamily="34" charset="0"/>
              </a:rPr>
              <a:t>Operatori: banche e altri intermediari finanziari.</a:t>
            </a:r>
          </a:p>
          <a:p>
            <a:endParaRPr lang="it-IT" sz="2000" b="1" kern="0" dirty="0">
              <a:solidFill>
                <a:schemeClr val="accent6">
                  <a:lumMod val="75000"/>
                </a:schemeClr>
              </a:solidFill>
              <a:latin typeface="Century Gothic" panose="020B0502020202020204" pitchFamily="34" charset="0"/>
              <a:cs typeface="Arial" panose="020B0604020202020204" pitchFamily="34" charset="0"/>
            </a:endParaRPr>
          </a:p>
        </p:txBody>
      </p:sp>
      <p:sp>
        <p:nvSpPr>
          <p:cNvPr id="12" name="Rectangle 10"/>
          <p:cNvSpPr>
            <a:spLocks noChangeArrowheads="1"/>
          </p:cNvSpPr>
          <p:nvPr/>
        </p:nvSpPr>
        <p:spPr bwMode="auto">
          <a:xfrm>
            <a:off x="1039608" y="1269727"/>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i="1" kern="0" dirty="0" err="1">
                <a:solidFill>
                  <a:schemeClr val="accent6">
                    <a:lumMod val="75000"/>
                  </a:schemeClr>
                </a:solidFill>
                <a:latin typeface="Century Gothic" panose="020B0502020202020204" pitchFamily="34" charset="0"/>
                <a:cs typeface="Arial" panose="020B0604020202020204" pitchFamily="34" charset="0"/>
              </a:rPr>
              <a:t>Economics</a:t>
            </a:r>
            <a:r>
              <a:rPr lang="it-IT" sz="2000" b="1" i="1" kern="0" dirty="0">
                <a:solidFill>
                  <a:schemeClr val="accent6">
                    <a:lumMod val="75000"/>
                  </a:schemeClr>
                </a:solidFill>
                <a:latin typeface="Century Gothic" panose="020B0502020202020204" pitchFamily="34" charset="0"/>
                <a:cs typeface="Arial" panose="020B0604020202020204" pitchFamily="34" charset="0"/>
              </a:rPr>
              <a:t> of </a:t>
            </a:r>
            <a:r>
              <a:rPr lang="it-IT" sz="2000" b="1" i="1" kern="0" dirty="0" err="1">
                <a:solidFill>
                  <a:schemeClr val="accent6">
                    <a:lumMod val="75000"/>
                  </a:schemeClr>
                </a:solidFill>
                <a:latin typeface="Century Gothic" panose="020B0502020202020204" pitchFamily="34" charset="0"/>
                <a:cs typeface="Arial" panose="020B0604020202020204" pitchFamily="34" charset="0"/>
              </a:rPr>
              <a:t>religions</a:t>
            </a:r>
            <a:r>
              <a:rPr lang="it-IT" sz="2000" b="1" i="1" kern="0" dirty="0">
                <a:solidFill>
                  <a:schemeClr val="accent6">
                    <a:lumMod val="75000"/>
                  </a:schemeClr>
                </a:solidFill>
                <a:latin typeface="Century Gothic" panose="020B0502020202020204" pitchFamily="34" charset="0"/>
                <a:cs typeface="Arial" panose="020B0604020202020204" pitchFamily="34" charset="0"/>
              </a:rPr>
              <a:t> </a:t>
            </a:r>
            <a:r>
              <a:rPr lang="it-IT" sz="2000" b="1" kern="0" dirty="0">
                <a:solidFill>
                  <a:schemeClr val="accent6">
                    <a:lumMod val="75000"/>
                  </a:schemeClr>
                </a:solidFill>
                <a:latin typeface="Century Gothic" panose="020B0502020202020204" pitchFamily="34" charset="0"/>
                <a:cs typeface="Arial" panose="020B0604020202020204" pitchFamily="34" charset="0"/>
              </a:rPr>
              <a:t>e Finanza Islamica</a:t>
            </a:r>
          </a:p>
        </p:txBody>
      </p:sp>
      <p:sp>
        <p:nvSpPr>
          <p:cNvPr id="15"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25</a:t>
            </a:fld>
            <a:endParaRPr lang="it-IT" altLang="it-IT" sz="1000" dirty="0">
              <a:solidFill>
                <a:srgbClr val="003A79"/>
              </a:solidFill>
              <a:latin typeface="Century Gothic" panose="020B0502020202020204" pitchFamily="34" charset="0"/>
            </a:endParaRPr>
          </a:p>
        </p:txBody>
      </p:sp>
      <p:sp>
        <p:nvSpPr>
          <p:cNvPr id="14" name="Rectangle 11"/>
          <p:cNvSpPr>
            <a:spLocks noChangeArrowheads="1"/>
          </p:cNvSpPr>
          <p:nvPr/>
        </p:nvSpPr>
        <p:spPr bwMode="auto">
          <a:xfrm>
            <a:off x="513741" y="3962619"/>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4</a:t>
            </a:r>
          </a:p>
        </p:txBody>
      </p:sp>
      <p:sp>
        <p:nvSpPr>
          <p:cNvPr id="16" name="Rectangle 12"/>
          <p:cNvSpPr>
            <a:spLocks noChangeArrowheads="1"/>
          </p:cNvSpPr>
          <p:nvPr/>
        </p:nvSpPr>
        <p:spPr bwMode="auto">
          <a:xfrm>
            <a:off x="1039608" y="3962619"/>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kern="0" dirty="0">
                <a:solidFill>
                  <a:schemeClr val="accent6">
                    <a:lumMod val="75000"/>
                  </a:schemeClr>
                </a:solidFill>
                <a:latin typeface="Century Gothic" panose="020B0502020202020204" pitchFamily="34" charset="0"/>
                <a:cs typeface="Arial" panose="020B0604020202020204" pitchFamily="34" charset="0"/>
              </a:rPr>
              <a:t>Il grado di inclusione finanziaria</a:t>
            </a:r>
          </a:p>
        </p:txBody>
      </p:sp>
      <p:sp>
        <p:nvSpPr>
          <p:cNvPr id="17" name="Rectangle 11">
            <a:extLst>
              <a:ext uri="{FF2B5EF4-FFF2-40B4-BE49-F238E27FC236}">
                <a16:creationId xmlns:a16="http://schemas.microsoft.com/office/drawing/2014/main" id="{38A8F0C1-51A5-4E38-BD74-C59BFCBD8F95}"/>
              </a:ext>
            </a:extLst>
          </p:cNvPr>
          <p:cNvSpPr>
            <a:spLocks noChangeArrowheads="1"/>
          </p:cNvSpPr>
          <p:nvPr/>
        </p:nvSpPr>
        <p:spPr bwMode="auto">
          <a:xfrm>
            <a:off x="513741" y="4827738"/>
            <a:ext cx="512758" cy="615530"/>
          </a:xfrm>
          <a:prstGeom prst="rect">
            <a:avLst/>
          </a:prstGeom>
          <a:solidFill>
            <a:srgbClr val="003A79">
              <a:alpha val="74902"/>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5</a:t>
            </a:r>
          </a:p>
        </p:txBody>
      </p:sp>
      <p:sp>
        <p:nvSpPr>
          <p:cNvPr id="18" name="Rectangle 12">
            <a:extLst>
              <a:ext uri="{FF2B5EF4-FFF2-40B4-BE49-F238E27FC236}">
                <a16:creationId xmlns:a16="http://schemas.microsoft.com/office/drawing/2014/main" id="{5A8AA76D-9C44-4316-95A3-7E66A085D68B}"/>
              </a:ext>
            </a:extLst>
          </p:cNvPr>
          <p:cNvSpPr>
            <a:spLocks noChangeArrowheads="1"/>
          </p:cNvSpPr>
          <p:nvPr/>
        </p:nvSpPr>
        <p:spPr bwMode="auto">
          <a:xfrm>
            <a:off x="1039608" y="4827738"/>
            <a:ext cx="7833600" cy="615530"/>
          </a:xfrm>
          <a:prstGeom prst="rect">
            <a:avLst/>
          </a:prstGeom>
          <a:solidFill>
            <a:srgbClr val="003A79">
              <a:alpha val="74902"/>
            </a:srgbClr>
          </a:solidFill>
          <a:ln w="9525" algn="ctr">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kern="0" dirty="0">
                <a:solidFill>
                  <a:srgbClr val="FFFFFF"/>
                </a:solidFill>
                <a:latin typeface="Century Gothic" panose="020B0502020202020204" pitchFamily="34" charset="0"/>
                <a:cs typeface="Arial" panose="020B0604020202020204" pitchFamily="34" charset="0"/>
              </a:rPr>
              <a:t>Fintech e Prospettive</a:t>
            </a:r>
          </a:p>
        </p:txBody>
      </p:sp>
    </p:spTree>
    <p:extLst>
      <p:ext uri="{BB962C8B-B14F-4D97-AF65-F5344CB8AC3E}">
        <p14:creationId xmlns:p14="http://schemas.microsoft.com/office/powerpoint/2010/main" val="349336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50E0B0-F811-4719-98E8-394622FCEE29}"/>
              </a:ext>
            </a:extLst>
          </p:cNvPr>
          <p:cNvSpPr>
            <a:spLocks noGrp="1"/>
          </p:cNvSpPr>
          <p:nvPr>
            <p:ph type="title"/>
          </p:nvPr>
        </p:nvSpPr>
        <p:spPr/>
        <p:txBody>
          <a:bodyPr/>
          <a:lstStyle/>
          <a:p>
            <a:r>
              <a:rPr lang="it-IT" dirty="0"/>
              <a:t>Fintech: importante strumento di inclusione</a:t>
            </a:r>
          </a:p>
        </p:txBody>
      </p:sp>
      <p:sp>
        <p:nvSpPr>
          <p:cNvPr id="4" name="Segnaposto testo 3">
            <a:extLst>
              <a:ext uri="{FF2B5EF4-FFF2-40B4-BE49-F238E27FC236}">
                <a16:creationId xmlns:a16="http://schemas.microsoft.com/office/drawing/2014/main" id="{40B88164-3D31-484A-ABF1-FE63A28B7FF5}"/>
              </a:ext>
            </a:extLst>
          </p:cNvPr>
          <p:cNvSpPr>
            <a:spLocks noGrp="1"/>
          </p:cNvSpPr>
          <p:nvPr>
            <p:ph type="body" sz="quarter" idx="11"/>
          </p:nvPr>
        </p:nvSpPr>
        <p:spPr>
          <a:xfrm>
            <a:off x="403185" y="812029"/>
            <a:ext cx="8600138" cy="642862"/>
          </a:xfrm>
        </p:spPr>
        <p:txBody>
          <a:bodyPr/>
          <a:lstStyle/>
          <a:p>
            <a:pPr>
              <a:lnSpc>
                <a:spcPts val="2000"/>
              </a:lnSpc>
            </a:pPr>
            <a:r>
              <a:rPr lang="it-IT" dirty="0"/>
              <a:t>Fra i vari canali, importante il </a:t>
            </a:r>
            <a:r>
              <a:rPr lang="it-IT" b="1" dirty="0">
                <a:solidFill>
                  <a:srgbClr val="003A79"/>
                </a:solidFill>
              </a:rPr>
              <a:t>mobile</a:t>
            </a:r>
            <a:r>
              <a:rPr lang="it-IT" dirty="0"/>
              <a:t> </a:t>
            </a:r>
            <a:r>
              <a:rPr lang="it-IT" b="1" dirty="0">
                <a:solidFill>
                  <a:srgbClr val="003A79"/>
                </a:solidFill>
              </a:rPr>
              <a:t>phone</a:t>
            </a:r>
            <a:r>
              <a:rPr lang="it-IT" dirty="0"/>
              <a:t>, specie per i pagamenti. La WB stima che 2/3 delle persone ancora senza c/c (circa 1.7 </a:t>
            </a:r>
            <a:r>
              <a:rPr lang="it-IT" dirty="0" err="1"/>
              <a:t>mld</a:t>
            </a:r>
            <a:r>
              <a:rPr lang="it-IT" dirty="0"/>
              <a:t>) possiede un cellulare utilizzabile per effettuare pagamenti.  La maggior parte dei paesi islamici rientra fra i 50 che mostrano il grado di penetrazione dei cellulari più elevato. L’Indonesia ha quota più elevata (66% della popolazione), Malesia  57.5%, Pakistan 43%. L’Egitto si ferma al 28%. Percentuali elevate lontane dalla media del 96% nelle economie avanzate.</a:t>
            </a:r>
          </a:p>
        </p:txBody>
      </p:sp>
      <p:sp>
        <p:nvSpPr>
          <p:cNvPr id="5" name="Segnaposto testo 4">
            <a:extLst>
              <a:ext uri="{FF2B5EF4-FFF2-40B4-BE49-F238E27FC236}">
                <a16:creationId xmlns:a16="http://schemas.microsoft.com/office/drawing/2014/main" id="{465A873D-E4D7-4E72-99F7-C8981C6E0195}"/>
              </a:ext>
            </a:extLst>
          </p:cNvPr>
          <p:cNvSpPr>
            <a:spLocks noGrp="1"/>
          </p:cNvSpPr>
          <p:nvPr>
            <p:ph type="body" sz="quarter" idx="12"/>
          </p:nvPr>
        </p:nvSpPr>
        <p:spPr>
          <a:xfrm>
            <a:off x="489858" y="6359695"/>
            <a:ext cx="4998401" cy="266358"/>
          </a:xfrm>
        </p:spPr>
        <p:txBody>
          <a:bodyPr/>
          <a:lstStyle/>
          <a:p>
            <a:r>
              <a:rPr lang="en-GB" dirty="0"/>
              <a:t>Fonte: </a:t>
            </a:r>
            <a:r>
              <a:rPr lang="en-GB" dirty="0" err="1"/>
              <a:t>Newzoo</a:t>
            </a:r>
            <a:r>
              <a:rPr lang="en-GB" dirty="0"/>
              <a:t> Global Mobile Market Report, September 2018.</a:t>
            </a:r>
            <a:endParaRPr lang="it-IT" dirty="0"/>
          </a:p>
        </p:txBody>
      </p:sp>
      <p:sp>
        <p:nvSpPr>
          <p:cNvPr id="6" name="Segnaposto testo 5">
            <a:extLst>
              <a:ext uri="{FF2B5EF4-FFF2-40B4-BE49-F238E27FC236}">
                <a16:creationId xmlns:a16="http://schemas.microsoft.com/office/drawing/2014/main" id="{DCEB065F-C6BA-4F46-BD1E-C4E73C00BBF6}"/>
              </a:ext>
            </a:extLst>
          </p:cNvPr>
          <p:cNvSpPr>
            <a:spLocks noGrp="1"/>
          </p:cNvSpPr>
          <p:nvPr>
            <p:ph type="body" sz="quarter" idx="13"/>
          </p:nvPr>
        </p:nvSpPr>
        <p:spPr>
          <a:xfrm>
            <a:off x="759125" y="2483943"/>
            <a:ext cx="7660256" cy="474736"/>
          </a:xfrm>
        </p:spPr>
        <p:txBody>
          <a:bodyPr/>
          <a:lstStyle/>
          <a:p>
            <a:r>
              <a:rPr lang="it-IT" sz="1300" dirty="0"/>
              <a:t>Diffusione degli smartphone in alcuni paesi islamici </a:t>
            </a:r>
            <a:r>
              <a:rPr lang="it-IT" sz="1300" b="0" dirty="0"/>
              <a:t>(2018)</a:t>
            </a:r>
          </a:p>
        </p:txBody>
      </p:sp>
      <p:graphicFrame>
        <p:nvGraphicFramePr>
          <p:cNvPr id="7" name="Segnaposto contenuto 6">
            <a:extLst>
              <a:ext uri="{FF2B5EF4-FFF2-40B4-BE49-F238E27FC236}">
                <a16:creationId xmlns:a16="http://schemas.microsoft.com/office/drawing/2014/main" id="{918D13D5-5903-41E6-91EC-DA10B940F152}"/>
              </a:ext>
            </a:extLst>
          </p:cNvPr>
          <p:cNvGraphicFramePr>
            <a:graphicFrameLocks noGrp="1"/>
          </p:cNvGraphicFramePr>
          <p:nvPr>
            <p:ph idx="1"/>
            <p:extLst>
              <p:ext uri="{D42A27DB-BD31-4B8C-83A1-F6EECF244321}">
                <p14:modId xmlns:p14="http://schemas.microsoft.com/office/powerpoint/2010/main" val="3281707102"/>
              </p:ext>
            </p:extLst>
          </p:nvPr>
        </p:nvGraphicFramePr>
        <p:xfrm>
          <a:off x="646981" y="2742244"/>
          <a:ext cx="7912819" cy="3360106"/>
        </p:xfrm>
        <a:graphic>
          <a:graphicData uri="http://schemas.openxmlformats.org/drawingml/2006/chart">
            <c:chart xmlns:c="http://schemas.openxmlformats.org/drawingml/2006/chart" xmlns:r="http://schemas.openxmlformats.org/officeDocument/2006/relationships" r:id="rId2"/>
          </a:graphicData>
        </a:graphic>
      </p:graphicFrame>
      <p:sp>
        <p:nvSpPr>
          <p:cNvPr id="8" name="Segnaposto numero diapositiva 14">
            <a:extLst>
              <a:ext uri="{FF2B5EF4-FFF2-40B4-BE49-F238E27FC236}">
                <a16:creationId xmlns:a16="http://schemas.microsoft.com/office/drawing/2014/main" id="{838F7987-B1AF-4243-B93C-2162B57E15BC}"/>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26</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130620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9C3248-6336-416A-81BB-8029C5E85A8D}"/>
              </a:ext>
            </a:extLst>
          </p:cNvPr>
          <p:cNvSpPr>
            <a:spLocks noGrp="1"/>
          </p:cNvSpPr>
          <p:nvPr>
            <p:ph type="title"/>
          </p:nvPr>
        </p:nvSpPr>
        <p:spPr/>
        <p:txBody>
          <a:bodyPr/>
          <a:lstStyle/>
          <a:p>
            <a:r>
              <a:rPr lang="it-IT" dirty="0"/>
              <a:t>Consistenti tassi di crescita. Prospettive positive</a:t>
            </a:r>
          </a:p>
        </p:txBody>
      </p:sp>
      <p:sp>
        <p:nvSpPr>
          <p:cNvPr id="4" name="Segnaposto testo 3">
            <a:extLst>
              <a:ext uri="{FF2B5EF4-FFF2-40B4-BE49-F238E27FC236}">
                <a16:creationId xmlns:a16="http://schemas.microsoft.com/office/drawing/2014/main" id="{FE836853-C82F-4D42-A7EC-A49FBA941241}"/>
              </a:ext>
            </a:extLst>
          </p:cNvPr>
          <p:cNvSpPr>
            <a:spLocks noGrp="1"/>
          </p:cNvSpPr>
          <p:nvPr>
            <p:ph type="body" sz="quarter" idx="11"/>
          </p:nvPr>
        </p:nvSpPr>
        <p:spPr>
          <a:xfrm>
            <a:off x="403186" y="952709"/>
            <a:ext cx="8570952" cy="642862"/>
          </a:xfrm>
        </p:spPr>
        <p:txBody>
          <a:bodyPr/>
          <a:lstStyle/>
          <a:p>
            <a:pPr>
              <a:lnSpc>
                <a:spcPts val="2000"/>
              </a:lnSpc>
            </a:pPr>
            <a:r>
              <a:rPr lang="it-IT" dirty="0"/>
              <a:t>Negli ultimi decenni, i </a:t>
            </a:r>
            <a:r>
              <a:rPr lang="it-IT" b="1" dirty="0">
                <a:solidFill>
                  <a:srgbClr val="003A79"/>
                </a:solidFill>
              </a:rPr>
              <a:t>tassi di crescita </a:t>
            </a:r>
            <a:r>
              <a:rPr lang="it-IT" dirty="0"/>
              <a:t>dell’attivo sono stati elevati. Nel 2020, anche i paesi musulmani sono stati colpiti dal COVID-19, con il PIL in calo. Le prospettive sono positive grazie a vari fattori: la domanda di prodotti sharia compliant è attesa rimanere sostenuta, anche per l’attenzione ai prodotti ESG e la sostenibilità; consistenti misure di sostegno ed operazioni di fusione fra banche islamiche e convenzionali. </a:t>
            </a:r>
          </a:p>
        </p:txBody>
      </p:sp>
      <p:sp>
        <p:nvSpPr>
          <p:cNvPr id="5" name="Segnaposto testo 4">
            <a:extLst>
              <a:ext uri="{FF2B5EF4-FFF2-40B4-BE49-F238E27FC236}">
                <a16:creationId xmlns:a16="http://schemas.microsoft.com/office/drawing/2014/main" id="{F40EF337-EA7C-4574-9C12-8A23741E2AB0}"/>
              </a:ext>
            </a:extLst>
          </p:cNvPr>
          <p:cNvSpPr>
            <a:spLocks noGrp="1"/>
          </p:cNvSpPr>
          <p:nvPr>
            <p:ph type="body" sz="quarter" idx="12"/>
          </p:nvPr>
        </p:nvSpPr>
        <p:spPr>
          <a:xfrm>
            <a:off x="397643" y="6268178"/>
            <a:ext cx="3985427" cy="224696"/>
          </a:xfrm>
        </p:spPr>
        <p:txBody>
          <a:bodyPr/>
          <a:lstStyle/>
          <a:p>
            <a:r>
              <a:rPr lang="it-IT" dirty="0"/>
              <a:t>Nota: tasso annuo di crescita composto. Fonte: Moody’s.</a:t>
            </a:r>
          </a:p>
        </p:txBody>
      </p:sp>
      <p:sp>
        <p:nvSpPr>
          <p:cNvPr id="6" name="Segnaposto testo 5">
            <a:extLst>
              <a:ext uri="{FF2B5EF4-FFF2-40B4-BE49-F238E27FC236}">
                <a16:creationId xmlns:a16="http://schemas.microsoft.com/office/drawing/2014/main" id="{E3B276D4-9DE1-44C1-A3E1-61446B653847}"/>
              </a:ext>
            </a:extLst>
          </p:cNvPr>
          <p:cNvSpPr>
            <a:spLocks noGrp="1"/>
          </p:cNvSpPr>
          <p:nvPr>
            <p:ph type="body" sz="quarter" idx="13"/>
          </p:nvPr>
        </p:nvSpPr>
        <p:spPr>
          <a:xfrm>
            <a:off x="914400" y="2537918"/>
            <a:ext cx="7384211" cy="225170"/>
          </a:xfrm>
        </p:spPr>
        <p:txBody>
          <a:bodyPr/>
          <a:lstStyle/>
          <a:p>
            <a:r>
              <a:rPr lang="it-IT" sz="1300" dirty="0"/>
              <a:t>TA </a:t>
            </a:r>
            <a:r>
              <a:rPr lang="it-IT" sz="1300" b="0" dirty="0"/>
              <a:t>(CAGR, %, 2015 – 9/2020)</a:t>
            </a:r>
          </a:p>
        </p:txBody>
      </p:sp>
      <p:graphicFrame>
        <p:nvGraphicFramePr>
          <p:cNvPr id="7" name="Segnaposto contenuto 6">
            <a:extLst>
              <a:ext uri="{FF2B5EF4-FFF2-40B4-BE49-F238E27FC236}">
                <a16:creationId xmlns:a16="http://schemas.microsoft.com/office/drawing/2014/main" id="{822A4426-5F5A-424D-9430-5D7C3B6BC51F}"/>
              </a:ext>
            </a:extLst>
          </p:cNvPr>
          <p:cNvGraphicFramePr>
            <a:graphicFrameLocks noGrp="1"/>
          </p:cNvGraphicFramePr>
          <p:nvPr>
            <p:ph idx="1"/>
            <p:extLst>
              <p:ext uri="{D42A27DB-BD31-4B8C-83A1-F6EECF244321}">
                <p14:modId xmlns:p14="http://schemas.microsoft.com/office/powerpoint/2010/main" val="3449311185"/>
              </p:ext>
            </p:extLst>
          </p:nvPr>
        </p:nvGraphicFramePr>
        <p:xfrm>
          <a:off x="526211" y="2667728"/>
          <a:ext cx="8091577" cy="3600450"/>
        </p:xfrm>
        <a:graphic>
          <a:graphicData uri="http://schemas.openxmlformats.org/drawingml/2006/chart">
            <c:chart xmlns:c="http://schemas.openxmlformats.org/drawingml/2006/chart" xmlns:r="http://schemas.openxmlformats.org/officeDocument/2006/relationships" r:id="rId2"/>
          </a:graphicData>
        </a:graphic>
      </p:graphicFrame>
      <p:sp>
        <p:nvSpPr>
          <p:cNvPr id="8" name="Segnaposto numero diapositiva 14">
            <a:extLst>
              <a:ext uri="{FF2B5EF4-FFF2-40B4-BE49-F238E27FC236}">
                <a16:creationId xmlns:a16="http://schemas.microsoft.com/office/drawing/2014/main" id="{55217B07-9FB0-4A58-A16A-5577D5BFDA4D}"/>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27</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321971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477B8F-64F3-41C9-AE16-A33E005E1B5E}"/>
              </a:ext>
            </a:extLst>
          </p:cNvPr>
          <p:cNvSpPr>
            <a:spLocks noGrp="1"/>
          </p:cNvSpPr>
          <p:nvPr>
            <p:ph type="title"/>
          </p:nvPr>
        </p:nvSpPr>
        <p:spPr/>
        <p:txBody>
          <a:bodyPr/>
          <a:lstStyle/>
          <a:p>
            <a:r>
              <a:rPr lang="it-IT" dirty="0"/>
              <a:t>Finanza islamica e finanza etica</a:t>
            </a:r>
          </a:p>
        </p:txBody>
      </p:sp>
      <p:sp>
        <p:nvSpPr>
          <p:cNvPr id="5" name="Segnaposto contenuto 4">
            <a:extLst>
              <a:ext uri="{FF2B5EF4-FFF2-40B4-BE49-F238E27FC236}">
                <a16:creationId xmlns:a16="http://schemas.microsoft.com/office/drawing/2014/main" id="{C347D60A-72EE-49E6-B75D-9758A13F1A42}"/>
              </a:ext>
            </a:extLst>
          </p:cNvPr>
          <p:cNvSpPr>
            <a:spLocks noGrp="1"/>
          </p:cNvSpPr>
          <p:nvPr>
            <p:ph sz="quarter" idx="11"/>
          </p:nvPr>
        </p:nvSpPr>
        <p:spPr>
          <a:xfrm>
            <a:off x="530251" y="6139082"/>
            <a:ext cx="6661775" cy="340749"/>
          </a:xfrm>
        </p:spPr>
        <p:txBody>
          <a:bodyPr/>
          <a:lstStyle/>
          <a:p>
            <a:r>
              <a:rPr lang="it-IT" dirty="0"/>
              <a:t>Fonte: V. Cattelan, </a:t>
            </a:r>
            <a:r>
              <a:rPr lang="it-IT" dirty="0" err="1"/>
              <a:t>Islamic</a:t>
            </a:r>
            <a:r>
              <a:rPr lang="it-IT" dirty="0"/>
              <a:t> </a:t>
            </a:r>
            <a:r>
              <a:rPr lang="it-IT" dirty="0" err="1"/>
              <a:t>finance</a:t>
            </a:r>
            <a:r>
              <a:rPr lang="it-IT" dirty="0"/>
              <a:t> and ethical </a:t>
            </a:r>
            <a:r>
              <a:rPr lang="it-IT" dirty="0" err="1"/>
              <a:t>investments</a:t>
            </a:r>
            <a:r>
              <a:rPr lang="it-IT" dirty="0"/>
              <a:t>: some points of </a:t>
            </a:r>
            <a:r>
              <a:rPr lang="it-IT" dirty="0" err="1"/>
              <a:t>reconsideration</a:t>
            </a:r>
            <a:r>
              <a:rPr lang="it-IT" dirty="0"/>
              <a:t>, in M. Khan, M. Porzio, </a:t>
            </a:r>
            <a:r>
              <a:rPr lang="it-IT" dirty="0" err="1"/>
              <a:t>Islamic</a:t>
            </a:r>
            <a:r>
              <a:rPr lang="it-IT" dirty="0"/>
              <a:t> Banking and Finance in the </a:t>
            </a:r>
            <a:r>
              <a:rPr lang="it-IT" dirty="0" err="1"/>
              <a:t>European</a:t>
            </a:r>
            <a:r>
              <a:rPr lang="it-IT" dirty="0"/>
              <a:t> Union, Edward </a:t>
            </a:r>
            <a:r>
              <a:rPr lang="it-IT" dirty="0" err="1"/>
              <a:t>Elgar</a:t>
            </a:r>
            <a:r>
              <a:rPr lang="it-IT" dirty="0"/>
              <a:t>, 2010.</a:t>
            </a:r>
          </a:p>
        </p:txBody>
      </p:sp>
      <p:sp>
        <p:nvSpPr>
          <p:cNvPr id="7" name="Segnaposto testo 6">
            <a:extLst>
              <a:ext uri="{FF2B5EF4-FFF2-40B4-BE49-F238E27FC236}">
                <a16:creationId xmlns:a16="http://schemas.microsoft.com/office/drawing/2014/main" id="{EBF784CE-1013-4059-8CA6-6BE3851AA9FC}"/>
              </a:ext>
            </a:extLst>
          </p:cNvPr>
          <p:cNvSpPr>
            <a:spLocks noGrp="1"/>
          </p:cNvSpPr>
          <p:nvPr>
            <p:ph type="body" sz="quarter" idx="10"/>
          </p:nvPr>
        </p:nvSpPr>
        <p:spPr>
          <a:xfrm>
            <a:off x="811899" y="2833163"/>
            <a:ext cx="2347812" cy="359839"/>
          </a:xfrm>
        </p:spPr>
        <p:txBody>
          <a:bodyPr/>
          <a:lstStyle/>
          <a:p>
            <a:r>
              <a:rPr lang="it-IT" dirty="0"/>
              <a:t>Visione tradizionale</a:t>
            </a:r>
          </a:p>
        </p:txBody>
      </p:sp>
      <p:sp>
        <p:nvSpPr>
          <p:cNvPr id="8" name="Segnaposto testo 7">
            <a:extLst>
              <a:ext uri="{FF2B5EF4-FFF2-40B4-BE49-F238E27FC236}">
                <a16:creationId xmlns:a16="http://schemas.microsoft.com/office/drawing/2014/main" id="{B35B5DC6-5028-43D7-A599-016AE23908BB}"/>
              </a:ext>
            </a:extLst>
          </p:cNvPr>
          <p:cNvSpPr>
            <a:spLocks noGrp="1"/>
          </p:cNvSpPr>
          <p:nvPr>
            <p:ph type="body" sz="quarter" idx="15"/>
          </p:nvPr>
        </p:nvSpPr>
        <p:spPr>
          <a:xfrm>
            <a:off x="5276700" y="2855704"/>
            <a:ext cx="2347812" cy="359839"/>
          </a:xfrm>
        </p:spPr>
        <p:txBody>
          <a:bodyPr/>
          <a:lstStyle/>
          <a:p>
            <a:r>
              <a:rPr lang="it-IT" dirty="0"/>
              <a:t>Approccio neutrale</a:t>
            </a:r>
          </a:p>
        </p:txBody>
      </p:sp>
      <p:sp>
        <p:nvSpPr>
          <p:cNvPr id="9" name="Segnaposto testo 8">
            <a:extLst>
              <a:ext uri="{FF2B5EF4-FFF2-40B4-BE49-F238E27FC236}">
                <a16:creationId xmlns:a16="http://schemas.microsoft.com/office/drawing/2014/main" id="{B84C5BE8-7380-4E4E-A9B3-351685D2B0A8}"/>
              </a:ext>
            </a:extLst>
          </p:cNvPr>
          <p:cNvSpPr>
            <a:spLocks noGrp="1"/>
          </p:cNvSpPr>
          <p:nvPr>
            <p:ph type="body" sz="quarter" idx="16"/>
          </p:nvPr>
        </p:nvSpPr>
        <p:spPr>
          <a:xfrm>
            <a:off x="407266" y="868756"/>
            <a:ext cx="8441459" cy="642862"/>
          </a:xfrm>
        </p:spPr>
        <p:txBody>
          <a:bodyPr/>
          <a:lstStyle/>
          <a:p>
            <a:pPr>
              <a:lnSpc>
                <a:spcPts val="1800"/>
              </a:lnSpc>
            </a:pPr>
            <a:r>
              <a:rPr lang="it-IT" sz="1500" dirty="0"/>
              <a:t>Nella FI il sistema basato su un codice comportamentale etico-religioso non solo ispirato, come nella finanza etica, a valori religiosi, ma regolamentato completamente dalla Legge islamica. Una vera e propria </a:t>
            </a:r>
            <a:r>
              <a:rPr lang="it-IT" sz="1500" b="1" dirty="0" err="1">
                <a:solidFill>
                  <a:srgbClr val="003A79"/>
                </a:solidFill>
              </a:rPr>
              <a:t>ortoprassia</a:t>
            </a:r>
            <a:r>
              <a:rPr lang="it-IT" sz="1500" dirty="0"/>
              <a:t> islamica in campo economico. FI e FE si ispirano entrambe a modelli non di pura competitività tra i soggetti economici, di mera efficienza e di profitto utilitaristico, ma di cooperazione sociale e di complementarietà. Più che di </a:t>
            </a:r>
            <a:r>
              <a:rPr lang="it-IT" sz="1500" b="1" dirty="0">
                <a:solidFill>
                  <a:srgbClr val="003A79"/>
                </a:solidFill>
              </a:rPr>
              <a:t>un’economia “etica</a:t>
            </a:r>
            <a:r>
              <a:rPr lang="it-IT" sz="1500" dirty="0"/>
              <a:t>” (proposta dalla riflessione cristiana) o “</a:t>
            </a:r>
            <a:r>
              <a:rPr lang="it-IT" sz="1500" b="1" dirty="0">
                <a:solidFill>
                  <a:srgbClr val="003A79"/>
                </a:solidFill>
              </a:rPr>
              <a:t>religiosa</a:t>
            </a:r>
            <a:r>
              <a:rPr lang="it-IT" sz="1500" dirty="0"/>
              <a:t>” (in senso islamico) è auspicabile un recupero di un’“</a:t>
            </a:r>
            <a:r>
              <a:rPr lang="it-IT" sz="1500" b="1" dirty="0">
                <a:solidFill>
                  <a:srgbClr val="003A79"/>
                </a:solidFill>
              </a:rPr>
              <a:t>etica economica</a:t>
            </a:r>
            <a:r>
              <a:rPr lang="it-IT" sz="1500" dirty="0"/>
              <a:t>” al fine dello sviluppo di una società più giusta.</a:t>
            </a:r>
          </a:p>
        </p:txBody>
      </p:sp>
      <p:grpSp>
        <p:nvGrpSpPr>
          <p:cNvPr id="18" name="Gruppo 17">
            <a:extLst>
              <a:ext uri="{FF2B5EF4-FFF2-40B4-BE49-F238E27FC236}">
                <a16:creationId xmlns:a16="http://schemas.microsoft.com/office/drawing/2014/main" id="{7E9633B0-94B4-44B5-BA07-9837462BF4FD}"/>
              </a:ext>
            </a:extLst>
          </p:cNvPr>
          <p:cNvGrpSpPr/>
          <p:nvPr/>
        </p:nvGrpSpPr>
        <p:grpSpPr>
          <a:xfrm>
            <a:off x="556129" y="3152079"/>
            <a:ext cx="4039200" cy="2859684"/>
            <a:chOff x="0" y="0"/>
            <a:chExt cx="4743449" cy="2466975"/>
          </a:xfrm>
        </p:grpSpPr>
        <p:sp>
          <p:nvSpPr>
            <p:cNvPr id="19" name="Rettangolo 18">
              <a:extLst>
                <a:ext uri="{FF2B5EF4-FFF2-40B4-BE49-F238E27FC236}">
                  <a16:creationId xmlns:a16="http://schemas.microsoft.com/office/drawing/2014/main" id="{B75B1596-9173-4EE7-8302-4B9323A65D61}"/>
                </a:ext>
              </a:extLst>
            </p:cNvPr>
            <p:cNvSpPr/>
            <p:nvPr/>
          </p:nvSpPr>
          <p:spPr>
            <a:xfrm>
              <a:off x="0" y="57150"/>
              <a:ext cx="3743325" cy="2409825"/>
            </a:xfrm>
            <a:prstGeom prst="rect">
              <a:avLst/>
            </a:prstGeom>
            <a:noFill/>
            <a:ln w="12700">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it-IT" sz="1100"/>
            </a:p>
          </p:txBody>
        </p:sp>
        <p:sp>
          <p:nvSpPr>
            <p:cNvPr id="20" name="Ovale 19">
              <a:extLst>
                <a:ext uri="{FF2B5EF4-FFF2-40B4-BE49-F238E27FC236}">
                  <a16:creationId xmlns:a16="http://schemas.microsoft.com/office/drawing/2014/main" id="{A948DD34-12D7-4D0D-9977-1DF7200E66DB}"/>
                </a:ext>
              </a:extLst>
            </p:cNvPr>
            <p:cNvSpPr/>
            <p:nvPr/>
          </p:nvSpPr>
          <p:spPr>
            <a:xfrm>
              <a:off x="581025" y="828675"/>
              <a:ext cx="2476500" cy="1028700"/>
            </a:xfrm>
            <a:prstGeom prst="ellipse">
              <a:avLst/>
            </a:prstGeom>
            <a:noFill/>
            <a:ln w="12700">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it-IT" sz="1100"/>
            </a:p>
          </p:txBody>
        </p:sp>
        <p:sp>
          <p:nvSpPr>
            <p:cNvPr id="21" name="Ovale 20">
              <a:extLst>
                <a:ext uri="{FF2B5EF4-FFF2-40B4-BE49-F238E27FC236}">
                  <a16:creationId xmlns:a16="http://schemas.microsoft.com/office/drawing/2014/main" id="{E7B3AF5E-12A1-40EA-B842-EA1CFBFFABBE}"/>
                </a:ext>
              </a:extLst>
            </p:cNvPr>
            <p:cNvSpPr/>
            <p:nvPr/>
          </p:nvSpPr>
          <p:spPr>
            <a:xfrm>
              <a:off x="676275" y="1047750"/>
              <a:ext cx="990600" cy="533400"/>
            </a:xfrm>
            <a:prstGeom prst="ellipse">
              <a:avLst/>
            </a:prstGeom>
            <a:no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it-IT" sz="1100"/>
            </a:p>
          </p:txBody>
        </p:sp>
        <p:sp>
          <p:nvSpPr>
            <p:cNvPr id="22" name="CasellaDiTesto 4">
              <a:extLst>
                <a:ext uri="{FF2B5EF4-FFF2-40B4-BE49-F238E27FC236}">
                  <a16:creationId xmlns:a16="http://schemas.microsoft.com/office/drawing/2014/main" id="{F5A69866-DEE2-4E0C-A4A8-1D08435B95B0}"/>
                </a:ext>
              </a:extLst>
            </p:cNvPr>
            <p:cNvSpPr txBox="1"/>
            <p:nvPr/>
          </p:nvSpPr>
          <p:spPr>
            <a:xfrm>
              <a:off x="828676" y="1095374"/>
              <a:ext cx="933449" cy="4381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100" dirty="0"/>
                <a:t>Finanza Islamica</a:t>
              </a:r>
            </a:p>
          </p:txBody>
        </p:sp>
        <p:sp>
          <p:nvSpPr>
            <p:cNvPr id="23" name="CasellaDiTesto 5">
              <a:extLst>
                <a:ext uri="{FF2B5EF4-FFF2-40B4-BE49-F238E27FC236}">
                  <a16:creationId xmlns:a16="http://schemas.microsoft.com/office/drawing/2014/main" id="{472AAB61-1576-462D-8D3F-83AA814A116D}"/>
                </a:ext>
              </a:extLst>
            </p:cNvPr>
            <p:cNvSpPr txBox="1"/>
            <p:nvPr/>
          </p:nvSpPr>
          <p:spPr>
            <a:xfrm>
              <a:off x="1838325" y="1047750"/>
              <a:ext cx="1219201" cy="4381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100" dirty="0"/>
                <a:t>Investimenti etici</a:t>
              </a:r>
            </a:p>
          </p:txBody>
        </p:sp>
        <p:sp>
          <p:nvSpPr>
            <p:cNvPr id="24" name="CasellaDiTesto 6">
              <a:extLst>
                <a:ext uri="{FF2B5EF4-FFF2-40B4-BE49-F238E27FC236}">
                  <a16:creationId xmlns:a16="http://schemas.microsoft.com/office/drawing/2014/main" id="{BCFA21DE-EDEC-4476-950B-62975F3E1193}"/>
                </a:ext>
              </a:extLst>
            </p:cNvPr>
            <p:cNvSpPr txBox="1"/>
            <p:nvPr/>
          </p:nvSpPr>
          <p:spPr>
            <a:xfrm>
              <a:off x="3810000" y="0"/>
              <a:ext cx="933449" cy="4381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100"/>
                <a:t>Mercati finanziari</a:t>
              </a:r>
            </a:p>
          </p:txBody>
        </p:sp>
      </p:grpSp>
      <p:grpSp>
        <p:nvGrpSpPr>
          <p:cNvPr id="25" name="Gruppo 24">
            <a:extLst>
              <a:ext uri="{FF2B5EF4-FFF2-40B4-BE49-F238E27FC236}">
                <a16:creationId xmlns:a16="http://schemas.microsoft.com/office/drawing/2014/main" id="{C2A394FA-7FD8-4669-9F33-C5F8EE4193AE}"/>
              </a:ext>
            </a:extLst>
          </p:cNvPr>
          <p:cNvGrpSpPr/>
          <p:nvPr/>
        </p:nvGrpSpPr>
        <p:grpSpPr>
          <a:xfrm>
            <a:off x="4831782" y="3148644"/>
            <a:ext cx="4102668" cy="2859684"/>
            <a:chOff x="0" y="0"/>
            <a:chExt cx="4743449" cy="2466975"/>
          </a:xfrm>
        </p:grpSpPr>
        <p:sp>
          <p:nvSpPr>
            <p:cNvPr id="26" name="Rettangolo 25">
              <a:extLst>
                <a:ext uri="{FF2B5EF4-FFF2-40B4-BE49-F238E27FC236}">
                  <a16:creationId xmlns:a16="http://schemas.microsoft.com/office/drawing/2014/main" id="{22D7438C-C946-4E62-BBC5-CEB32AFCD9B6}"/>
                </a:ext>
              </a:extLst>
            </p:cNvPr>
            <p:cNvSpPr/>
            <p:nvPr/>
          </p:nvSpPr>
          <p:spPr>
            <a:xfrm>
              <a:off x="0" y="57150"/>
              <a:ext cx="3743325" cy="2409825"/>
            </a:xfrm>
            <a:prstGeom prst="rect">
              <a:avLst/>
            </a:prstGeom>
            <a:noFill/>
            <a:ln w="12700">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it-IT" sz="1100"/>
            </a:p>
          </p:txBody>
        </p:sp>
        <p:sp>
          <p:nvSpPr>
            <p:cNvPr id="27" name="CasellaDiTesto 8">
              <a:extLst>
                <a:ext uri="{FF2B5EF4-FFF2-40B4-BE49-F238E27FC236}">
                  <a16:creationId xmlns:a16="http://schemas.microsoft.com/office/drawing/2014/main" id="{B57C9F90-7932-4924-B82D-02CA80B93134}"/>
                </a:ext>
              </a:extLst>
            </p:cNvPr>
            <p:cNvSpPr txBox="1"/>
            <p:nvPr/>
          </p:nvSpPr>
          <p:spPr>
            <a:xfrm>
              <a:off x="3810000" y="0"/>
              <a:ext cx="933449" cy="4381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100"/>
                <a:t>Mercati finanziari</a:t>
              </a:r>
            </a:p>
          </p:txBody>
        </p:sp>
        <p:sp>
          <p:nvSpPr>
            <p:cNvPr id="28" name="Ovale 27">
              <a:extLst>
                <a:ext uri="{FF2B5EF4-FFF2-40B4-BE49-F238E27FC236}">
                  <a16:creationId xmlns:a16="http://schemas.microsoft.com/office/drawing/2014/main" id="{5BEC54C9-6B3E-49FA-82D3-7A3AEBFC2874}"/>
                </a:ext>
              </a:extLst>
            </p:cNvPr>
            <p:cNvSpPr/>
            <p:nvPr/>
          </p:nvSpPr>
          <p:spPr>
            <a:xfrm>
              <a:off x="790575" y="228600"/>
              <a:ext cx="2476500" cy="1028700"/>
            </a:xfrm>
            <a:prstGeom prst="ellipse">
              <a:avLst/>
            </a:prstGeom>
            <a:noFill/>
            <a:ln w="12700">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it-IT" sz="1100"/>
            </a:p>
          </p:txBody>
        </p:sp>
        <p:sp>
          <p:nvSpPr>
            <p:cNvPr id="29" name="CasellaDiTesto 10">
              <a:extLst>
                <a:ext uri="{FF2B5EF4-FFF2-40B4-BE49-F238E27FC236}">
                  <a16:creationId xmlns:a16="http://schemas.microsoft.com/office/drawing/2014/main" id="{FDC36478-E722-4363-B243-38CDFBC75862}"/>
                </a:ext>
              </a:extLst>
            </p:cNvPr>
            <p:cNvSpPr txBox="1"/>
            <p:nvPr/>
          </p:nvSpPr>
          <p:spPr>
            <a:xfrm>
              <a:off x="723900" y="1142151"/>
              <a:ext cx="914400" cy="4381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100" dirty="0"/>
                <a:t>Finanza Islamica</a:t>
              </a:r>
            </a:p>
          </p:txBody>
        </p:sp>
        <p:sp>
          <p:nvSpPr>
            <p:cNvPr id="30" name="CasellaDiTesto 11">
              <a:extLst>
                <a:ext uri="{FF2B5EF4-FFF2-40B4-BE49-F238E27FC236}">
                  <a16:creationId xmlns:a16="http://schemas.microsoft.com/office/drawing/2014/main" id="{A8A262EC-1A7B-4A03-8A65-4D9684C4A58B}"/>
                </a:ext>
              </a:extLst>
            </p:cNvPr>
            <p:cNvSpPr txBox="1"/>
            <p:nvPr/>
          </p:nvSpPr>
          <p:spPr>
            <a:xfrm>
              <a:off x="1638300" y="476250"/>
              <a:ext cx="1257301" cy="4381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100" dirty="0"/>
                <a:t>Investimenti etici</a:t>
              </a:r>
            </a:p>
          </p:txBody>
        </p:sp>
        <p:sp>
          <p:nvSpPr>
            <p:cNvPr id="31" name="Ovale 30">
              <a:extLst>
                <a:ext uri="{FF2B5EF4-FFF2-40B4-BE49-F238E27FC236}">
                  <a16:creationId xmlns:a16="http://schemas.microsoft.com/office/drawing/2014/main" id="{9575418A-D8C8-49BE-B141-B169064BEC26}"/>
                </a:ext>
              </a:extLst>
            </p:cNvPr>
            <p:cNvSpPr/>
            <p:nvPr/>
          </p:nvSpPr>
          <p:spPr>
            <a:xfrm>
              <a:off x="542925" y="781050"/>
              <a:ext cx="1392291" cy="933769"/>
            </a:xfrm>
            <a:prstGeom prst="ellipse">
              <a:avLst/>
            </a:prstGeom>
            <a:noFill/>
            <a:ln>
              <a:solidFill>
                <a:sysClr val="windowText" lastClr="0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it-IT" sz="1100"/>
            </a:p>
          </p:txBody>
        </p:sp>
      </p:grpSp>
      <p:sp>
        <p:nvSpPr>
          <p:cNvPr id="32" name="Segnaposto numero diapositiva 14">
            <a:extLst>
              <a:ext uri="{FF2B5EF4-FFF2-40B4-BE49-F238E27FC236}">
                <a16:creationId xmlns:a16="http://schemas.microsoft.com/office/drawing/2014/main" id="{7CA1DB25-1E9D-42A1-B0F4-9FB2839E8FE7}"/>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28</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262482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8F6EF72B-AAD6-485E-A7C3-87505E6D3A00}"/>
              </a:ext>
            </a:extLst>
          </p:cNvPr>
          <p:cNvSpPr txBox="1">
            <a:spLocks/>
          </p:cNvSpPr>
          <p:nvPr/>
        </p:nvSpPr>
        <p:spPr>
          <a:xfrm>
            <a:off x="396000"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rPr>
              <a:t>Economia e credo religioso: quale relazione?</a:t>
            </a:r>
          </a:p>
        </p:txBody>
      </p:sp>
      <p:sp>
        <p:nvSpPr>
          <p:cNvPr id="5" name="Segnaposto testo 2">
            <a:extLst>
              <a:ext uri="{FF2B5EF4-FFF2-40B4-BE49-F238E27FC236}">
                <a16:creationId xmlns:a16="http://schemas.microsoft.com/office/drawing/2014/main" id="{A9E75FFE-9DF1-4B63-B6AD-860022A6A8E2}"/>
              </a:ext>
            </a:extLst>
          </p:cNvPr>
          <p:cNvSpPr txBox="1">
            <a:spLocks/>
          </p:cNvSpPr>
          <p:nvPr/>
        </p:nvSpPr>
        <p:spPr>
          <a:xfrm>
            <a:off x="403190" y="1051184"/>
            <a:ext cx="8361247" cy="5279277"/>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ts val="22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Economia e religione: un legame storicamente molto forte</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rgbClr val="003A79"/>
                </a:solidFill>
                <a:effectLst/>
                <a:uLnTx/>
                <a:uFillTx/>
                <a:latin typeface="Century Gothic" panose="020F0302020204030204"/>
                <a:ea typeface="+mn-ea"/>
                <a:cs typeface="+mn-cs"/>
              </a:rPr>
              <a:t>«</a:t>
            </a:r>
            <a:r>
              <a:rPr lang="en-GB" dirty="0">
                <a:latin typeface="Century Gothic" panose="020B0502020202020204" pitchFamily="34" charset="0"/>
                <a:cs typeface="Arial" panose="020B0604020202020204" pitchFamily="34" charset="0"/>
              </a:rPr>
              <a:t>Economics and religion are closer than some might believe”, </a:t>
            </a:r>
            <a:r>
              <a:rPr lang="en-GB" dirty="0" err="1">
                <a:latin typeface="Century Gothic" panose="020B0502020202020204" pitchFamily="34" charset="0"/>
                <a:cs typeface="Arial" panose="020B0604020202020204" pitchFamily="34" charset="0"/>
              </a:rPr>
              <a:t>Sriya</a:t>
            </a:r>
            <a:r>
              <a:rPr lang="en-GB" dirty="0">
                <a:latin typeface="Century Gothic" panose="020B0502020202020204" pitchFamily="34" charset="0"/>
                <a:cs typeface="Arial" panose="020B0604020202020204" pitchFamily="34" charset="0"/>
              </a:rPr>
              <a:t> </a:t>
            </a:r>
            <a:r>
              <a:rPr lang="en-GB" dirty="0" err="1">
                <a:latin typeface="Century Gothic" panose="020B0502020202020204" pitchFamily="34" charset="0"/>
                <a:cs typeface="Arial" panose="020B0604020202020204" pitchFamily="34" charset="0"/>
              </a:rPr>
              <a:t>Iyer</a:t>
            </a:r>
            <a:r>
              <a:rPr lang="en-GB" dirty="0">
                <a:latin typeface="Century Gothic" panose="020B0502020202020204" pitchFamily="34" charset="0"/>
                <a:cs typeface="Arial" panose="020B0604020202020204" pitchFamily="34" charset="0"/>
              </a:rPr>
              <a:t>, The New Economics of Religion, Journal of Economic Literature, n. 54, 2016. </a:t>
            </a:r>
          </a:p>
          <a:p>
            <a:pPr marL="534988" marR="0" lvl="1" indent="-268288" fontAlgn="auto">
              <a:lnSpc>
                <a:spcPts val="2200"/>
              </a:lnSpc>
              <a:spcBef>
                <a:spcPts val="0"/>
              </a:spcBef>
              <a:spcAft>
                <a:spcPts val="1200"/>
              </a:spcAft>
              <a:buClr>
                <a:srgbClr val="003A79"/>
              </a:buClr>
              <a:buSzPct val="130000"/>
              <a:buBlip>
                <a:blip r:embed="rId3"/>
              </a:buBlip>
              <a:tabLst/>
              <a:defRPr/>
            </a:pPr>
            <a:r>
              <a:rPr lang="en-GB" dirty="0">
                <a:latin typeface="Century Gothic" panose="020B0502020202020204" pitchFamily="34" charset="0"/>
                <a:cs typeface="Arial" panose="020B0604020202020204" pitchFamily="34" charset="0"/>
              </a:rPr>
              <a:t>“The more polarized the system of ethical religious and political beliefs, the more help the economic development of a State”</a:t>
            </a:r>
            <a:r>
              <a:rPr lang="it-IT" dirty="0">
                <a:latin typeface="Century Gothic" panose="020B0502020202020204" pitchFamily="34" charset="0"/>
                <a:cs typeface="Arial" panose="020B0604020202020204" pitchFamily="34" charset="0"/>
              </a:rPr>
              <a:t>, </a:t>
            </a:r>
            <a:r>
              <a:rPr lang="en-GB" dirty="0">
                <a:latin typeface="Century Gothic" panose="020B0502020202020204" pitchFamily="34" charset="0"/>
                <a:cs typeface="Arial" panose="020B0604020202020204" pitchFamily="34" charset="0"/>
              </a:rPr>
              <a:t>L. Kian, Political and Religious Contributions in Economic Development, Integrated Journal of Business and Economics, 2018.</a:t>
            </a:r>
            <a:endParaRPr lang="it-IT" dirty="0">
              <a:latin typeface="Century Gothic" panose="020B0502020202020204" pitchFamily="34" charset="0"/>
              <a:cs typeface="Arial" panose="020B0604020202020204" pitchFamily="34" charset="0"/>
            </a:endParaRPr>
          </a:p>
          <a:p>
            <a:pPr marL="285750" marR="0" lvl="0" indent="-285750" algn="l" defTabSz="685800" rtl="0" eaLnBrk="1" fontAlgn="auto" latinLnBrk="0" hangingPunct="1">
              <a:lnSpc>
                <a:spcPts val="2200"/>
              </a:lnSpc>
              <a:spcBef>
                <a:spcPts val="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 Criticità</a:t>
            </a:r>
            <a:endPar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a:p>
            <a:pPr marL="534988" lvl="1" indent="-268288">
              <a:lnSpc>
                <a:spcPts val="2200"/>
              </a:lnSpc>
              <a:spcBef>
                <a:spcPts val="0"/>
              </a:spcBef>
              <a:spcAft>
                <a:spcPts val="1200"/>
              </a:spcAft>
              <a:buClr>
                <a:srgbClr val="003A79"/>
              </a:buClr>
              <a:buSzPct val="130000"/>
              <a:buBlip>
                <a:blip r:embed="rId3"/>
              </a:buBlip>
            </a:pPr>
            <a:r>
              <a:rPr lang="it-IT" dirty="0">
                <a:latin typeface="Century Gothic" panose="020B0502020202020204" pitchFamily="34" charset="0"/>
                <a:cs typeface="Arial" panose="020B0604020202020204" pitchFamily="34" charset="0"/>
              </a:rPr>
              <a:t>È difficile includere nei modelli economici le variabili di fede (partecipazione funzioni, …), ma </a:t>
            </a:r>
          </a:p>
          <a:p>
            <a:pPr marL="534988" lvl="1" indent="-268288">
              <a:lnSpc>
                <a:spcPts val="2200"/>
              </a:lnSpc>
              <a:spcBef>
                <a:spcPts val="0"/>
              </a:spcBef>
              <a:spcAft>
                <a:spcPts val="1200"/>
              </a:spcAft>
              <a:buClr>
                <a:srgbClr val="003A79"/>
              </a:buClr>
              <a:buSzPct val="130000"/>
              <a:buBlip>
                <a:blip r:embed="rId3"/>
              </a:buBlip>
            </a:pPr>
            <a:r>
              <a:rPr lang="it-IT" dirty="0">
                <a:latin typeface="Century Gothic" panose="020B0502020202020204" pitchFamily="34" charset="0"/>
                <a:cs typeface="Arial" panose="020B0604020202020204" pitchFamily="34" charset="0"/>
              </a:rPr>
              <a:t>«</a:t>
            </a:r>
            <a:r>
              <a:rPr lang="it-IT" i="1" dirty="0" err="1">
                <a:latin typeface="Century Gothic" panose="020B0502020202020204" pitchFamily="34" charset="0"/>
                <a:cs typeface="Arial" panose="020B0604020202020204" pitchFamily="34" charset="0"/>
              </a:rPr>
              <a:t>believing</a:t>
            </a:r>
            <a:r>
              <a:rPr lang="it-IT" i="1" dirty="0">
                <a:latin typeface="Century Gothic" panose="020B0502020202020204" pitchFamily="34" charset="0"/>
                <a:cs typeface="Arial" panose="020B0604020202020204" pitchFamily="34" charset="0"/>
              </a:rPr>
              <a:t> </a:t>
            </a:r>
            <a:r>
              <a:rPr lang="it-IT" i="1" dirty="0" err="1">
                <a:latin typeface="Century Gothic" panose="020B0502020202020204" pitchFamily="34" charset="0"/>
                <a:cs typeface="Arial" panose="020B0604020202020204" pitchFamily="34" charset="0"/>
              </a:rPr>
              <a:t>matters</a:t>
            </a:r>
            <a:r>
              <a:rPr lang="it-IT" i="1" dirty="0">
                <a:latin typeface="Century Gothic" panose="020B0502020202020204" pitchFamily="34" charset="0"/>
                <a:cs typeface="Arial" panose="020B0604020202020204" pitchFamily="34" charset="0"/>
              </a:rPr>
              <a:t> more </a:t>
            </a:r>
            <a:r>
              <a:rPr lang="it-IT" i="1" dirty="0" err="1">
                <a:latin typeface="Century Gothic" panose="020B0502020202020204" pitchFamily="34" charset="0"/>
                <a:cs typeface="Arial" panose="020B0604020202020204" pitchFamily="34" charset="0"/>
              </a:rPr>
              <a:t>than</a:t>
            </a:r>
            <a:r>
              <a:rPr lang="it-IT" i="1" dirty="0">
                <a:latin typeface="Century Gothic" panose="020B0502020202020204" pitchFamily="34" charset="0"/>
                <a:cs typeface="Arial" panose="020B0604020202020204" pitchFamily="34" charset="0"/>
              </a:rPr>
              <a:t> </a:t>
            </a:r>
            <a:r>
              <a:rPr lang="it-IT" i="1" dirty="0" err="1">
                <a:latin typeface="Century Gothic" panose="020B0502020202020204" pitchFamily="34" charset="0"/>
                <a:cs typeface="Arial" panose="020B0604020202020204" pitchFamily="34" charset="0"/>
              </a:rPr>
              <a:t>belonging</a:t>
            </a:r>
            <a:r>
              <a:rPr lang="it-IT" dirty="0">
                <a:latin typeface="Century Gothic" panose="020B0502020202020204" pitchFamily="34" charset="0"/>
                <a:cs typeface="Arial" panose="020B0604020202020204" pitchFamily="34" charset="0"/>
              </a:rPr>
              <a:t>», poiché il credere sostiene (ovvero può frenare) la crescita e il progresso economico, misurato dall’atteggiamento verso la cooperazione, le autorità, la donna, il diritto, il risparmio. Ma forse l’elemento fondamentale che supporta l’economia è la fiducia, nell’uomo in sé stesso, negli altri e nelle istituzioni. </a:t>
            </a:r>
          </a:p>
        </p:txBody>
      </p:sp>
      <p:sp>
        <p:nvSpPr>
          <p:cNvPr id="6" name="Segnaposto numero diapositiva 14">
            <a:extLst>
              <a:ext uri="{FF2B5EF4-FFF2-40B4-BE49-F238E27FC236}">
                <a16:creationId xmlns:a16="http://schemas.microsoft.com/office/drawing/2014/main" id="{104969B0-F0DC-4967-8BDD-332D7DA48828}"/>
              </a:ext>
            </a:extLst>
          </p:cNvPr>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102018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FF7DB6BC-EF04-4F73-91FB-C6BDD103F6CE}"/>
              </a:ext>
            </a:extLst>
          </p:cNvPr>
          <p:cNvSpPr>
            <a:spLocks noGrp="1"/>
          </p:cNvSpPr>
          <p:nvPr>
            <p:ph type="body" sz="quarter" idx="16"/>
          </p:nvPr>
        </p:nvSpPr>
        <p:spPr>
          <a:xfrm>
            <a:off x="441691" y="666174"/>
            <a:ext cx="8461677" cy="5590247"/>
          </a:xfrm>
        </p:spPr>
        <p:txBody>
          <a:bodyPr/>
          <a:lstStyle/>
          <a:p>
            <a:pPr algn="just"/>
            <a:r>
              <a:rPr lang="it-IT" sz="900" b="1" dirty="0">
                <a:solidFill>
                  <a:schemeClr val="accent1"/>
                </a:solidFill>
              </a:rPr>
              <a:t>Importanti comunicazioni</a:t>
            </a:r>
          </a:p>
          <a:p>
            <a:pPr algn="just">
              <a:spcBef>
                <a:spcPts val="600"/>
              </a:spcBef>
            </a:pPr>
            <a:r>
              <a:rPr lang="it-IT" sz="900" dirty="0"/>
              <a:t>Gli economisti che hanno redatto il presente documento dichiarano che le opinioni, previsioni o stime contenute nel documento stesso sono il risultato di un autonomo e soggettivo apprezzamento dei dati, degli elementi e delle informazioni acquisite e che nessuna parte del proprio compenso è stata, è o sarà, direttamente o indirettamente, collegata alle opinioni espresse.</a:t>
            </a:r>
          </a:p>
          <a:p>
            <a:pPr algn="just"/>
            <a:r>
              <a:rPr lang="it-IT" sz="900" dirty="0"/>
              <a:t>La presente pubblicazione è stata redatta da Intesa Sanpaolo S.p.A. Le informazioni qui contenute sono state ricavate da fonti ritenute da Intesa Sanpaolo S.p.A. affidabili, ma non sono necessariamente complete, e l'accuratezza delle stesse non può essere in alcun modo garantita. La presente pubblicazione viene a Voi fornita per meri fini di informazione ed illustrazione, ed a titolo meramente indicativo, non costituendo pertanto la stessa in alcun modo una proposta di conclusione di contratto o una sollecitazione all'acquisto o alla vendita di qualsiasi strumento finanziario. Il documento può essere riprodotto in tutto o in parte solo citando il nome Intesa Sanpaolo S.p.A.</a:t>
            </a:r>
          </a:p>
          <a:p>
            <a:pPr algn="just">
              <a:spcBef>
                <a:spcPts val="600"/>
              </a:spcBef>
            </a:pPr>
            <a:r>
              <a:rPr lang="it-IT" sz="900" dirty="0"/>
              <a:t>La presente pubblicazione non si propone di sostituire il giudizio personale dei soggetti ai quali si rivolge. Intesa Sanpaolo S.p.A. e le rispettive controllate e/o qualsiasi altro soggetto ad esse collegato hanno la facoltà di agire in base a/ovvero di servirsi di qualsiasi materiale sopra esposto e/o di qualsiasi informazione a cui tale materiale si ispira prima che lo stesso venga pubblicato e messo a disposizione della clientela.</a:t>
            </a:r>
          </a:p>
          <a:p>
            <a:pPr algn="just"/>
            <a:endParaRPr lang="it-IT" sz="900" dirty="0"/>
          </a:p>
          <a:p>
            <a:pPr algn="just">
              <a:lnSpc>
                <a:spcPts val="1150"/>
              </a:lnSpc>
              <a:spcBef>
                <a:spcPts val="600"/>
              </a:spcBef>
              <a:spcAft>
                <a:spcPts val="200"/>
              </a:spcAft>
            </a:pPr>
            <a:r>
              <a:rPr lang="it-IT" sz="900" b="1" dirty="0">
                <a:solidFill>
                  <a:srgbClr val="003A79"/>
                </a:solidFill>
                <a:ea typeface="Times New Roman" panose="02020603050405020304" pitchFamily="18" charset="0"/>
              </a:rPr>
              <a:t>Comunicazione dei potenziali conflitti di interesse </a:t>
            </a:r>
          </a:p>
          <a:p>
            <a:pPr algn="just">
              <a:lnSpc>
                <a:spcPts val="900"/>
              </a:lnSpc>
              <a:spcBef>
                <a:spcPts val="600"/>
              </a:spcBef>
              <a:spcAft>
                <a:spcPts val="400"/>
              </a:spcAft>
            </a:pPr>
            <a:r>
              <a:rPr lang="it-IT" sz="900" dirty="0"/>
              <a:t>Intesa Sanpaolo S.p.A. e le altre società del Gruppo Bancario Intesa Sanpaolo (di seguito anche solo “Gruppo Bancario Intesa Sanpaolo”) si sono dotate del “Modello di organizzazione, gestione e controllo ai sensi del Decreto Legislativo 8 giugno 2001, n. 231” (disponibile sul sito internet di Intesa Sanpaolo, all’indirizzo</a:t>
            </a:r>
            <a:r>
              <a:rPr lang="it-IT" sz="900" dirty="0">
                <a:ea typeface="Times New Roman" panose="02020603050405020304" pitchFamily="18" charset="0"/>
                <a:cs typeface="Times New Roman" panose="02020603050405020304" pitchFamily="18" charset="0"/>
              </a:rPr>
              <a:t>: </a:t>
            </a:r>
            <a:r>
              <a:rPr lang="it-IT" sz="900" u="sng" dirty="0">
                <a:solidFill>
                  <a:srgbClr val="0563C1"/>
                </a:solidFill>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https://group.intesasanpaolo.com/it/governance/dlgs-231-2001</a:t>
            </a:r>
            <a:r>
              <a:rPr lang="it-IT" sz="900" u="sng" dirty="0">
                <a:solidFill>
                  <a:srgbClr val="0563C1"/>
                </a:solidFill>
                <a:ea typeface="Times New Roman" panose="02020603050405020304" pitchFamily="18" charset="0"/>
                <a:cs typeface="Times New Roman" panose="02020603050405020304" pitchFamily="18" charset="0"/>
              </a:rPr>
              <a:t>)</a:t>
            </a:r>
            <a:r>
              <a:rPr lang="it-IT" sz="900" dirty="0">
                <a:ea typeface="Times New Roman" panose="02020603050405020304" pitchFamily="18" charset="0"/>
                <a:cs typeface="Times New Roman" panose="02020603050405020304" pitchFamily="18" charset="0"/>
              </a:rPr>
              <a:t> che, in conformità alle normative italiane vigenti ed alle migliori pratiche internazionali, include, tra le altre, misure organizzative e procedurali  per la gestione delle informazioni privilegiate e dei conflitti di interesse, ivi compresi adeguati meccanismi di separatezza organizzativa, noti come Barriere informative, atti a prevenire un utilizzo illecito di dette informazioni nonché a evitare che gli eventuali conflitti di interesse che possono insorgere, vista la vasta gamma di attività svolte dal Gruppo Bancario Intesa Sanpaolo, incidano negativamente sugli interessi della clientela.</a:t>
            </a:r>
          </a:p>
          <a:p>
            <a:pPr algn="just">
              <a:lnSpc>
                <a:spcPts val="900"/>
              </a:lnSpc>
              <a:spcBef>
                <a:spcPts val="0"/>
              </a:spcBef>
              <a:spcAft>
                <a:spcPts val="400"/>
              </a:spcAft>
            </a:pPr>
            <a:r>
              <a:rPr lang="it-IT" sz="900" dirty="0">
                <a:ea typeface="Times New Roman" panose="02020603050405020304" pitchFamily="18" charset="0"/>
                <a:cs typeface="Times New Roman" panose="02020603050405020304" pitchFamily="18" charset="0"/>
              </a:rPr>
              <a:t>In particolare, l’esplicitazione degli interessi e le misure poste in essere per la gestione dei conflitti di interesse – facendo riferimento a quanto prescritto dagli articoli 5 e 6 del Regolamento Delegato (UE) 2016/958 della Commissione, del 9 marzo 2016, che integra il Regolamento (UE) n. 596/2014 del Parlamento europeo e del Consiglio per quanto riguarda le norme tecniche di regolamentazione sulle disposizioni tecniche per la corretta presentazione delle raccomandazioni in materia di investimenti o altre informazioni che raccomandano o consigliano una strategia di investimento e per la comunicazione di interessi particolari o la segnalazione di conflitti di interesse e successive modifiche ed integrazioni, dal FINRA Rule 2241, così come dal FCA </a:t>
            </a:r>
            <a:r>
              <a:rPr lang="it-IT" sz="900" dirty="0" err="1">
                <a:ea typeface="Times New Roman" panose="02020603050405020304" pitchFamily="18" charset="0"/>
                <a:cs typeface="Times New Roman" panose="02020603050405020304" pitchFamily="18" charset="0"/>
              </a:rPr>
              <a:t>Conduct</a:t>
            </a:r>
            <a:r>
              <a:rPr lang="it-IT" sz="900" dirty="0">
                <a:ea typeface="Times New Roman" panose="02020603050405020304" pitchFamily="18" charset="0"/>
                <a:cs typeface="Times New Roman" panose="02020603050405020304" pitchFamily="18" charset="0"/>
              </a:rPr>
              <a:t> of Business </a:t>
            </a:r>
            <a:r>
              <a:rPr lang="it-IT" sz="900" dirty="0" err="1">
                <a:ea typeface="Times New Roman" panose="02020603050405020304" pitchFamily="18" charset="0"/>
                <a:cs typeface="Times New Roman" panose="02020603050405020304" pitchFamily="18" charset="0"/>
              </a:rPr>
              <a:t>Sourcebook</a:t>
            </a:r>
            <a:r>
              <a:rPr lang="it-IT" sz="900" dirty="0">
                <a:ea typeface="Times New Roman" panose="02020603050405020304" pitchFamily="18" charset="0"/>
                <a:cs typeface="Times New Roman" panose="02020603050405020304" pitchFamily="18" charset="0"/>
              </a:rPr>
              <a:t> regole COBS 12.4 – tra il Gruppo Bancario Intesa Sanpaolo e gli Emittenti di strumenti finanziari, e le loro società del gruppo, nelle raccomandazioni prodotte dagli analisti di Intesa Sanpaolo S.p.A. sono disponibili nelle “Regole per Studi e Ricerche” e nell'estratto del “Modello aziendale per la gestione delle informazioni privilegiate e dei conflitti di interesse”, pubblicato sul sito internet di Intesa Sanpaolo </a:t>
            </a:r>
            <a:r>
              <a:rPr lang="it-IT" sz="900" dirty="0" err="1">
                <a:ea typeface="Times New Roman" panose="02020603050405020304" pitchFamily="18" charset="0"/>
                <a:cs typeface="Times New Roman" panose="02020603050405020304" pitchFamily="18" charset="0"/>
              </a:rPr>
              <a:t>S.p.A</a:t>
            </a:r>
            <a:r>
              <a:rPr lang="it-IT" sz="900" dirty="0">
                <a:ea typeface="Times New Roman" panose="02020603050405020304" pitchFamily="18" charset="0"/>
                <a:cs typeface="Times New Roman" panose="02020603050405020304" pitchFamily="18" charset="0"/>
              </a:rPr>
              <a:t> all’indirizzo </a:t>
            </a:r>
            <a:r>
              <a:rPr lang="it-IT" sz="900" u="sng" dirty="0">
                <a:solidFill>
                  <a:srgbClr val="0563C1"/>
                </a:solidFill>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https://group.intesasanpaolo.com/it/research/RegulatoryDisclosures</a:t>
            </a:r>
            <a:r>
              <a:rPr lang="it-IT" sz="900" u="sng" dirty="0">
                <a:solidFill>
                  <a:srgbClr val="0563C1"/>
                </a:solidFill>
                <a:ea typeface="Times New Roman" panose="02020603050405020304" pitchFamily="18" charset="0"/>
                <a:cs typeface="Times New Roman" panose="02020603050405020304" pitchFamily="18" charset="0"/>
              </a:rPr>
              <a:t>.</a:t>
            </a:r>
            <a:r>
              <a:rPr lang="it-IT" sz="900" dirty="0">
                <a:ea typeface="Times New Roman" panose="02020603050405020304" pitchFamily="18" charset="0"/>
                <a:cs typeface="Times New Roman" panose="02020603050405020304" pitchFamily="18" charset="0"/>
              </a:rPr>
              <a:t> Tale documentazione è disponibile per il destinatario dello studio anche previa richiesta scritta al Servizio Conflitti di interesse, Informazioni privilegiate ed altri presidi di Intesa Sanpaolo S.p.A., Via Hoepli, 10 – 20121 Milano – Italia.</a:t>
            </a:r>
          </a:p>
          <a:p>
            <a:pPr algn="just">
              <a:lnSpc>
                <a:spcPts val="900"/>
              </a:lnSpc>
              <a:spcBef>
                <a:spcPts val="0"/>
              </a:spcBef>
              <a:spcAft>
                <a:spcPts val="400"/>
              </a:spcAft>
            </a:pPr>
            <a:r>
              <a:rPr lang="it-IT" sz="900" dirty="0">
                <a:ea typeface="Times New Roman" panose="02020603050405020304" pitchFamily="18" charset="0"/>
                <a:cs typeface="Times New Roman" panose="02020603050405020304" pitchFamily="18" charset="0"/>
              </a:rPr>
              <a:t>Inoltre, in conformità con i suddetti regolamenti, le </a:t>
            </a:r>
            <a:r>
              <a:rPr lang="it-IT" sz="900" dirty="0" err="1">
                <a:ea typeface="Times New Roman" panose="02020603050405020304" pitchFamily="18" charset="0"/>
                <a:cs typeface="Times New Roman" panose="02020603050405020304" pitchFamily="18" charset="0"/>
              </a:rPr>
              <a:t>disclosure</a:t>
            </a:r>
            <a:r>
              <a:rPr lang="it-IT" sz="900" dirty="0">
                <a:ea typeface="Times New Roman" panose="02020603050405020304" pitchFamily="18" charset="0"/>
                <a:cs typeface="Times New Roman" panose="02020603050405020304" pitchFamily="18" charset="0"/>
              </a:rPr>
              <a:t> sugli interessi e sui conflitti di interesse del Gruppo Bancario Intesa Sanpaolo sono disponibili all’indirizzo </a:t>
            </a:r>
            <a:r>
              <a:rPr lang="it-IT" sz="900" u="sng" dirty="0">
                <a:solidFill>
                  <a:srgbClr val="0563C1"/>
                </a:solidFill>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https://group.intesasanpaolo.com/it/research/RegulatoryDisclosures/archivio-dei-conflitti-di-interesse</a:t>
            </a:r>
            <a:r>
              <a:rPr lang="it-IT" sz="900" dirty="0">
                <a:ea typeface="Times New Roman" panose="02020603050405020304" pitchFamily="18" charset="0"/>
                <a:cs typeface="Times New Roman" panose="02020603050405020304" pitchFamily="18" charset="0"/>
              </a:rPr>
              <a:t> ed aggiornate almeno al giorno prima della data di pubblicazione del presente studio. Si evidenzia che le </a:t>
            </a:r>
            <a:r>
              <a:rPr lang="it-IT" sz="900" dirty="0" err="1">
                <a:ea typeface="Times New Roman" panose="02020603050405020304" pitchFamily="18" charset="0"/>
                <a:cs typeface="Times New Roman" panose="02020603050405020304" pitchFamily="18" charset="0"/>
              </a:rPr>
              <a:t>disclosure</a:t>
            </a:r>
            <a:r>
              <a:rPr lang="it-IT" sz="900" dirty="0">
                <a:ea typeface="Times New Roman" panose="02020603050405020304" pitchFamily="18" charset="0"/>
                <a:cs typeface="Times New Roman" panose="02020603050405020304" pitchFamily="18" charset="0"/>
              </a:rPr>
              <a:t> sono disponibili per il destinatario dello studio anche previa richiesta scritta a Intesa Sanpaolo S.p.A. – </a:t>
            </a:r>
            <a:r>
              <a:rPr lang="it-IT" sz="900" dirty="0" err="1">
                <a:ea typeface="Times New Roman" panose="02020603050405020304" pitchFamily="18" charset="0"/>
                <a:cs typeface="Times New Roman" panose="02020603050405020304" pitchFamily="18" charset="0"/>
              </a:rPr>
              <a:t>Industry</a:t>
            </a:r>
            <a:r>
              <a:rPr lang="it-IT" sz="900" dirty="0">
                <a:ea typeface="Times New Roman" panose="02020603050405020304" pitchFamily="18" charset="0"/>
                <a:cs typeface="Times New Roman" panose="02020603050405020304" pitchFamily="18" charset="0"/>
              </a:rPr>
              <a:t> &amp; Banking Research, Via </a:t>
            </a:r>
            <a:r>
              <a:rPr lang="it-IT" sz="900" dirty="0" err="1">
                <a:ea typeface="Times New Roman" panose="02020603050405020304" pitchFamily="18" charset="0"/>
                <a:cs typeface="Times New Roman" panose="02020603050405020304" pitchFamily="18" charset="0"/>
              </a:rPr>
              <a:t>Romagnosi</a:t>
            </a:r>
            <a:r>
              <a:rPr lang="it-IT" sz="900" dirty="0">
                <a:ea typeface="Times New Roman" panose="02020603050405020304" pitchFamily="18" charset="0"/>
                <a:cs typeface="Times New Roman" panose="02020603050405020304" pitchFamily="18" charset="0"/>
              </a:rPr>
              <a:t>, 5 - 20121 Milano - Italia.</a:t>
            </a:r>
          </a:p>
          <a:p>
            <a:pPr algn="just"/>
            <a:endParaRPr lang="it-IT" sz="900" dirty="0"/>
          </a:p>
          <a:p>
            <a:pPr algn="just"/>
            <a:endParaRPr lang="en-US" sz="900" dirty="0"/>
          </a:p>
          <a:p>
            <a:pPr algn="just"/>
            <a:endParaRPr lang="en-US" sz="900" dirty="0"/>
          </a:p>
          <a:p>
            <a:pPr algn="just"/>
            <a:endParaRPr lang="it-IT" sz="900" dirty="0"/>
          </a:p>
        </p:txBody>
      </p:sp>
      <p:sp>
        <p:nvSpPr>
          <p:cNvPr id="4" name="Segnaposto numero diapositiva 14">
            <a:extLst>
              <a:ext uri="{FF2B5EF4-FFF2-40B4-BE49-F238E27FC236}">
                <a16:creationId xmlns:a16="http://schemas.microsoft.com/office/drawing/2014/main" id="{BF1942C7-F107-457C-A3BE-0EC64F739D3F}"/>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it-IT"/>
            </a:defPPr>
            <a:lvl1pPr marL="0" algn="l" defTabSz="914400" rtl="0" eaLnBrk="1" latinLnBrk="0" hangingPunct="1">
              <a:defRPr sz="1200" b="1" kern="1200">
                <a:solidFill>
                  <a:schemeClr val="tx1"/>
                </a:solidFill>
                <a:latin typeface="Arial" panose="020B0604020202020204" pitchFamily="34" charset="0"/>
                <a:ea typeface="MS PGothic" panose="020B0600070205080204" pitchFamily="34" charset="-128"/>
                <a:cs typeface="+mn-cs"/>
              </a:defRPr>
            </a:lvl1pPr>
            <a:lvl2pPr marL="742950" indent="-28575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spcBef>
                <a:spcPct val="0"/>
              </a:spcBef>
              <a:spcAft>
                <a:spcPct val="0"/>
              </a:spcAft>
              <a:defRPr sz="1800" kern="1200">
                <a:solidFill>
                  <a:schemeClr val="tx1"/>
                </a:solidFill>
                <a:latin typeface="Arial" panose="020B0604020202020204" pitchFamily="34" charset="0"/>
                <a:ea typeface="MS PGothic" panose="020B0600070205080204" pitchFamily="34" charset="-128"/>
                <a:cs typeface="+mn-cs"/>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29</a:t>
            </a:fld>
            <a:endParaRPr lang="it-IT" altLang="it-IT" sz="1000" dirty="0">
              <a:solidFill>
                <a:srgbClr val="003A79"/>
              </a:solidFill>
              <a:latin typeface="Century Gothic" panose="020B0502020202020204" pitchFamily="34" charset="0"/>
            </a:endParaRPr>
          </a:p>
        </p:txBody>
      </p:sp>
      <p:sp>
        <p:nvSpPr>
          <p:cNvPr id="5" name="CasellaDiTesto 4">
            <a:extLst>
              <a:ext uri="{FF2B5EF4-FFF2-40B4-BE49-F238E27FC236}">
                <a16:creationId xmlns:a16="http://schemas.microsoft.com/office/drawing/2014/main" id="{E619E7F6-5516-4A56-86CD-8AB47AD6CFC0}"/>
              </a:ext>
            </a:extLst>
          </p:cNvPr>
          <p:cNvSpPr txBox="1"/>
          <p:nvPr/>
        </p:nvSpPr>
        <p:spPr>
          <a:xfrm>
            <a:off x="539750" y="5822494"/>
            <a:ext cx="5141986" cy="369332"/>
          </a:xfrm>
          <a:prstGeom prst="rect">
            <a:avLst/>
          </a:prstGeom>
          <a:solidFill>
            <a:srgbClr val="003A79">
              <a:alpha val="25000"/>
            </a:srgbClr>
          </a:solid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900" b="1" kern="0" dirty="0">
                <a:solidFill>
                  <a:schemeClr val="accent1"/>
                </a:solidFill>
                <a:cs typeface="Arial" charset="0"/>
              </a:rPr>
              <a:t>A </a:t>
            </a:r>
            <a:r>
              <a:rPr lang="en-GB" sz="900" b="1" kern="0" dirty="0" err="1">
                <a:solidFill>
                  <a:schemeClr val="accent1"/>
                </a:solidFill>
                <a:cs typeface="Arial" charset="0"/>
              </a:rPr>
              <a:t>cura</a:t>
            </a:r>
            <a:r>
              <a:rPr lang="en-GB" sz="900" b="1" kern="0" dirty="0">
                <a:solidFill>
                  <a:schemeClr val="accent1"/>
                </a:solidFill>
                <a:cs typeface="Arial" charset="0"/>
              </a:rPr>
              <a:t> di:</a:t>
            </a:r>
          </a:p>
          <a:p>
            <a:pPr>
              <a:defRPr/>
            </a:pPr>
            <a:r>
              <a:rPr lang="en-GB" sz="900" kern="0" dirty="0" err="1">
                <a:solidFill>
                  <a:sysClr val="windowText" lastClr="000000"/>
                </a:solidFill>
                <a:cs typeface="Arial" charset="0"/>
              </a:rPr>
              <a:t>Davidia</a:t>
            </a:r>
            <a:r>
              <a:rPr lang="en-GB" sz="900" kern="0" dirty="0">
                <a:solidFill>
                  <a:sysClr val="windowText" lastClr="000000"/>
                </a:solidFill>
                <a:cs typeface="Arial" charset="0"/>
              </a:rPr>
              <a:t> </a:t>
            </a:r>
            <a:r>
              <a:rPr lang="en-GB" sz="900" kern="0" dirty="0" err="1">
                <a:solidFill>
                  <a:sysClr val="windowText" lastClr="000000"/>
                </a:solidFill>
                <a:cs typeface="Arial" charset="0"/>
              </a:rPr>
              <a:t>Zucchelli</a:t>
            </a:r>
            <a:r>
              <a:rPr lang="en-GB" sz="900" kern="0" dirty="0">
                <a:solidFill>
                  <a:sysClr val="windowText" lastClr="000000"/>
                </a:solidFill>
                <a:cs typeface="Arial" charset="0"/>
              </a:rPr>
              <a:t>, </a:t>
            </a:r>
            <a:r>
              <a:rPr lang="en-GB" sz="900" i="1" kern="0" dirty="0">
                <a:solidFill>
                  <a:sysClr val="windowText" lastClr="000000"/>
                </a:solidFill>
                <a:cs typeface="Arial" charset="0"/>
              </a:rPr>
              <a:t>International Research Network, Intesa Sanpaolo</a:t>
            </a:r>
          </a:p>
        </p:txBody>
      </p:sp>
    </p:spTree>
    <p:extLst>
      <p:ext uri="{BB962C8B-B14F-4D97-AF65-F5344CB8AC3E}">
        <p14:creationId xmlns:p14="http://schemas.microsoft.com/office/powerpoint/2010/main" val="2441923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B1E12228-1173-495A-9337-646499175451}"/>
              </a:ext>
            </a:extLst>
          </p:cNvPr>
          <p:cNvSpPr txBox="1">
            <a:spLocks/>
          </p:cNvSpPr>
          <p:nvPr/>
        </p:nvSpPr>
        <p:spPr>
          <a:xfrm>
            <a:off x="407266"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Finanza convenzionale vs finanza islamica</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5" name="Segnaposto testo 2">
            <a:extLst>
              <a:ext uri="{FF2B5EF4-FFF2-40B4-BE49-F238E27FC236}">
                <a16:creationId xmlns:a16="http://schemas.microsoft.com/office/drawing/2014/main" id="{354B974E-DE20-4645-99AE-5CFFD01CC1AA}"/>
              </a:ext>
            </a:extLst>
          </p:cNvPr>
          <p:cNvSpPr txBox="1">
            <a:spLocks/>
          </p:cNvSpPr>
          <p:nvPr/>
        </p:nvSpPr>
        <p:spPr>
          <a:xfrm>
            <a:off x="385938" y="982177"/>
            <a:ext cx="8447511" cy="5660166"/>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ct val="900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Confronto fra due diverse visioni della vita e dell’Uomo</a:t>
            </a:r>
          </a:p>
          <a:p>
            <a:pPr marL="534988" lvl="1" indent="-268288">
              <a:lnSpc>
                <a:spcPts val="2200"/>
              </a:lnSpc>
              <a:spcBef>
                <a:spcPts val="0"/>
              </a:spcBef>
              <a:spcAft>
                <a:spcPts val="1200"/>
              </a:spcAft>
              <a:buClr>
                <a:srgbClr val="003A79"/>
              </a:buClr>
              <a:buSzPct val="130000"/>
              <a:buBlip>
                <a:blip r:embed="rId3"/>
              </a:buBlip>
            </a:pPr>
            <a:r>
              <a:rPr lang="it-IT" dirty="0">
                <a:latin typeface="Century Gothic" panose="020F0302020204030204"/>
              </a:rPr>
              <a:t>non si tratta di un confronto fra specifici strumenti tecnici né delle modalità di implementazione ma di un diverso modo di concepire l’economia e i suoi strumenti (denaro, …), le sue finalità, la posizione dell’Uomo, …</a:t>
            </a:r>
          </a:p>
          <a:p>
            <a:pPr marL="285750" marR="0" lvl="0" indent="-285750" algn="l" defTabSz="685800" rtl="0" eaLnBrk="1" fontAlgn="auto" latinLnBrk="0" hangingPunct="1">
              <a:lnSpc>
                <a:spcPct val="900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La storia</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p>
          <a:p>
            <a:pPr marL="534988" marR="0" lvl="1" indent="-268288" fontAlgn="auto">
              <a:lnSpc>
                <a:spcPts val="2200"/>
              </a:lnSpc>
              <a:spcBef>
                <a:spcPts val="0"/>
              </a:spcBef>
              <a:spcAft>
                <a:spcPts val="1200"/>
              </a:spcAft>
              <a:buClr>
                <a:srgbClr val="003A79"/>
              </a:buClr>
              <a:buSzPct val="130000"/>
              <a:buBlip>
                <a:blip r:embed="rId3"/>
              </a:buBlip>
              <a:tabLst/>
              <a:defRPr/>
            </a:pPr>
            <a:r>
              <a:rPr lang="it-IT" dirty="0">
                <a:latin typeface="Century Gothic" panose="020F0302020204030204"/>
              </a:rPr>
              <a:t>Capitalismo e banche occidentali affondano le radici nei secoli.</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Pur avendo alle spalle una grande tradizione, specie commerciale, la finanza/economia islamica è esperienza relativamente recente, non ancora chiaramente delineata (nei principi, strumenti tecnici, …), considerata - al suo interno - ancora «in laboratorio».</a:t>
            </a:r>
          </a:p>
          <a:p>
            <a:pPr marL="534988" marR="0" lvl="1" indent="-268288" fontAlgn="auto">
              <a:lnSpc>
                <a:spcPts val="2200"/>
              </a:lnSpc>
              <a:spcBef>
                <a:spcPts val="0"/>
              </a:spcBef>
              <a:spcAft>
                <a:spcPts val="1200"/>
              </a:spcAft>
              <a:buClr>
                <a:srgbClr val="003A79"/>
              </a:buClr>
              <a:buSzPct val="130000"/>
              <a:buBlip>
                <a:blip r:embed="rId3"/>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L’attuale crisi di identità del pensiero islamico, in un contesto definito di </a:t>
            </a:r>
            <a:r>
              <a:rPr kumimoji="0" lang="it-IT" sz="1600" b="1" i="0" u="none" strike="noStrike" kern="1200" cap="none" spc="0" normalizeH="0" baseline="0" noProof="0" dirty="0" err="1">
                <a:ln>
                  <a:noFill/>
                </a:ln>
                <a:solidFill>
                  <a:srgbClr val="003A79"/>
                </a:solidFill>
                <a:effectLst/>
                <a:uLnTx/>
                <a:uFillTx/>
                <a:latin typeface="Century Gothic" panose="020B0502020202020204" pitchFamily="34" charset="0"/>
                <a:ea typeface="+mn-ea"/>
                <a:cs typeface="Arial" panose="020B0604020202020204" pitchFamily="34" charset="0"/>
              </a:rPr>
              <a:t>Islamic</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 </a:t>
            </a:r>
            <a:r>
              <a:rPr kumimoji="0" lang="it-IT" sz="1600" b="1" i="0" u="none" strike="noStrike" kern="1200" cap="none" spc="0" normalizeH="0" baseline="0" noProof="0" dirty="0" err="1">
                <a:ln>
                  <a:noFill/>
                </a:ln>
                <a:solidFill>
                  <a:srgbClr val="003A79"/>
                </a:solidFill>
                <a:effectLst/>
                <a:uLnTx/>
                <a:uFillTx/>
                <a:latin typeface="Century Gothic" panose="020B0502020202020204" pitchFamily="34" charset="0"/>
                <a:ea typeface="+mn-ea"/>
                <a:cs typeface="Arial" panose="020B0604020202020204" pitchFamily="34" charset="0"/>
              </a:rPr>
              <a:t>resurgence</a:t>
            </a: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 </a:t>
            </a:r>
            <a:r>
              <a:rPr kumimoji="0" lang="it-IT" sz="1600" b="0" i="0" u="none" strike="noStrike" kern="1200" cap="none" spc="0" normalizeH="0" baseline="0" noProof="0" dirty="0">
                <a:ln>
                  <a:noFill/>
                </a:ln>
                <a:solidFill>
                  <a:sysClr val="windowText" lastClr="000000"/>
                </a:solidFill>
                <a:effectLst/>
                <a:uLnTx/>
                <a:uFillTx/>
                <a:latin typeface="Century Gothic" panose="020F0302020204030204"/>
                <a:ea typeface="+mn-ea"/>
                <a:cs typeface="+mn-cs"/>
              </a:rPr>
              <a:t>emerge anche in economia/finanza.</a:t>
            </a:r>
          </a:p>
          <a:p>
            <a:pPr marL="285750" marR="0" lvl="0" indent="-285750" algn="l" defTabSz="685800" rtl="0" eaLnBrk="1" fontAlgn="auto" latinLnBrk="0" hangingPunct="1">
              <a:lnSpc>
                <a:spcPct val="900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Differenziazione </a:t>
            </a:r>
          </a:p>
          <a:p>
            <a:pPr marL="534988" lvl="1" indent="-268288">
              <a:lnSpc>
                <a:spcPts val="2200"/>
              </a:lnSpc>
              <a:spcBef>
                <a:spcPts val="0"/>
              </a:spcBef>
              <a:spcAft>
                <a:spcPts val="1200"/>
              </a:spcAft>
              <a:buClr>
                <a:srgbClr val="003A79"/>
              </a:buClr>
              <a:buSzPct val="130000"/>
              <a:buBlip>
                <a:blip r:embed="rId3"/>
              </a:buBlip>
            </a:pPr>
            <a:r>
              <a:rPr lang="it-IT" b="1" dirty="0">
                <a:solidFill>
                  <a:srgbClr val="003A79"/>
                </a:solidFill>
                <a:latin typeface="Century Gothic" panose="020B0502020202020204" pitchFamily="34" charset="0"/>
                <a:cs typeface="Arial" panose="020B0604020202020204" pitchFamily="34" charset="0"/>
              </a:rPr>
              <a:t>Interpretazione delle fonti </a:t>
            </a:r>
            <a:r>
              <a:rPr lang="it-IT" dirty="0">
                <a:latin typeface="Century Gothic" panose="020F0302020204030204"/>
              </a:rPr>
              <a:t>(p. Paolo Nicelli).</a:t>
            </a:r>
          </a:p>
          <a:p>
            <a:pPr marL="534988" lvl="1" indent="-268288">
              <a:lnSpc>
                <a:spcPts val="2200"/>
              </a:lnSpc>
              <a:spcBef>
                <a:spcPts val="0"/>
              </a:spcBef>
              <a:spcAft>
                <a:spcPts val="1200"/>
              </a:spcAft>
              <a:buClr>
                <a:srgbClr val="003A79"/>
              </a:buClr>
              <a:buSzPct val="130000"/>
              <a:buBlip>
                <a:blip r:embed="rId3"/>
              </a:buBlip>
            </a:pPr>
            <a:r>
              <a:rPr lang="it-IT" b="1" dirty="0">
                <a:solidFill>
                  <a:srgbClr val="003A79"/>
                </a:solidFill>
                <a:latin typeface="Century Gothic" panose="020B0502020202020204" pitchFamily="34" charset="0"/>
                <a:cs typeface="Arial" panose="020B0604020202020204" pitchFamily="34" charset="0"/>
              </a:rPr>
              <a:t>Territoriale</a:t>
            </a:r>
            <a:r>
              <a:rPr lang="it-IT" dirty="0">
                <a:latin typeface="Century Gothic" panose="020F0302020204030204"/>
              </a:rPr>
              <a:t>: prima sostanziale distinzione fra sciiti e sunniti.</a:t>
            </a:r>
          </a:p>
          <a:p>
            <a:pPr marL="514350" marR="0" lvl="1" indent="0" algn="l" defTabSz="685800" rtl="0" eaLnBrk="1" fontAlgn="auto" latinLnBrk="0" hangingPunct="1">
              <a:lnSpc>
                <a:spcPct val="90000"/>
              </a:lnSpc>
              <a:spcBef>
                <a:spcPts val="375"/>
              </a:spcBef>
              <a:spcAft>
                <a:spcPts val="1200"/>
              </a:spcAft>
              <a:buClrTx/>
              <a:buSzTx/>
              <a:buFont typeface="Arial" panose="020B0604020202020204" pitchFamily="34" charset="0"/>
              <a:buNone/>
              <a:tabLst/>
              <a:defRPr/>
            </a:pPr>
            <a:endParaRPr kumimoji="0" lang="it-IT" sz="1600" b="1" i="0" u="none" strike="noStrike" kern="1200" cap="none" spc="0" normalizeH="0" baseline="0" noProof="0" dirty="0">
              <a:ln>
                <a:noFill/>
              </a:ln>
              <a:solidFill>
                <a:srgbClr val="003A79"/>
              </a:solidFill>
              <a:effectLst/>
              <a:uLnTx/>
              <a:uFillTx/>
              <a:latin typeface="Century Gothic" panose="020F0302020204030204"/>
              <a:ea typeface="+mn-ea"/>
              <a:cs typeface="+mn-cs"/>
            </a:endParaRPr>
          </a:p>
        </p:txBody>
      </p:sp>
      <p:sp>
        <p:nvSpPr>
          <p:cNvPr id="6" name="Segnaposto numero diapositiva 14">
            <a:extLst>
              <a:ext uri="{FF2B5EF4-FFF2-40B4-BE49-F238E27FC236}">
                <a16:creationId xmlns:a16="http://schemas.microsoft.com/office/drawing/2014/main" id="{94A0AAC1-E9D2-4C0C-84FA-19FB5FA6A5DC}"/>
              </a:ext>
            </a:extLst>
          </p:cNvPr>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3</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3256350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1">
            <a:extLst>
              <a:ext uri="{FF2B5EF4-FFF2-40B4-BE49-F238E27FC236}">
                <a16:creationId xmlns:a16="http://schemas.microsoft.com/office/drawing/2014/main" id="{264142DB-ACF6-4AA1-AE66-87AA6CA55585}"/>
              </a:ext>
            </a:extLst>
          </p:cNvPr>
          <p:cNvSpPr txBox="1">
            <a:spLocks/>
          </p:cNvSpPr>
          <p:nvPr/>
        </p:nvSpPr>
        <p:spPr>
          <a:xfrm>
            <a:off x="397643" y="365126"/>
            <a:ext cx="783360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baseline="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Globalizzazione ed emigrazione (le rimesse) </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8" name="Segnaposto testo 3">
            <a:extLst>
              <a:ext uri="{FF2B5EF4-FFF2-40B4-BE49-F238E27FC236}">
                <a16:creationId xmlns:a16="http://schemas.microsoft.com/office/drawing/2014/main" id="{6019805C-A47F-4B98-AB5D-D28FF0B5EA78}"/>
              </a:ext>
            </a:extLst>
          </p:cNvPr>
          <p:cNvSpPr txBox="1">
            <a:spLocks/>
          </p:cNvSpPr>
          <p:nvPr/>
        </p:nvSpPr>
        <p:spPr>
          <a:xfrm>
            <a:off x="384534" y="929840"/>
            <a:ext cx="8589604" cy="642862"/>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90000"/>
              <a:buFontTx/>
              <a:buNone/>
              <a:tabLst/>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ts val="2100"/>
              </a:lnSpc>
              <a:spcBef>
                <a:spcPts val="750"/>
              </a:spcBef>
              <a:spcAft>
                <a:spcPts val="0"/>
              </a:spcAft>
              <a:buClr>
                <a:srgbClr val="003A79"/>
              </a:buClr>
              <a:buSzPct val="190000"/>
              <a:buFontTx/>
              <a:buNone/>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L’emigrazione non è fuga o diserzione, anzi, nell’Islam è un’azione positiva, uno strumento di (auto)correzione. I paesi del Golfo sono importanti generatori di rimesse, soprattutto verso i paesi asiatici. I paesi con reddito basso (EG, BH, PK, PH) ricevono consistenti flussi di rimesse, dagli stessi paesi del Golfo e dalle economie avanzate.  In Iran ed Indonesia i flussi sono minimi. </a:t>
            </a:r>
          </a:p>
        </p:txBody>
      </p:sp>
      <p:sp>
        <p:nvSpPr>
          <p:cNvPr id="9" name="Segnaposto testo 4">
            <a:extLst>
              <a:ext uri="{FF2B5EF4-FFF2-40B4-BE49-F238E27FC236}">
                <a16:creationId xmlns:a16="http://schemas.microsoft.com/office/drawing/2014/main" id="{BCE5CE1A-CDA1-449F-973F-1333BE3705A8}"/>
              </a:ext>
            </a:extLst>
          </p:cNvPr>
          <p:cNvSpPr txBox="1">
            <a:spLocks/>
          </p:cNvSpPr>
          <p:nvPr/>
        </p:nvSpPr>
        <p:spPr>
          <a:xfrm>
            <a:off x="765477" y="6366786"/>
            <a:ext cx="3985427" cy="224696"/>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FontTx/>
              <a:buNone/>
              <a:defRPr sz="1000" i="1" kern="120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it-IT" sz="10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Fonte: elaborazioni ISP su dati World Bank</a:t>
            </a:r>
          </a:p>
        </p:txBody>
      </p:sp>
      <p:sp>
        <p:nvSpPr>
          <p:cNvPr id="10" name="Segnaposto testo 5">
            <a:extLst>
              <a:ext uri="{FF2B5EF4-FFF2-40B4-BE49-F238E27FC236}">
                <a16:creationId xmlns:a16="http://schemas.microsoft.com/office/drawing/2014/main" id="{396B3144-4365-4911-B693-7B4C9C2121EE}"/>
              </a:ext>
            </a:extLst>
          </p:cNvPr>
          <p:cNvSpPr txBox="1">
            <a:spLocks/>
          </p:cNvSpPr>
          <p:nvPr/>
        </p:nvSpPr>
        <p:spPr>
          <a:xfrm>
            <a:off x="2116882" y="2541640"/>
            <a:ext cx="4545495" cy="348135"/>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Tx/>
              <a:buNone/>
              <a:defRPr sz="1400" b="1" kern="1200">
                <a:solidFill>
                  <a:schemeClr val="accent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ctr" defTabSz="685800" rtl="0" eaLnBrk="1" fontAlgn="auto" latinLnBrk="0" hangingPunct="1">
              <a:lnSpc>
                <a:spcPct val="90000"/>
              </a:lnSpc>
              <a:spcBef>
                <a:spcPts val="750"/>
              </a:spcBef>
              <a:spcAft>
                <a:spcPts val="0"/>
              </a:spcAft>
              <a:buClrTx/>
              <a:buSzTx/>
              <a:buFontTx/>
              <a:buNone/>
              <a:tabLst/>
              <a:defRPr/>
            </a:pPr>
            <a:r>
              <a:rPr kumimoji="0" lang="it-IT" sz="13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Rimesse dei migranti </a:t>
            </a:r>
            <a:br>
              <a:rPr kumimoji="0" lang="it-IT" sz="13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br>
            <a:r>
              <a:rPr kumimoji="0" lang="it-IT" sz="1300" b="0"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(flussi in % sul PIL, 2019)</a:t>
            </a:r>
          </a:p>
        </p:txBody>
      </p:sp>
      <p:graphicFrame>
        <p:nvGraphicFramePr>
          <p:cNvPr id="11" name="Segnaposto contenuto 6">
            <a:extLst>
              <a:ext uri="{FF2B5EF4-FFF2-40B4-BE49-F238E27FC236}">
                <a16:creationId xmlns:a16="http://schemas.microsoft.com/office/drawing/2014/main" id="{1C5BE3D6-45F3-45F2-8375-C4D7399ADA74}"/>
              </a:ext>
            </a:extLst>
          </p:cNvPr>
          <p:cNvGraphicFramePr>
            <a:graphicFrameLocks/>
          </p:cNvGraphicFramePr>
          <p:nvPr>
            <p:extLst>
              <p:ext uri="{D42A27DB-BD31-4B8C-83A1-F6EECF244321}">
                <p14:modId xmlns:p14="http://schemas.microsoft.com/office/powerpoint/2010/main" val="2483304083"/>
              </p:ext>
            </p:extLst>
          </p:nvPr>
        </p:nvGraphicFramePr>
        <p:xfrm>
          <a:off x="765477" y="2766336"/>
          <a:ext cx="7370459" cy="3600450"/>
        </p:xfrm>
        <a:graphic>
          <a:graphicData uri="http://schemas.openxmlformats.org/drawingml/2006/chart">
            <c:chart xmlns:c="http://schemas.openxmlformats.org/drawingml/2006/chart" xmlns:r="http://schemas.openxmlformats.org/officeDocument/2006/relationships" r:id="rId2"/>
          </a:graphicData>
        </a:graphic>
      </p:graphicFrame>
      <p:sp>
        <p:nvSpPr>
          <p:cNvPr id="12" name="Segnaposto numero diapositiva 14">
            <a:extLst>
              <a:ext uri="{FF2B5EF4-FFF2-40B4-BE49-F238E27FC236}">
                <a16:creationId xmlns:a16="http://schemas.microsoft.com/office/drawing/2014/main" id="{EBC4FC02-B8B7-4BC8-A28D-0A669896CD0D}"/>
              </a:ext>
            </a:extLst>
          </p:cNvPr>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4</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2941891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F2E0A1-E894-401E-B0D4-6EB482F29DBD}"/>
              </a:ext>
            </a:extLst>
          </p:cNvPr>
          <p:cNvSpPr>
            <a:spLocks noGrp="1"/>
          </p:cNvSpPr>
          <p:nvPr>
            <p:ph type="title"/>
          </p:nvPr>
        </p:nvSpPr>
        <p:spPr/>
        <p:txBody>
          <a:bodyPr/>
          <a:lstStyle/>
          <a:p>
            <a:r>
              <a:rPr lang="it-IT" dirty="0"/>
              <a:t>Finanza islamica: diffusione nel mondo</a:t>
            </a:r>
          </a:p>
        </p:txBody>
      </p:sp>
      <p:sp>
        <p:nvSpPr>
          <p:cNvPr id="5" name="Segnaposto contenuto 4">
            <a:extLst>
              <a:ext uri="{FF2B5EF4-FFF2-40B4-BE49-F238E27FC236}">
                <a16:creationId xmlns:a16="http://schemas.microsoft.com/office/drawing/2014/main" id="{277F784A-CADF-4845-9DA7-3DEA38D2129D}"/>
              </a:ext>
            </a:extLst>
          </p:cNvPr>
          <p:cNvSpPr>
            <a:spLocks noGrp="1"/>
          </p:cNvSpPr>
          <p:nvPr>
            <p:ph sz="quarter" idx="11"/>
          </p:nvPr>
        </p:nvSpPr>
        <p:spPr>
          <a:xfrm>
            <a:off x="526716" y="6156144"/>
            <a:ext cx="3857324" cy="231413"/>
          </a:xfrm>
        </p:spPr>
        <p:txBody>
          <a:bodyPr/>
          <a:lstStyle/>
          <a:p>
            <a:r>
              <a:rPr lang="it-IT" dirty="0"/>
              <a:t>Nota: *MESA comprende Afghanistan, Bangladesh, Iran, Iraq, Jordan, Lebanon, Maldives, Palestine, Pakistan e Sri Lanka. Fonte: elaborazioni ISP su dati IFSB</a:t>
            </a:r>
          </a:p>
        </p:txBody>
      </p:sp>
      <p:sp>
        <p:nvSpPr>
          <p:cNvPr id="6" name="Segnaposto contenuto 5">
            <a:extLst>
              <a:ext uri="{FF2B5EF4-FFF2-40B4-BE49-F238E27FC236}">
                <a16:creationId xmlns:a16="http://schemas.microsoft.com/office/drawing/2014/main" id="{64398FCD-3FA5-4D03-92B1-B5993BB18F28}"/>
              </a:ext>
            </a:extLst>
          </p:cNvPr>
          <p:cNvSpPr>
            <a:spLocks noGrp="1"/>
          </p:cNvSpPr>
          <p:nvPr>
            <p:ph sz="quarter" idx="14"/>
          </p:nvPr>
        </p:nvSpPr>
        <p:spPr>
          <a:xfrm>
            <a:off x="4702476" y="6174448"/>
            <a:ext cx="3857324" cy="231413"/>
          </a:xfrm>
        </p:spPr>
        <p:txBody>
          <a:bodyPr/>
          <a:lstStyle/>
          <a:p>
            <a:r>
              <a:rPr lang="it-IT" dirty="0"/>
              <a:t>Fonte: elaborazioni ISP su dati IFSB</a:t>
            </a:r>
          </a:p>
        </p:txBody>
      </p:sp>
      <p:sp>
        <p:nvSpPr>
          <p:cNvPr id="7" name="Segnaposto testo 6">
            <a:extLst>
              <a:ext uri="{FF2B5EF4-FFF2-40B4-BE49-F238E27FC236}">
                <a16:creationId xmlns:a16="http://schemas.microsoft.com/office/drawing/2014/main" id="{D5E08C50-5A79-4C38-B722-71D7C9EBB9F5}"/>
              </a:ext>
            </a:extLst>
          </p:cNvPr>
          <p:cNvSpPr>
            <a:spLocks noGrp="1"/>
          </p:cNvSpPr>
          <p:nvPr>
            <p:ph type="body" sz="quarter" idx="10"/>
          </p:nvPr>
        </p:nvSpPr>
        <p:spPr>
          <a:xfrm>
            <a:off x="526716" y="2542169"/>
            <a:ext cx="3622589" cy="359839"/>
          </a:xfrm>
        </p:spPr>
        <p:txBody>
          <a:bodyPr/>
          <a:lstStyle/>
          <a:p>
            <a:r>
              <a:rPr lang="it-IT" dirty="0"/>
              <a:t>FI: ripartizione del TA per area geografica </a:t>
            </a:r>
            <a:r>
              <a:rPr lang="it-IT" b="0" dirty="0"/>
              <a:t>(%, 2019)</a:t>
            </a:r>
          </a:p>
        </p:txBody>
      </p:sp>
      <p:sp>
        <p:nvSpPr>
          <p:cNvPr id="8" name="Segnaposto testo 7">
            <a:extLst>
              <a:ext uri="{FF2B5EF4-FFF2-40B4-BE49-F238E27FC236}">
                <a16:creationId xmlns:a16="http://schemas.microsoft.com/office/drawing/2014/main" id="{E593A157-6C9E-4715-B8ED-1B2D4EEB72E5}"/>
              </a:ext>
            </a:extLst>
          </p:cNvPr>
          <p:cNvSpPr>
            <a:spLocks noGrp="1"/>
          </p:cNvSpPr>
          <p:nvPr>
            <p:ph type="body" sz="quarter" idx="15"/>
          </p:nvPr>
        </p:nvSpPr>
        <p:spPr>
          <a:xfrm>
            <a:off x="5293778" y="2532598"/>
            <a:ext cx="2740053" cy="359839"/>
          </a:xfrm>
        </p:spPr>
        <p:txBody>
          <a:bodyPr/>
          <a:lstStyle/>
          <a:p>
            <a:r>
              <a:rPr lang="it-IT" dirty="0"/>
              <a:t>FI: ripartizione del TA per paese </a:t>
            </a:r>
            <a:r>
              <a:rPr lang="it-IT" b="0" dirty="0"/>
              <a:t>(%, 2019)</a:t>
            </a:r>
          </a:p>
        </p:txBody>
      </p:sp>
      <p:sp>
        <p:nvSpPr>
          <p:cNvPr id="9" name="Segnaposto testo 8">
            <a:extLst>
              <a:ext uri="{FF2B5EF4-FFF2-40B4-BE49-F238E27FC236}">
                <a16:creationId xmlns:a16="http://schemas.microsoft.com/office/drawing/2014/main" id="{A97A107C-DB9C-4464-8BCB-40E611484B3C}"/>
              </a:ext>
            </a:extLst>
          </p:cNvPr>
          <p:cNvSpPr>
            <a:spLocks noGrp="1"/>
          </p:cNvSpPr>
          <p:nvPr>
            <p:ph type="body" sz="quarter" idx="16"/>
          </p:nvPr>
        </p:nvSpPr>
        <p:spPr>
          <a:xfrm>
            <a:off x="407266" y="849371"/>
            <a:ext cx="8567922" cy="1489259"/>
          </a:xfrm>
        </p:spPr>
        <p:txBody>
          <a:bodyPr/>
          <a:lstStyle/>
          <a:p>
            <a:pPr>
              <a:lnSpc>
                <a:spcPts val="2100"/>
              </a:lnSpc>
            </a:pPr>
            <a:r>
              <a:rPr lang="it-IT" dirty="0"/>
              <a:t>I </a:t>
            </a:r>
            <a:r>
              <a:rPr lang="it-IT" b="1" dirty="0">
                <a:solidFill>
                  <a:srgbClr val="003A79"/>
                </a:solidFill>
              </a:rPr>
              <a:t>paesi del Golfo </a:t>
            </a:r>
            <a:r>
              <a:rPr lang="it-IT" dirty="0"/>
              <a:t>coprono la quota più elevata sul TA delle banche del mondo (45.4%, 2019). L’area Middle East and South Asia (MESA) copriva il 26%, mentre il Sud Est asiatico rappresentava il 23.5%. Pur sommando Nord </a:t>
            </a:r>
            <a:r>
              <a:rPr lang="it-IT" b="1" dirty="0">
                <a:solidFill>
                  <a:srgbClr val="003A79"/>
                </a:solidFill>
              </a:rPr>
              <a:t>Africa</a:t>
            </a:r>
            <a:r>
              <a:rPr lang="it-IT" dirty="0"/>
              <a:t> e Sub-Sahara, la quota risulta marginale (1.6%). Fra i singoli paesi, la quota più elevata è riferita all’Iran (circa 29% del totale), seguito dall’Arabia Saudita (25%). </a:t>
            </a:r>
          </a:p>
          <a:p>
            <a:pPr>
              <a:lnSpc>
                <a:spcPts val="2100"/>
              </a:lnSpc>
            </a:pPr>
            <a:endParaRPr lang="it-IT" dirty="0"/>
          </a:p>
        </p:txBody>
      </p:sp>
      <p:graphicFrame>
        <p:nvGraphicFramePr>
          <p:cNvPr id="11" name="Segnaposto contenuto 10">
            <a:extLst>
              <a:ext uri="{FF2B5EF4-FFF2-40B4-BE49-F238E27FC236}">
                <a16:creationId xmlns:a16="http://schemas.microsoft.com/office/drawing/2014/main" id="{635A8EF6-4F4E-412D-93FA-BDC5D15BC22A}"/>
              </a:ext>
            </a:extLst>
          </p:cNvPr>
          <p:cNvGraphicFramePr>
            <a:graphicFrameLocks noGrp="1"/>
          </p:cNvGraphicFramePr>
          <p:nvPr>
            <p:ph idx="1"/>
            <p:extLst>
              <p:ext uri="{D42A27DB-BD31-4B8C-83A1-F6EECF244321}">
                <p14:modId xmlns:p14="http://schemas.microsoft.com/office/powerpoint/2010/main" val="17028556"/>
              </p:ext>
            </p:extLst>
          </p:nvPr>
        </p:nvGraphicFramePr>
        <p:xfrm>
          <a:off x="584200" y="2943931"/>
          <a:ext cx="4040187" cy="32400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Segnaposto contenuto 12">
            <a:extLst>
              <a:ext uri="{FF2B5EF4-FFF2-40B4-BE49-F238E27FC236}">
                <a16:creationId xmlns:a16="http://schemas.microsoft.com/office/drawing/2014/main" id="{6A3188AC-69A5-4239-8B62-6CC534B23883}"/>
              </a:ext>
            </a:extLst>
          </p:cNvPr>
          <p:cNvGraphicFramePr>
            <a:graphicFrameLocks noGrp="1"/>
          </p:cNvGraphicFramePr>
          <p:nvPr>
            <p:ph idx="13"/>
            <p:extLst>
              <p:ext uri="{D42A27DB-BD31-4B8C-83A1-F6EECF244321}">
                <p14:modId xmlns:p14="http://schemas.microsoft.com/office/powerpoint/2010/main" val="963433151"/>
              </p:ext>
            </p:extLst>
          </p:nvPr>
        </p:nvGraphicFramePr>
        <p:xfrm>
          <a:off x="4760912" y="2943931"/>
          <a:ext cx="4038600" cy="3240088"/>
        </p:xfrm>
        <a:graphic>
          <a:graphicData uri="http://schemas.openxmlformats.org/drawingml/2006/chart">
            <c:chart xmlns:c="http://schemas.openxmlformats.org/drawingml/2006/chart" xmlns:r="http://schemas.openxmlformats.org/officeDocument/2006/relationships" r:id="rId3"/>
          </a:graphicData>
        </a:graphic>
      </p:graphicFrame>
      <p:sp>
        <p:nvSpPr>
          <p:cNvPr id="10" name="Segnaposto numero diapositiva 14">
            <a:extLst>
              <a:ext uri="{FF2B5EF4-FFF2-40B4-BE49-F238E27FC236}">
                <a16:creationId xmlns:a16="http://schemas.microsoft.com/office/drawing/2014/main" id="{692ECDF3-CCAE-4F53-A9A6-C4065077708C}"/>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5</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3509949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D48E2F-60B1-42DF-BECE-999EBD4AB89B}"/>
              </a:ext>
            </a:extLst>
          </p:cNvPr>
          <p:cNvSpPr>
            <a:spLocks noGrp="1"/>
          </p:cNvSpPr>
          <p:nvPr>
            <p:ph type="title"/>
          </p:nvPr>
        </p:nvSpPr>
        <p:spPr>
          <a:xfrm>
            <a:off x="397643" y="365126"/>
            <a:ext cx="8352462" cy="457200"/>
          </a:xfrm>
        </p:spPr>
        <p:txBody>
          <a:bodyPr/>
          <a:lstStyle/>
          <a:p>
            <a:r>
              <a:rPr lang="it-IT" dirty="0"/>
              <a:t>Finanza islamica: volumi e quote % su totale nazionale</a:t>
            </a:r>
          </a:p>
        </p:txBody>
      </p:sp>
      <p:sp>
        <p:nvSpPr>
          <p:cNvPr id="4" name="Segnaposto testo 3">
            <a:extLst>
              <a:ext uri="{FF2B5EF4-FFF2-40B4-BE49-F238E27FC236}">
                <a16:creationId xmlns:a16="http://schemas.microsoft.com/office/drawing/2014/main" id="{3BEA08A2-171D-4CFD-9078-EB94FF0CEED1}"/>
              </a:ext>
            </a:extLst>
          </p:cNvPr>
          <p:cNvSpPr>
            <a:spLocks noGrp="1"/>
          </p:cNvSpPr>
          <p:nvPr>
            <p:ph type="body" sz="quarter" idx="11"/>
          </p:nvPr>
        </p:nvSpPr>
        <p:spPr>
          <a:xfrm>
            <a:off x="390589" y="854585"/>
            <a:ext cx="8535342" cy="642862"/>
          </a:xfrm>
        </p:spPr>
        <p:txBody>
          <a:bodyPr/>
          <a:lstStyle/>
          <a:p>
            <a:pPr>
              <a:lnSpc>
                <a:spcPts val="2100"/>
              </a:lnSpc>
            </a:pPr>
            <a:r>
              <a:rPr lang="it-IT" dirty="0"/>
              <a:t>In Iran e Sudan (Stato islamizzato) la quota è 100%. Fra gli altri paesi non vi è perfetta corrispondenza fra le dimensioni del settore (misurato in </a:t>
            </a:r>
            <a:r>
              <a:rPr lang="it-IT" dirty="0" err="1"/>
              <a:t>mld</a:t>
            </a:r>
            <a:r>
              <a:rPr lang="it-IT" dirty="0"/>
              <a:t> USD) e la quota delle banche islamiche. </a:t>
            </a:r>
            <a:r>
              <a:rPr lang="it-IT" b="1" dirty="0">
                <a:solidFill>
                  <a:srgbClr val="003A79"/>
                </a:solidFill>
              </a:rPr>
              <a:t>L’Arabia</a:t>
            </a:r>
            <a:r>
              <a:rPr lang="it-IT" dirty="0"/>
              <a:t> </a:t>
            </a:r>
            <a:r>
              <a:rPr lang="it-IT" b="1" dirty="0">
                <a:solidFill>
                  <a:srgbClr val="003A79"/>
                </a:solidFill>
              </a:rPr>
              <a:t>S</a:t>
            </a:r>
            <a:r>
              <a:rPr lang="it-IT" dirty="0"/>
              <a:t>. mostra una quota significativa (60%), e volumi elevati (circa 450 </a:t>
            </a:r>
            <a:r>
              <a:rPr lang="it-IT" dirty="0" err="1"/>
              <a:t>mld</a:t>
            </a:r>
            <a:r>
              <a:rPr lang="it-IT" dirty="0"/>
              <a:t>). In Kuwait la quota è al 50%. Turchia e Indonesia mostrano quote modeste rispetto al sistema convenzionale (attorno al 6%). In </a:t>
            </a:r>
            <a:r>
              <a:rPr lang="it-IT" b="1" dirty="0">
                <a:solidFill>
                  <a:srgbClr val="003A79"/>
                </a:solidFill>
              </a:rPr>
              <a:t>Egitto</a:t>
            </a:r>
            <a:r>
              <a:rPr lang="it-IT" dirty="0"/>
              <a:t> è irrisoria (4%).</a:t>
            </a:r>
          </a:p>
          <a:p>
            <a:pPr>
              <a:lnSpc>
                <a:spcPts val="2100"/>
              </a:lnSpc>
            </a:pPr>
            <a:endParaRPr lang="it-IT" dirty="0"/>
          </a:p>
        </p:txBody>
      </p:sp>
      <p:sp>
        <p:nvSpPr>
          <p:cNvPr id="5" name="Segnaposto testo 4">
            <a:extLst>
              <a:ext uri="{FF2B5EF4-FFF2-40B4-BE49-F238E27FC236}">
                <a16:creationId xmlns:a16="http://schemas.microsoft.com/office/drawing/2014/main" id="{D6FB01B0-E364-43E9-957B-1D7918338AFD}"/>
              </a:ext>
            </a:extLst>
          </p:cNvPr>
          <p:cNvSpPr>
            <a:spLocks noGrp="1"/>
          </p:cNvSpPr>
          <p:nvPr>
            <p:ph type="body" sz="quarter" idx="12"/>
          </p:nvPr>
        </p:nvSpPr>
        <p:spPr>
          <a:xfrm>
            <a:off x="397643" y="6396973"/>
            <a:ext cx="3985427" cy="224696"/>
          </a:xfrm>
        </p:spPr>
        <p:txBody>
          <a:bodyPr/>
          <a:lstStyle/>
          <a:p>
            <a:r>
              <a:rPr lang="it-IT" dirty="0"/>
              <a:t>Fonte: elaborazioni ISP su dati IFSB</a:t>
            </a:r>
          </a:p>
        </p:txBody>
      </p:sp>
      <p:sp>
        <p:nvSpPr>
          <p:cNvPr id="6" name="Segnaposto testo 5">
            <a:extLst>
              <a:ext uri="{FF2B5EF4-FFF2-40B4-BE49-F238E27FC236}">
                <a16:creationId xmlns:a16="http://schemas.microsoft.com/office/drawing/2014/main" id="{701E5A61-30F1-4624-8F86-27AED4324465}"/>
              </a:ext>
            </a:extLst>
          </p:cNvPr>
          <p:cNvSpPr>
            <a:spLocks noGrp="1"/>
          </p:cNvSpPr>
          <p:nvPr>
            <p:ph type="body" sz="quarter" idx="13"/>
          </p:nvPr>
        </p:nvSpPr>
        <p:spPr>
          <a:xfrm>
            <a:off x="1164647" y="2357601"/>
            <a:ext cx="7133963" cy="383600"/>
          </a:xfrm>
        </p:spPr>
        <p:txBody>
          <a:bodyPr/>
          <a:lstStyle/>
          <a:p>
            <a:r>
              <a:rPr lang="it-IT" sz="1300" dirty="0"/>
              <a:t>Banche islamiche </a:t>
            </a:r>
            <a:br>
              <a:rPr lang="it-IT" sz="1300" b="0" dirty="0"/>
            </a:br>
            <a:r>
              <a:rPr lang="it-IT" sz="1300" b="0" dirty="0"/>
              <a:t>(TA e quota % sul TA del sistema bancario del paese, 2019)</a:t>
            </a:r>
          </a:p>
        </p:txBody>
      </p:sp>
      <p:graphicFrame>
        <p:nvGraphicFramePr>
          <p:cNvPr id="8" name="Segnaposto contenuto 7">
            <a:extLst>
              <a:ext uri="{FF2B5EF4-FFF2-40B4-BE49-F238E27FC236}">
                <a16:creationId xmlns:a16="http://schemas.microsoft.com/office/drawing/2014/main" id="{BC758FFB-61DC-47BC-AE54-1A97269C08EE}"/>
              </a:ext>
            </a:extLst>
          </p:cNvPr>
          <p:cNvGraphicFramePr>
            <a:graphicFrameLocks noGrp="1"/>
          </p:cNvGraphicFramePr>
          <p:nvPr>
            <p:ph idx="1"/>
            <p:extLst>
              <p:ext uri="{D42A27DB-BD31-4B8C-83A1-F6EECF244321}">
                <p14:modId xmlns:p14="http://schemas.microsoft.com/office/powerpoint/2010/main" val="4217961874"/>
              </p:ext>
            </p:extLst>
          </p:nvPr>
        </p:nvGraphicFramePr>
        <p:xfrm>
          <a:off x="733245" y="2768862"/>
          <a:ext cx="7565365" cy="3600450"/>
        </p:xfrm>
        <a:graphic>
          <a:graphicData uri="http://schemas.openxmlformats.org/drawingml/2006/chart">
            <c:chart xmlns:c="http://schemas.openxmlformats.org/drawingml/2006/chart" xmlns:r="http://schemas.openxmlformats.org/officeDocument/2006/relationships" r:id="rId2"/>
          </a:graphicData>
        </a:graphic>
      </p:graphicFrame>
      <p:sp>
        <p:nvSpPr>
          <p:cNvPr id="7" name="Segnaposto numero diapositiva 14">
            <a:extLst>
              <a:ext uri="{FF2B5EF4-FFF2-40B4-BE49-F238E27FC236}">
                <a16:creationId xmlns:a16="http://schemas.microsoft.com/office/drawing/2014/main" id="{36A7F1E0-7128-4A4B-B660-DF22802ACFEA}"/>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6</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312360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olo 12"/>
          <p:cNvSpPr>
            <a:spLocks noGrp="1"/>
          </p:cNvSpPr>
          <p:nvPr>
            <p:ph type="title"/>
          </p:nvPr>
        </p:nvSpPr>
        <p:spPr>
          <a:xfrm>
            <a:off x="399600" y="365126"/>
            <a:ext cx="7833600" cy="457200"/>
          </a:xfrm>
        </p:spPr>
        <p:txBody>
          <a:bodyPr>
            <a:normAutofit/>
          </a:bodyPr>
          <a:lstStyle/>
          <a:p>
            <a:r>
              <a:rPr lang="it-IT" dirty="0">
                <a:latin typeface="Century Gothic" panose="020B0502020202020204" pitchFamily="34" charset="0"/>
              </a:rPr>
              <a:t>Agenda</a:t>
            </a:r>
            <a:endParaRPr lang="en-GB" dirty="0">
              <a:latin typeface="Century Gothic" panose="020B0502020202020204" pitchFamily="34" charset="0"/>
            </a:endParaRPr>
          </a:p>
        </p:txBody>
      </p:sp>
      <p:sp>
        <p:nvSpPr>
          <p:cNvPr id="3" name="Rectangle 9"/>
          <p:cNvSpPr>
            <a:spLocks noChangeArrowheads="1"/>
          </p:cNvSpPr>
          <p:nvPr/>
        </p:nvSpPr>
        <p:spPr bwMode="auto">
          <a:xfrm>
            <a:off x="505673" y="2140208"/>
            <a:ext cx="512758" cy="624373"/>
          </a:xfrm>
          <a:prstGeom prst="rect">
            <a:avLst/>
          </a:prstGeom>
          <a:solidFill>
            <a:srgbClr val="003A79">
              <a:alpha val="74902"/>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2</a:t>
            </a:r>
          </a:p>
        </p:txBody>
      </p:sp>
      <p:sp>
        <p:nvSpPr>
          <p:cNvPr id="4" name="Rectangle 11"/>
          <p:cNvSpPr>
            <a:spLocks noChangeArrowheads="1"/>
          </p:cNvSpPr>
          <p:nvPr/>
        </p:nvSpPr>
        <p:spPr bwMode="auto">
          <a:xfrm>
            <a:off x="507261" y="3051435"/>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3</a:t>
            </a:r>
          </a:p>
        </p:txBody>
      </p:sp>
      <p:sp>
        <p:nvSpPr>
          <p:cNvPr id="5" name="Rectangle 12"/>
          <p:cNvSpPr>
            <a:spLocks noChangeArrowheads="1"/>
          </p:cNvSpPr>
          <p:nvPr/>
        </p:nvSpPr>
        <p:spPr bwMode="auto">
          <a:xfrm>
            <a:off x="1039608" y="3051435"/>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Strumenti di raccolta e di finanziamento: caratteristiche analoghe ma diverso utilizzo</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
        <p:nvSpPr>
          <p:cNvPr id="10" name="Rectangle 11"/>
          <p:cNvSpPr>
            <a:spLocks noChangeArrowheads="1"/>
          </p:cNvSpPr>
          <p:nvPr/>
        </p:nvSpPr>
        <p:spPr bwMode="auto">
          <a:xfrm>
            <a:off x="518373" y="1276678"/>
            <a:ext cx="512758" cy="622604"/>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algn="ctr"/>
            <a:r>
              <a:rPr lang="it-IT" sz="2000" b="1" kern="0" dirty="0">
                <a:solidFill>
                  <a:srgbClr val="FFFFFF"/>
                </a:solidFill>
                <a:latin typeface="Century Gothic" panose="020B0502020202020204" pitchFamily="34" charset="0"/>
                <a:cs typeface="Arial" panose="020B0604020202020204" pitchFamily="34" charset="0"/>
              </a:rPr>
              <a:t>1</a:t>
            </a:r>
          </a:p>
        </p:txBody>
      </p:sp>
      <p:sp>
        <p:nvSpPr>
          <p:cNvPr id="11" name="Rectangle 16"/>
          <p:cNvSpPr>
            <a:spLocks noChangeArrowheads="1"/>
          </p:cNvSpPr>
          <p:nvPr/>
        </p:nvSpPr>
        <p:spPr bwMode="auto">
          <a:xfrm>
            <a:off x="1018431" y="2134155"/>
            <a:ext cx="7833600" cy="624373"/>
          </a:xfrm>
          <a:prstGeom prst="rect">
            <a:avLst/>
          </a:prstGeom>
          <a:solidFill>
            <a:srgbClr val="003A79">
              <a:alpha val="74902"/>
            </a:srgbClr>
          </a:solidFill>
          <a:ln w="9525" algn="ctr">
            <a:solidFill>
              <a:srgbClr val="C0C0C0"/>
            </a:solidFill>
            <a:miter lim="800000"/>
            <a:headEnd/>
            <a:tailEnd/>
          </a:ln>
          <a:effectLst/>
        </p:spPr>
        <p:txBody>
          <a:bodyPr wrap="square" anchor="ctr">
            <a:noAutofit/>
          </a:bodyPr>
          <a:lstStyle/>
          <a:p>
            <a:endParaRPr lang="it-IT" sz="2000" b="1" kern="0" dirty="0">
              <a:solidFill>
                <a:srgbClr val="FFFFFF"/>
              </a:solidFill>
              <a:latin typeface="Century Gothic" panose="020B0502020202020204" pitchFamily="34" charset="0"/>
              <a:cs typeface="Arial" panose="020B0604020202020204" pitchFamily="34" charset="0"/>
            </a:endParaRPr>
          </a:p>
          <a:p>
            <a:r>
              <a:rPr lang="it-IT" sz="2000" b="1" kern="0" dirty="0">
                <a:solidFill>
                  <a:srgbClr val="FFFFFF"/>
                </a:solidFill>
                <a:latin typeface="Century Gothic" panose="020B0502020202020204" pitchFamily="34" charset="0"/>
                <a:cs typeface="Arial" panose="020B0604020202020204" pitchFamily="34" charset="0"/>
              </a:rPr>
              <a:t>Operatori: banche e altri intermediari finanziari.</a:t>
            </a:r>
          </a:p>
          <a:p>
            <a:endParaRPr lang="it-IT" sz="2000" b="1" kern="0" dirty="0">
              <a:solidFill>
                <a:srgbClr val="FFFFFF"/>
              </a:solidFill>
              <a:latin typeface="Century Gothic" panose="020B0502020202020204" pitchFamily="34" charset="0"/>
              <a:cs typeface="Arial" panose="020B0604020202020204" pitchFamily="34" charset="0"/>
            </a:endParaRPr>
          </a:p>
        </p:txBody>
      </p:sp>
      <p:sp>
        <p:nvSpPr>
          <p:cNvPr id="12" name="Rectangle 10"/>
          <p:cNvSpPr>
            <a:spLocks noChangeArrowheads="1"/>
          </p:cNvSpPr>
          <p:nvPr/>
        </p:nvSpPr>
        <p:spPr bwMode="auto">
          <a:xfrm>
            <a:off x="1039608" y="1269727"/>
            <a:ext cx="7833600" cy="624373"/>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r>
              <a:rPr lang="it-IT" sz="2000" b="1" i="1" kern="0" dirty="0" err="1">
                <a:solidFill>
                  <a:schemeClr val="accent6">
                    <a:lumMod val="75000"/>
                  </a:schemeClr>
                </a:solidFill>
                <a:latin typeface="Century Gothic" panose="020B0502020202020204" pitchFamily="34" charset="0"/>
                <a:cs typeface="Arial" panose="020B0604020202020204" pitchFamily="34" charset="0"/>
              </a:rPr>
              <a:t>Economics</a:t>
            </a:r>
            <a:r>
              <a:rPr lang="it-IT" sz="2000" b="1" i="1" kern="0" dirty="0">
                <a:solidFill>
                  <a:schemeClr val="accent6">
                    <a:lumMod val="75000"/>
                  </a:schemeClr>
                </a:solidFill>
                <a:latin typeface="Century Gothic" panose="020B0502020202020204" pitchFamily="34" charset="0"/>
                <a:cs typeface="Arial" panose="020B0604020202020204" pitchFamily="34" charset="0"/>
              </a:rPr>
              <a:t> of </a:t>
            </a:r>
            <a:r>
              <a:rPr lang="it-IT" sz="2000" b="1" i="1" kern="0" dirty="0" err="1">
                <a:solidFill>
                  <a:schemeClr val="accent6">
                    <a:lumMod val="75000"/>
                  </a:schemeClr>
                </a:solidFill>
                <a:latin typeface="Century Gothic" panose="020B0502020202020204" pitchFamily="34" charset="0"/>
                <a:cs typeface="Arial" panose="020B0604020202020204" pitchFamily="34" charset="0"/>
              </a:rPr>
              <a:t>religions</a:t>
            </a:r>
            <a:r>
              <a:rPr lang="it-IT" sz="2000" b="1" i="1" kern="0" dirty="0">
                <a:solidFill>
                  <a:schemeClr val="accent6">
                    <a:lumMod val="75000"/>
                  </a:schemeClr>
                </a:solidFill>
                <a:latin typeface="Century Gothic" panose="020B0502020202020204" pitchFamily="34" charset="0"/>
                <a:cs typeface="Arial" panose="020B0604020202020204" pitchFamily="34" charset="0"/>
              </a:rPr>
              <a:t> </a:t>
            </a:r>
            <a:r>
              <a:rPr lang="it-IT" sz="2000" b="1" kern="0" dirty="0">
                <a:solidFill>
                  <a:schemeClr val="accent6">
                    <a:lumMod val="75000"/>
                  </a:schemeClr>
                </a:solidFill>
                <a:latin typeface="Century Gothic" panose="020B0502020202020204" pitchFamily="34" charset="0"/>
                <a:cs typeface="Arial" panose="020B0604020202020204" pitchFamily="34" charset="0"/>
              </a:rPr>
              <a:t>e Finanza Islamica</a:t>
            </a:r>
          </a:p>
        </p:txBody>
      </p:sp>
      <p:sp>
        <p:nvSpPr>
          <p:cNvPr id="15" name="Segnaposto numero diapositiva 14"/>
          <p:cNvSpPr>
            <a:spLocks noGrp="1"/>
          </p:cNvSpPr>
          <p:nvPr>
            <p:ph type="sldNum" sz="quarter" idx="10"/>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b="1">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fld id="{B1753FE2-952E-4EE3-8FF4-F1DEDEBA9BF8}" type="slidenum">
              <a:rPr lang="it-IT" altLang="it-IT" sz="1000" smtClean="0">
                <a:solidFill>
                  <a:srgbClr val="003A79"/>
                </a:solidFill>
                <a:latin typeface="Century Gothic" panose="020B0502020202020204" pitchFamily="34" charset="0"/>
              </a:rPr>
              <a:pPr algn="ctr"/>
              <a:t>7</a:t>
            </a:fld>
            <a:endParaRPr lang="it-IT" altLang="it-IT" sz="1000" dirty="0">
              <a:solidFill>
                <a:srgbClr val="003A79"/>
              </a:solidFill>
              <a:latin typeface="Century Gothic" panose="020B0502020202020204" pitchFamily="34" charset="0"/>
            </a:endParaRPr>
          </a:p>
        </p:txBody>
      </p:sp>
      <p:sp>
        <p:nvSpPr>
          <p:cNvPr id="14" name="Rectangle 11"/>
          <p:cNvSpPr>
            <a:spLocks noChangeArrowheads="1"/>
          </p:cNvSpPr>
          <p:nvPr/>
        </p:nvSpPr>
        <p:spPr bwMode="auto">
          <a:xfrm>
            <a:off x="513741" y="3962619"/>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4</a:t>
            </a:r>
          </a:p>
        </p:txBody>
      </p:sp>
      <p:sp>
        <p:nvSpPr>
          <p:cNvPr id="16" name="Rectangle 12"/>
          <p:cNvSpPr>
            <a:spLocks noChangeArrowheads="1"/>
          </p:cNvSpPr>
          <p:nvPr/>
        </p:nvSpPr>
        <p:spPr bwMode="auto">
          <a:xfrm>
            <a:off x="1039608" y="3962619"/>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Il grado di inclusione finanziaria</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
        <p:nvSpPr>
          <p:cNvPr id="17" name="Rectangle 11">
            <a:extLst>
              <a:ext uri="{FF2B5EF4-FFF2-40B4-BE49-F238E27FC236}">
                <a16:creationId xmlns:a16="http://schemas.microsoft.com/office/drawing/2014/main" id="{38A8F0C1-51A5-4E38-BD74-C59BFCBD8F95}"/>
              </a:ext>
            </a:extLst>
          </p:cNvPr>
          <p:cNvSpPr>
            <a:spLocks noChangeArrowheads="1"/>
          </p:cNvSpPr>
          <p:nvPr/>
        </p:nvSpPr>
        <p:spPr bwMode="auto">
          <a:xfrm>
            <a:off x="513741" y="4827738"/>
            <a:ext cx="512758" cy="615530"/>
          </a:xfrm>
          <a:prstGeom prst="rect">
            <a:avLst/>
          </a:prstGeom>
          <a:solidFill>
            <a:srgbClr val="003A79">
              <a:alpha val="50196"/>
            </a:srgbClr>
          </a:solidFill>
          <a:ln w="9525" algn="ctr">
            <a:solidFill>
              <a:srgbClr val="C0C0C0"/>
            </a:solidFill>
            <a:miter lim="800000"/>
            <a:headEnd/>
            <a:tailEnd/>
          </a:ln>
          <a:effectLst/>
        </p:spPr>
        <p:txBody>
          <a:bodyPr wrap="square"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it-IT" sz="2000" b="1" i="0" u="none" strike="noStrike" kern="0" cap="none" spc="0" normalizeH="0" baseline="0" noProof="0" dirty="0">
                <a:ln>
                  <a:noFill/>
                </a:ln>
                <a:solidFill>
                  <a:srgbClr val="FFFFFF"/>
                </a:solidFill>
                <a:effectLst/>
                <a:uLnTx/>
                <a:uFillTx/>
                <a:latin typeface="Century Gothic" panose="020B0502020202020204" pitchFamily="34" charset="0"/>
                <a:cs typeface="Arial" panose="020B0604020202020204" pitchFamily="34" charset="0"/>
              </a:rPr>
              <a:t>5</a:t>
            </a:r>
          </a:p>
        </p:txBody>
      </p:sp>
      <p:sp>
        <p:nvSpPr>
          <p:cNvPr id="18" name="Rectangle 12">
            <a:extLst>
              <a:ext uri="{FF2B5EF4-FFF2-40B4-BE49-F238E27FC236}">
                <a16:creationId xmlns:a16="http://schemas.microsoft.com/office/drawing/2014/main" id="{5A8AA76D-9C44-4316-95A3-7E66A085D68B}"/>
              </a:ext>
            </a:extLst>
          </p:cNvPr>
          <p:cNvSpPr>
            <a:spLocks noChangeArrowheads="1"/>
          </p:cNvSpPr>
          <p:nvPr/>
        </p:nvSpPr>
        <p:spPr bwMode="auto">
          <a:xfrm>
            <a:off x="1039608" y="4827738"/>
            <a:ext cx="7833600" cy="615530"/>
          </a:xfrm>
          <a:prstGeom prst="rect">
            <a:avLst/>
          </a:prstGeom>
          <a:solidFill>
            <a:schemeClr val="bg1"/>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it-IT" sz="2000" b="1" kern="0" dirty="0">
                <a:solidFill>
                  <a:schemeClr val="accent6">
                    <a:lumMod val="75000"/>
                  </a:schemeClr>
                </a:solidFill>
                <a:latin typeface="Century Gothic" panose="020B0502020202020204" pitchFamily="34" charset="0"/>
                <a:cs typeface="Arial" panose="020B0604020202020204" pitchFamily="34" charset="0"/>
              </a:rPr>
              <a:t>Fintech e Prospettive</a:t>
            </a:r>
            <a:endParaRPr kumimoji="0" lang="it-IT" sz="2000" b="1" i="0" u="none" strike="noStrike" kern="0" cap="none" spc="0" normalizeH="0" baseline="0" dirty="0">
              <a:ln>
                <a:noFill/>
              </a:ln>
              <a:solidFill>
                <a:schemeClr val="accent6">
                  <a:lumMod val="75000"/>
                </a:schemeClr>
              </a:solidFill>
              <a:effectLst/>
              <a:uLnTx/>
              <a:uFillTx/>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1410802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1">
            <a:extLst>
              <a:ext uri="{FF2B5EF4-FFF2-40B4-BE49-F238E27FC236}">
                <a16:creationId xmlns:a16="http://schemas.microsoft.com/office/drawing/2014/main" id="{0D7797B3-A4FB-42D7-BC8E-F046574C35AB}"/>
              </a:ext>
            </a:extLst>
          </p:cNvPr>
          <p:cNvSpPr txBox="1">
            <a:spLocks/>
          </p:cNvSpPr>
          <p:nvPr/>
        </p:nvSpPr>
        <p:spPr>
          <a:xfrm>
            <a:off x="407266" y="365126"/>
            <a:ext cx="8336140" cy="457200"/>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2400" b="1" kern="1200">
                <a:solidFill>
                  <a:srgbClr val="003A79"/>
                </a:solidFill>
                <a:latin typeface="Century Gothic" panose="020B0502020202020204" pitchFamily="34" charset="0"/>
                <a:ea typeface="+mj-ea"/>
                <a:cs typeface="Arial" panose="020B0604020202020204" pitchFamily="34" charset="0"/>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0" lang="it-IT" sz="2400" b="1" i="0" u="none" strike="noStrike" kern="1200" cap="none" spc="0" normalizeH="0" baseline="0" noProof="0">
                <a:ln>
                  <a:noFill/>
                </a:ln>
                <a:solidFill>
                  <a:srgbClr val="003A79"/>
                </a:solidFill>
                <a:effectLst/>
                <a:uLnTx/>
                <a:uFillTx/>
                <a:latin typeface="Century Gothic" panose="020B0502020202020204" pitchFamily="34" charset="0"/>
                <a:ea typeface="+mj-ea"/>
                <a:cs typeface="Arial" panose="020B0604020202020204" pitchFamily="34" charset="0"/>
              </a:rPr>
              <a:t>Finanza ed intermediari finanziari: un uguale ruolo?</a:t>
            </a:r>
            <a:endParaRPr kumimoji="0" lang="it-IT" sz="2400" b="1" i="0" u="none" strike="noStrike" kern="1200" cap="none" spc="0" normalizeH="0" baseline="0" noProof="0" dirty="0">
              <a:ln>
                <a:noFill/>
              </a:ln>
              <a:solidFill>
                <a:srgbClr val="003A79"/>
              </a:solidFill>
              <a:effectLst/>
              <a:uLnTx/>
              <a:uFillTx/>
              <a:latin typeface="Century Gothic" panose="020B0502020202020204" pitchFamily="34" charset="0"/>
              <a:ea typeface="+mj-ea"/>
              <a:cs typeface="Arial" panose="020B0604020202020204" pitchFamily="34" charset="0"/>
            </a:endParaRPr>
          </a:p>
        </p:txBody>
      </p:sp>
      <p:sp>
        <p:nvSpPr>
          <p:cNvPr id="9" name="Segnaposto testo 2">
            <a:extLst>
              <a:ext uri="{FF2B5EF4-FFF2-40B4-BE49-F238E27FC236}">
                <a16:creationId xmlns:a16="http://schemas.microsoft.com/office/drawing/2014/main" id="{34EF1E51-FE8B-49B8-AB4D-3119E6FC0B8C}"/>
              </a:ext>
            </a:extLst>
          </p:cNvPr>
          <p:cNvSpPr txBox="1">
            <a:spLocks/>
          </p:cNvSpPr>
          <p:nvPr/>
        </p:nvSpPr>
        <p:spPr>
          <a:xfrm>
            <a:off x="407266" y="1162155"/>
            <a:ext cx="8434809" cy="4533689"/>
          </a:xfrm>
          <a:prstGeom prst="rect">
            <a:avLst/>
          </a:prstGeom>
        </p:spPr>
        <p:txBody>
          <a:bodyPr vert="horz" lIns="91440" tIns="45720" rIns="91440" bIns="45720" rtlCol="0">
            <a:noAutofit/>
          </a:bodyPr>
          <a:lstStyle>
            <a:lvl1pPr marL="0" indent="0" algn="l" defTabSz="685800" rtl="0" eaLnBrk="1" latinLnBrk="0" hangingPunct="1">
              <a:lnSpc>
                <a:spcPct val="90000"/>
              </a:lnSpc>
              <a:spcBef>
                <a:spcPts val="750"/>
              </a:spcBef>
              <a:buClr>
                <a:srgbClr val="003A79"/>
              </a:buClr>
              <a:buSzPct val="130000"/>
              <a:buFont typeface="Wingdings" panose="05000000000000000000" pitchFamily="2" charset="2"/>
              <a:buNone/>
              <a:defRPr sz="1600" kern="1200" baseline="0">
                <a:solidFill>
                  <a:schemeClr val="tx1"/>
                </a:solidFill>
                <a:latin typeface="Century Gothic" panose="020B0502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285750" marR="0" lvl="0" indent="-285750" algn="l" defTabSz="685800" rtl="0" eaLnBrk="1" fontAlgn="auto" latinLnBrk="0" hangingPunct="1">
              <a:lnSpc>
                <a:spcPts val="22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Economia vs finanza</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Mons. Ravasi: «Economia non è sinonimo di finanza, caso mai quest’ultima ne è uno strumento» e, citando Amartya Sen, «l'economia deve tornare ad essere una scienza umanistica che ha come base la filosofia morale».</a:t>
            </a:r>
          </a:p>
          <a:p>
            <a:pPr marL="285750" marR="0" lvl="0" indent="-285750" algn="l" defTabSz="685800" rtl="0" eaLnBrk="1" fontAlgn="auto" latinLnBrk="0" hangingPunct="1">
              <a:lnSpc>
                <a:spcPts val="22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Banche vs banking </a:t>
            </a:r>
            <a:r>
              <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a:t>
            </a:r>
            <a:r>
              <a:rPr kumimoji="0" lang="it-IT" sz="1600" b="1" i="1"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il banking è necessario, ma non le banche</a:t>
            </a:r>
            <a:r>
              <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r>
              <a:rPr kumimoji="0" lang="it-IT" sz="1600" b="0" i="1"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B.Gates</a:t>
            </a:r>
            <a:r>
              <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1994)</a:t>
            </a:r>
          </a:p>
          <a:p>
            <a:pPr marL="285750" marR="0" lvl="0" indent="-285750" algn="l" defTabSz="685800" rtl="0" eaLnBrk="1" fontAlgn="auto" latinLnBrk="0" hangingPunct="1">
              <a:lnSpc>
                <a:spcPts val="22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Sistemi finanziari bancocentrici </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(dove il ruolo delle banche è prevalente, es. Europa, e nei paesi islamici), e sistemi finanziari orientati ai mercati (es. paesi anglosassoni). Nei paesi islamici, oltre alle banche vi sono enti per microcredito, mentre altri intermediari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takaful</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si vanno diffondendo con gradualità. </a:t>
            </a:r>
          </a:p>
          <a:p>
            <a:pPr marL="285750" marR="0" lvl="0" indent="-285750" algn="l" defTabSz="685800" rtl="0" eaLnBrk="1" fontAlgn="auto" latinLnBrk="0" hangingPunct="1">
              <a:lnSpc>
                <a:spcPts val="2200"/>
              </a:lnSpc>
              <a:spcBef>
                <a:spcPts val="750"/>
              </a:spcBef>
              <a:spcAft>
                <a:spcPts val="1200"/>
              </a:spcAft>
              <a:buClr>
                <a:srgbClr val="003A79"/>
              </a:buClr>
              <a:buSzPct val="130000"/>
              <a:buFont typeface="Wingdings" panose="05000000000000000000" pitchFamily="2" charset="2"/>
              <a:buBlip>
                <a:blip r:embed="rId2"/>
              </a:buBlip>
              <a:tabLst/>
              <a:defRPr/>
            </a:pPr>
            <a:r>
              <a:rPr kumimoji="0" lang="it-IT" sz="1600" b="1" i="0" u="none" strike="noStrike" kern="1200" cap="none" spc="0" normalizeH="0" baseline="0" noProof="0" dirty="0">
                <a:ln>
                  <a:noFill/>
                </a:ln>
                <a:solidFill>
                  <a:srgbClr val="003A79"/>
                </a:solidFill>
                <a:effectLst/>
                <a:uLnTx/>
                <a:uFillTx/>
                <a:latin typeface="Century Gothic" panose="020B0502020202020204" pitchFamily="34" charset="0"/>
                <a:ea typeface="+mn-ea"/>
                <a:cs typeface="Arial" panose="020B0604020202020204" pitchFamily="34" charset="0"/>
              </a:rPr>
              <a:t>Fintech</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Intermediari finanziari digitali («</a:t>
            </a:r>
            <a:r>
              <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social media </a:t>
            </a:r>
            <a:r>
              <a:rPr kumimoji="0" lang="it-IT" sz="1600" b="0" i="1"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platforms</a:t>
            </a:r>
            <a:r>
              <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a:t>
            </a:r>
            <a:r>
              <a:rPr kumimoji="0" lang="it-IT" sz="1600" b="0" i="1"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may</a:t>
            </a:r>
            <a:r>
              <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be the banks of the future</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World </a:t>
            </a:r>
            <a:r>
              <a:rPr kumimoji="0" lang="it-IT" sz="1600" b="0" i="0" u="none" strike="noStrike" kern="1200" cap="none" spc="0" normalizeH="0" baseline="0" noProof="0" dirty="0" err="1">
                <a:ln>
                  <a:noFill/>
                </a:ln>
                <a:solidFill>
                  <a:sysClr val="windowText" lastClr="000000"/>
                </a:solidFill>
                <a:effectLst/>
                <a:uLnTx/>
                <a:uFillTx/>
                <a:latin typeface="Century Gothic" panose="020B0502020202020204" pitchFamily="34" charset="0"/>
                <a:ea typeface="+mn-ea"/>
                <a:cs typeface="Arial" panose="020B0604020202020204" pitchFamily="34" charset="0"/>
              </a:rPr>
              <a:t>Economic</a:t>
            </a:r>
            <a:r>
              <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rPr>
              <a:t> Forum). Come incide sulla relazione con la clientela?</a:t>
            </a:r>
          </a:p>
          <a:p>
            <a:pPr marL="0" marR="0" lvl="0" indent="0" algn="l" defTabSz="685800" rtl="0" eaLnBrk="1" fontAlgn="auto" latinLnBrk="0" hangingPunct="1">
              <a:lnSpc>
                <a:spcPts val="2200"/>
              </a:lnSpc>
              <a:spcBef>
                <a:spcPts val="750"/>
              </a:spcBef>
              <a:spcAft>
                <a:spcPts val="1200"/>
              </a:spcAft>
              <a:buClr>
                <a:srgbClr val="003A79"/>
              </a:buClr>
              <a:buSzPct val="130000"/>
              <a:buFont typeface="Wingdings" panose="05000000000000000000" pitchFamily="2" charset="2"/>
              <a:buNone/>
              <a:tabLst/>
              <a:defRPr/>
            </a:pPr>
            <a:endPar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a:p>
            <a:pPr marL="285750" marR="0" lvl="0" indent="-285750" algn="l" defTabSz="685800" rtl="0" eaLnBrk="1" fontAlgn="auto" latinLnBrk="0" hangingPunct="1">
              <a:lnSpc>
                <a:spcPts val="2200"/>
              </a:lnSpc>
              <a:spcBef>
                <a:spcPts val="750"/>
              </a:spcBef>
              <a:spcAft>
                <a:spcPts val="1200"/>
              </a:spcAft>
              <a:buClr>
                <a:srgbClr val="003A79"/>
              </a:buClr>
              <a:buSzPct val="130000"/>
              <a:buFont typeface="Wingdings" panose="05000000000000000000" pitchFamily="2" charset="2"/>
              <a:buBlip>
                <a:blip r:embed="rId2"/>
              </a:buBlip>
              <a:tabLst/>
              <a:defRPr/>
            </a:pPr>
            <a:endParaRPr kumimoji="0" lang="it-IT" sz="1600" b="0" i="1"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a:p>
            <a:pPr marL="514350" marR="0" lvl="1" indent="-171450" algn="l" defTabSz="685800" rtl="0" eaLnBrk="1" fontAlgn="auto" latinLnBrk="0" hangingPunct="1">
              <a:lnSpc>
                <a:spcPts val="2200"/>
              </a:lnSpc>
              <a:spcBef>
                <a:spcPts val="375"/>
              </a:spcBef>
              <a:spcAft>
                <a:spcPts val="0"/>
              </a:spcAft>
              <a:buClrTx/>
              <a:buSzTx/>
              <a:buFont typeface="Arial" panose="020B0604020202020204" pitchFamily="34" charset="0"/>
              <a:buChar char="•"/>
              <a:tabLst/>
              <a:defRPr/>
            </a:pPr>
            <a:endParaRPr kumimoji="0" lang="it-IT" sz="1600" b="0" i="1" u="none" strike="noStrike" kern="1200" cap="none" spc="0" normalizeH="0" baseline="0" noProof="0" dirty="0">
              <a:ln>
                <a:noFill/>
              </a:ln>
              <a:solidFill>
                <a:sysClr val="windowText" lastClr="000000"/>
              </a:solidFill>
              <a:effectLst/>
              <a:uLnTx/>
              <a:uFillTx/>
              <a:latin typeface="Century Gothic" panose="020F0302020204030204"/>
              <a:ea typeface="+mn-ea"/>
              <a:cs typeface="+mn-cs"/>
            </a:endParaRPr>
          </a:p>
          <a:p>
            <a:pPr marL="285750" marR="0" lvl="0" indent="-285750" algn="l" defTabSz="685800" rtl="0" eaLnBrk="1" fontAlgn="auto" latinLnBrk="0" hangingPunct="1">
              <a:lnSpc>
                <a:spcPts val="2200"/>
              </a:lnSpc>
              <a:spcBef>
                <a:spcPts val="750"/>
              </a:spcBef>
              <a:spcAft>
                <a:spcPts val="0"/>
              </a:spcAft>
              <a:buClr>
                <a:srgbClr val="003A79"/>
              </a:buClr>
              <a:buSzPct val="130000"/>
              <a:buFont typeface="Wingdings" panose="05000000000000000000" pitchFamily="2" charset="2"/>
              <a:buBlip>
                <a:blip r:embed="rId2"/>
              </a:buBlip>
              <a:tabLst/>
              <a:defRPr/>
            </a:pPr>
            <a:endParaRPr kumimoji="0" lang="it-IT" sz="1600" b="0" i="0" u="none" strike="noStrike" kern="1200" cap="none" spc="0" normalizeH="0" baseline="0" noProof="0" dirty="0">
              <a:ln>
                <a:noFill/>
              </a:ln>
              <a:solidFill>
                <a:sysClr val="windowText" lastClr="000000"/>
              </a:solidFill>
              <a:effectLst/>
              <a:uLnTx/>
              <a:uFillTx/>
              <a:latin typeface="Century Gothic" panose="020B0502020202020204" pitchFamily="34" charset="0"/>
              <a:ea typeface="+mn-ea"/>
              <a:cs typeface="Arial" panose="020B0604020202020204" pitchFamily="34" charset="0"/>
            </a:endParaRPr>
          </a:p>
        </p:txBody>
      </p:sp>
      <p:sp>
        <p:nvSpPr>
          <p:cNvPr id="10" name="Segnaposto numero diapositiva 14">
            <a:extLst>
              <a:ext uri="{FF2B5EF4-FFF2-40B4-BE49-F238E27FC236}">
                <a16:creationId xmlns:a16="http://schemas.microsoft.com/office/drawing/2014/main" id="{581C8ADF-4237-4D56-9C2B-44789387FF0D}"/>
              </a:ext>
            </a:extLst>
          </p:cNvPr>
          <p:cNvSpPr txBox="1">
            <a:spLocks/>
          </p:cNvSpPr>
          <p:nvPr/>
        </p:nvSpPr>
        <p:spPr bwMode="auto">
          <a:xfrm>
            <a:off x="8559800" y="179388"/>
            <a:ext cx="4143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200" b="1"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742950" indent="-2857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S PGothic" panose="020B0600070205080204"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S PGothic" panose="020B0600070205080204"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5pPr>
            <a:lvl6pPr marL="25146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6pPr>
            <a:lvl7pPr marL="29718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7pPr>
            <a:lvl8pPr marL="34290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8pPr>
            <a:lvl9pPr marL="3886200" indent="-228600" algn="l" defTabSz="457200" rtl="0" eaLnBrk="0" fontAlgn="base" latinLnBrk="0" hangingPunct="0">
              <a:lnSpc>
                <a:spcPct val="90000"/>
              </a:lnSpc>
              <a:spcBef>
                <a:spcPct val="0"/>
              </a:spcBef>
              <a:spcAft>
                <a:spcPct val="0"/>
              </a:spcAft>
              <a:buFont typeface="Arial" panose="020B0604020202020204" pitchFamily="34" charset="0"/>
              <a:buChar char="•"/>
              <a:defRPr sz="1800" kern="1200">
                <a:solidFill>
                  <a:schemeClr val="tx1"/>
                </a:solidFill>
                <a:latin typeface="Arial" panose="020B0604020202020204" pitchFamily="34" charset="0"/>
                <a:ea typeface="MS PGothic" panose="020B0600070205080204" pitchFamily="34" charset="-128"/>
                <a:cs typeface="+mn-cs"/>
              </a:defRPr>
            </a:lvl9pPr>
          </a:lstStyle>
          <a:p>
            <a:fld id="{B1753FE2-952E-4EE3-8FF4-F1DEDEBA9BF8}" type="slidenum">
              <a:rPr lang="it-IT" altLang="it-IT" sz="1000" smtClean="0">
                <a:solidFill>
                  <a:srgbClr val="003A79"/>
                </a:solidFill>
                <a:latin typeface="Century Gothic" panose="020B0502020202020204" pitchFamily="34" charset="0"/>
              </a:rPr>
              <a:pPr/>
              <a:t>8</a:t>
            </a:fld>
            <a:endParaRPr lang="it-IT" altLang="it-IT" sz="1000" dirty="0">
              <a:solidFill>
                <a:srgbClr val="003A79"/>
              </a:solidFill>
              <a:latin typeface="Century Gothic" panose="020B0502020202020204" pitchFamily="34" charset="0"/>
            </a:endParaRPr>
          </a:p>
        </p:txBody>
      </p:sp>
    </p:spTree>
    <p:extLst>
      <p:ext uri="{BB962C8B-B14F-4D97-AF65-F5344CB8AC3E}">
        <p14:creationId xmlns:p14="http://schemas.microsoft.com/office/powerpoint/2010/main" val="1250907592"/>
      </p:ext>
    </p:extLst>
  </p:cSld>
  <p:clrMapOvr>
    <a:masterClrMapping/>
  </p:clrMapOvr>
</p:sld>
</file>

<file path=ppt/theme/theme1.xml><?xml version="1.0" encoding="utf-8"?>
<a:theme xmlns:a="http://schemas.openxmlformats.org/drawingml/2006/main" name="Tema di Office">
  <a:themeElements>
    <a:clrScheme name="Intesa">
      <a:dk1>
        <a:sysClr val="windowText" lastClr="000000"/>
      </a:dk1>
      <a:lt1>
        <a:sysClr val="window" lastClr="FFFFFF"/>
      </a:lt1>
      <a:dk2>
        <a:srgbClr val="8DB3E2"/>
      </a:dk2>
      <a:lt2>
        <a:srgbClr val="EEECE1"/>
      </a:lt2>
      <a:accent1>
        <a:srgbClr val="003A79"/>
      </a:accent1>
      <a:accent2>
        <a:srgbClr val="EC6450"/>
      </a:accent2>
      <a:accent3>
        <a:srgbClr val="006C24"/>
      </a:accent3>
      <a:accent4>
        <a:srgbClr val="ECBD00"/>
      </a:accent4>
      <a:accent5>
        <a:srgbClr val="000000"/>
      </a:accent5>
      <a:accent6>
        <a:srgbClr val="828282"/>
      </a:accent6>
      <a:hlink>
        <a:srgbClr val="0000FF"/>
      </a:hlink>
      <a:folHlink>
        <a:srgbClr val="80008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TemplateISP_4_3.potm" id="{661EC2DB-E61D-41AD-93EF-B2C541CD0D88}" vid="{B5979792-18D8-4866-A50A-241AFC2858B2}"/>
    </a:ext>
  </a:extLst>
</a:theme>
</file>

<file path=ppt/theme/theme2.xml><?xml version="1.0" encoding="utf-8"?>
<a:theme xmlns:a="http://schemas.openxmlformats.org/drawingml/2006/main" name="Personalizza struttura">
  <a:themeElements>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828282"/>
      </a:accent6>
      <a:hlink>
        <a:srgbClr val="0000FF"/>
      </a:hlink>
      <a:folHlink>
        <a:srgbClr val="80008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TemplateISP_4_3.potm" id="{661EC2DB-E61D-41AD-93EF-B2C541CD0D88}" vid="{D7B8562B-AD00-4ADD-9CDF-1EB3F6711531}"/>
    </a:ext>
  </a:extLst>
</a:theme>
</file>

<file path=ppt/theme/theme3.xml><?xml version="1.0" encoding="utf-8"?>
<a:theme xmlns:a="http://schemas.openxmlformats.org/drawingml/2006/main" name="1_Tema di Office">
  <a:themeElements>
    <a:clrScheme name="Intesa">
      <a:dk1>
        <a:sysClr val="windowText" lastClr="000000"/>
      </a:dk1>
      <a:lt1>
        <a:sysClr val="window" lastClr="FFFFFF"/>
      </a:lt1>
      <a:dk2>
        <a:srgbClr val="8DB3E2"/>
      </a:dk2>
      <a:lt2>
        <a:srgbClr val="EEECE1"/>
      </a:lt2>
      <a:accent1>
        <a:srgbClr val="003A79"/>
      </a:accent1>
      <a:accent2>
        <a:srgbClr val="EC6450"/>
      </a:accent2>
      <a:accent3>
        <a:srgbClr val="006C24"/>
      </a:accent3>
      <a:accent4>
        <a:srgbClr val="ECBD00"/>
      </a:accent4>
      <a:accent5>
        <a:srgbClr val="000000"/>
      </a:accent5>
      <a:accent6>
        <a:srgbClr val="828282"/>
      </a:accent6>
      <a:hlink>
        <a:srgbClr val="0000FF"/>
      </a:hlink>
      <a:folHlink>
        <a:srgbClr val="80008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TemplateISP_4_3.potm" id="{661EC2DB-E61D-41AD-93EF-B2C541CD0D88}" vid="{B5979792-18D8-4866-A50A-241AFC2858B2}"/>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Intesa">
    <a:dk1>
      <a:sysClr val="windowText" lastClr="000000"/>
    </a:dk1>
    <a:lt1>
      <a:sysClr val="window" lastClr="FFFFFF"/>
    </a:lt1>
    <a:dk2>
      <a:srgbClr val="8DB3E2"/>
    </a:dk2>
    <a:lt2>
      <a:srgbClr val="EEECE1"/>
    </a:lt2>
    <a:accent1>
      <a:srgbClr val="003A79"/>
    </a:accent1>
    <a:accent2>
      <a:srgbClr val="EC6450"/>
    </a:accent2>
    <a:accent3>
      <a:srgbClr val="006C24"/>
    </a:accent3>
    <a:accent4>
      <a:srgbClr val="ECBD00"/>
    </a:accent4>
    <a:accent5>
      <a:srgbClr val="000000"/>
    </a:accent5>
    <a:accent6>
      <a:srgbClr val="828282"/>
    </a:accent6>
    <a:hlink>
      <a:srgbClr val="0000FF"/>
    </a:hlink>
    <a:folHlink>
      <a:srgbClr val="80008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Intesa">
    <a:dk1>
      <a:sysClr val="windowText" lastClr="000000"/>
    </a:dk1>
    <a:lt1>
      <a:sysClr val="window" lastClr="FFFFFF"/>
    </a:lt1>
    <a:dk2>
      <a:srgbClr val="8DB3E2"/>
    </a:dk2>
    <a:lt2>
      <a:srgbClr val="EEECE1"/>
    </a:lt2>
    <a:accent1>
      <a:srgbClr val="003A79"/>
    </a:accent1>
    <a:accent2>
      <a:srgbClr val="EC6450"/>
    </a:accent2>
    <a:accent3>
      <a:srgbClr val="006C24"/>
    </a:accent3>
    <a:accent4>
      <a:srgbClr val="ECBD00"/>
    </a:accent4>
    <a:accent5>
      <a:srgbClr val="000000"/>
    </a:accent5>
    <a:accent6>
      <a:srgbClr val="828282"/>
    </a:accent6>
    <a:hlink>
      <a:srgbClr val="0000FF"/>
    </a:hlink>
    <a:folHlink>
      <a:srgbClr val="80008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Intesa">
    <a:dk1>
      <a:sysClr val="windowText" lastClr="000000"/>
    </a:dk1>
    <a:lt1>
      <a:sysClr val="window" lastClr="FFFFFF"/>
    </a:lt1>
    <a:dk2>
      <a:srgbClr val="8DB3E2"/>
    </a:dk2>
    <a:lt2>
      <a:srgbClr val="EEECE1"/>
    </a:lt2>
    <a:accent1>
      <a:srgbClr val="003A79"/>
    </a:accent1>
    <a:accent2>
      <a:srgbClr val="EC6450"/>
    </a:accent2>
    <a:accent3>
      <a:srgbClr val="006C24"/>
    </a:accent3>
    <a:accent4>
      <a:srgbClr val="ECBD00"/>
    </a:accent4>
    <a:accent5>
      <a:srgbClr val="000000"/>
    </a:accent5>
    <a:accent6>
      <a:srgbClr val="828282"/>
    </a:accent6>
    <a:hlink>
      <a:srgbClr val="0000FF"/>
    </a:hlink>
    <a:folHlink>
      <a:srgbClr val="80008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40915B"/>
    </a:accent3>
    <a:accent4>
      <a:srgbClr val="ECBD00"/>
    </a:accent4>
    <a:accent5>
      <a:srgbClr val="0A0000"/>
    </a:accent5>
    <a:accent6>
      <a:srgbClr val="DBE5F1"/>
    </a:accent6>
    <a:hlink>
      <a:srgbClr val="0000FF"/>
    </a:hlink>
    <a:folHlink>
      <a:srgbClr val="800080"/>
    </a:folHlink>
  </a:clrScheme>
  <a:fontScheme name="ResearchChart">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Personalizzato 1">
    <a:dk1>
      <a:sysClr val="windowText" lastClr="000000"/>
    </a:dk1>
    <a:lt1>
      <a:sysClr val="window" lastClr="FFFFFF"/>
    </a:lt1>
    <a:dk2>
      <a:srgbClr val="8DB3E2"/>
    </a:dk2>
    <a:lt2>
      <a:srgbClr val="EEECE1"/>
    </a:lt2>
    <a:accent1>
      <a:srgbClr val="003A79"/>
    </a:accent1>
    <a:accent2>
      <a:srgbClr val="EC6400"/>
    </a:accent2>
    <a:accent3>
      <a:srgbClr val="006C24"/>
    </a:accent3>
    <a:accent4>
      <a:srgbClr val="ECBD00"/>
    </a:accent4>
    <a:accent5>
      <a:srgbClr val="0A0000"/>
    </a:accent5>
    <a:accent6>
      <a:srgbClr val="828282"/>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UI/customUI14.xml><?xml version="1.0" encoding="utf-8"?>
<customUI xmlns="http://schemas.microsoft.com/office/2009/07/customui">
  <ribbon startFromScratch="false">
    <tabs>
      <tab idMso="TabHome">
        <group id="RibbonXIntesa_CustomGroup1" label="Custom Tool" insertAfterMso="GroupPageSetup">
          <button id="btnExportJPG" label="Blu Text" imageMso="ChangeStylesMenu" size="normal" onAction="RibbonXIntesa_BluText" screentip="Applica il blu al testo selezionato"/>
          <menu id="RibbonXIntesa_customGroup3" label="ISP Bullet" size="normal" imageMso="GroupSmartArtQuickStyles" screentip="Gestione inserimento bullet ISP">
            <button id="customButton20" label="Blu pieno" onAction="Macro20" imageMso="AppointmentColor2"/>
            <button id="customButton21" label="Blu Outline" onAction="Macro21" imageMso="AppointmentColor0"/>
          </menu>
          <button id="btnFormatTable" label="Format Table" onAction="RibbonXIntesa_FormatTable" imageMso="FormatPainter" screentip="Applica  formattazioni alla tabella"/>
        </group>
        <group id="RibbonXIntesa_customGroup2" label="Compliance">
          <menu id="MyDisclaimer" label="Disclaimer" size="normal" imageMso="CitationInsert" screentip="Menu di scelta per il disclaimer da inserire">
            <button id="customButton8" label="Industry-Banking" tag="IB" onAction="RibbonX_AddDisclaimer" imageMso="AppointmentColor1"/>
            <button id="customButtonIRN" label="IRN" tag="IRN" onAction="RibbonX_AddDisclaimer" imageMso="AppointmentColor4"/>
            <button id="customButton9" label="Macro" tag="Macro_FI" onAction="RibbonX_AddDisclaimer" imageMso="AppointmentColor3"/>
            <button id="customButtonFI" label="Fixed Income" tag="FI" onAction="RibbonX_AddDisclaimer" imageMso="AppointmentColor2"/>
            <button id="btnCommodity" label="Commodity" tag="Commodity" onAction="RibbonX_AddDisclaimer" imageMso="AppointmentColor6"/>
            <button id="customButton11" label="Retail" tag="Retail" onAction="RibbonX_AddDisclaimer" imageMso="AppointmentColor5"/>
          </menu>
          <menu id="RibbonXIntesa_customGroup5" label="Production" size="normal" imageMso="EditPage" screentip="Gestione slide vecchio formato">
            <button id="customButton30" label="Applica Century Font alla slide attiva" onAction="RibbonXIntesa_TextFonts" imageMso="ClearFormatting"/>
          </menu>
          <button id="customButton18" label="Manuale" onAction="MacroTutorial" size="large" imageMso="ContentsAndIndex" screentip="Breve guida con le indicazioni d'uso delle nuove funzionalità"/>
        </group>
      </tab>
    </tabs>
  </ribbon>
</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F0CD60CD04947F46AAA30B2007F2A50E" ma:contentTypeVersion="0" ma:contentTypeDescription="Creare un nuovo documento." ma:contentTypeScope="" ma:versionID="c9c7d15b5559d063bafe4a82133385e6">
  <xsd:schema xmlns:xsd="http://www.w3.org/2001/XMLSchema" xmlns:xs="http://www.w3.org/2001/XMLSchema" xmlns:p="http://schemas.microsoft.com/office/2006/metadata/properties" targetNamespace="http://schemas.microsoft.com/office/2006/metadata/properties" ma:root="true" ma:fieldsID="de2c2bff39701977361371fca1d1563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393814-2234-456B-84E2-BBCC5940E390}">
  <ds:schemaRefs>
    <ds:schemaRef ds:uri="http://schemas.microsoft.com/sharepoint/v3/contenttype/forms"/>
  </ds:schemaRefs>
</ds:datastoreItem>
</file>

<file path=customXml/itemProps2.xml><?xml version="1.0" encoding="utf-8"?>
<ds:datastoreItem xmlns:ds="http://schemas.openxmlformats.org/officeDocument/2006/customXml" ds:itemID="{B2148B82-048A-4939-9D1D-8F9E8E5FEE25}">
  <ds:schemaRef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3302B50A-4A46-46D1-8AF1-91A21DC859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PptTemplateISP_4_3</Template>
  <TotalTime>1059</TotalTime>
  <Words>4721</Words>
  <Application>Microsoft Macintosh PowerPoint</Application>
  <PresentationFormat>Presentazione su schermo (4:3)</PresentationFormat>
  <Paragraphs>277</Paragraphs>
  <Slides>30</Slides>
  <Notes>0</Notes>
  <HiddenSlides>0</HiddenSlides>
  <MMClips>0</MMClips>
  <ScaleCrop>false</ScaleCrop>
  <HeadingPairs>
    <vt:vector size="6" baseType="variant">
      <vt:variant>
        <vt:lpstr>Caratteri utilizzati</vt:lpstr>
      </vt:variant>
      <vt:variant>
        <vt:i4>4</vt:i4>
      </vt:variant>
      <vt:variant>
        <vt:lpstr>Tema</vt:lpstr>
      </vt:variant>
      <vt:variant>
        <vt:i4>3</vt:i4>
      </vt:variant>
      <vt:variant>
        <vt:lpstr>Titoli diapositive</vt:lpstr>
      </vt:variant>
      <vt:variant>
        <vt:i4>30</vt:i4>
      </vt:variant>
    </vt:vector>
  </HeadingPairs>
  <TitlesOfParts>
    <vt:vector size="37" baseType="lpstr">
      <vt:lpstr>Arial</vt:lpstr>
      <vt:lpstr>Calibri</vt:lpstr>
      <vt:lpstr>Century Gothic</vt:lpstr>
      <vt:lpstr>Wingdings</vt:lpstr>
      <vt:lpstr>Tema di Office</vt:lpstr>
      <vt:lpstr>Personalizza struttura</vt:lpstr>
      <vt:lpstr>1_Tema di Office</vt:lpstr>
      <vt:lpstr>Presentazione standard di PowerPoint</vt:lpstr>
      <vt:lpstr>Agenda</vt:lpstr>
      <vt:lpstr>Presentazione standard di PowerPoint</vt:lpstr>
      <vt:lpstr>Presentazione standard di PowerPoint</vt:lpstr>
      <vt:lpstr>Presentazione standard di PowerPoint</vt:lpstr>
      <vt:lpstr>Finanza islamica: diffusione nel mondo</vt:lpstr>
      <vt:lpstr>Finanza islamica: volumi e quote % su totale nazionale</vt:lpstr>
      <vt:lpstr>Agenda</vt:lpstr>
      <vt:lpstr>Presentazione standard di PowerPoint</vt:lpstr>
      <vt:lpstr>Presentazione standard di PowerPoint</vt:lpstr>
      <vt:lpstr>Presentazione standard di PowerPoint</vt:lpstr>
      <vt:lpstr>Presentazione standard di PowerPoint</vt:lpstr>
      <vt:lpstr>Lo shadow banking nell’Enciclica OePQ</vt:lpstr>
      <vt:lpstr>Agenda</vt:lpstr>
      <vt:lpstr>L’operatività delle banche islamiche: principi</vt:lpstr>
      <vt:lpstr>Presentazione standard di PowerPoint</vt:lpstr>
      <vt:lpstr>Presentazione standard di PowerPoint</vt:lpstr>
      <vt:lpstr>Agenda</vt:lpstr>
      <vt:lpstr>L’inclusione finanziaria</vt:lpstr>
      <vt:lpstr>L’inclusione finanziaria</vt:lpstr>
      <vt:lpstr>L’inclusione finanziaria: perché è importante?</vt:lpstr>
      <vt:lpstr>Inclusione finanziaria nei paesi islamici</vt:lpstr>
      <vt:lpstr>Inclusione finanziaria…alcune considerazioni</vt:lpstr>
      <vt:lpstr>Donne: un gap ancora marcato</vt:lpstr>
      <vt:lpstr>Inclusione finanziaria: barriere</vt:lpstr>
      <vt:lpstr>Agenda</vt:lpstr>
      <vt:lpstr>Fintech: importante strumento di inclusione</vt:lpstr>
      <vt:lpstr>Consistenti tassi di crescita. Prospettive positive</vt:lpstr>
      <vt:lpstr>Finanza islamica e finanza etica</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Zucchelli Davidia</dc:creator>
  <cp:lastModifiedBy>Paolo Nicelli</cp:lastModifiedBy>
  <cp:revision>147</cp:revision>
  <cp:lastPrinted>2017-03-10T10:30:21Z</cp:lastPrinted>
  <dcterms:created xsi:type="dcterms:W3CDTF">2021-04-18T12:40:46Z</dcterms:created>
  <dcterms:modified xsi:type="dcterms:W3CDTF">2021-05-22T14:05:57Z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ucleoEditoriale">
    <vt:bool>true</vt:bool>
  </property>
  <property fmtid="{D5CDD505-2E9C-101B-9397-08002B2CF9AE}" pid="3" name="Ente">
    <vt:lpwstr>BancaISP</vt:lpwstr>
  </property>
  <property fmtid="{D5CDD505-2E9C-101B-9397-08002B2CF9AE}" pid="4" name="Formato">
    <vt:lpwstr>4-3</vt:lpwstr>
  </property>
  <property fmtid="{D5CDD505-2E9C-101B-9397-08002B2CF9AE}" pid="5" name="ContentTypeId">
    <vt:lpwstr>0x010100F0CD60CD04947F46AAA30B2007F2A50E</vt:lpwstr>
  </property>
  <property fmtid="{D5CDD505-2E9C-101B-9397-08002B2CF9AE}" pid="6" name="MSIP_Label_5f5fe31f-9de1-4167-a753-111c0df8115f_Enabled">
    <vt:lpwstr>true</vt:lpwstr>
  </property>
  <property fmtid="{D5CDD505-2E9C-101B-9397-08002B2CF9AE}" pid="7" name="MSIP_Label_5f5fe31f-9de1-4167-a753-111c0df8115f_SetDate">
    <vt:lpwstr>2021-04-18T12:41:58Z</vt:lpwstr>
  </property>
  <property fmtid="{D5CDD505-2E9C-101B-9397-08002B2CF9AE}" pid="8" name="MSIP_Label_5f5fe31f-9de1-4167-a753-111c0df8115f_Method">
    <vt:lpwstr>Standard</vt:lpwstr>
  </property>
  <property fmtid="{D5CDD505-2E9C-101B-9397-08002B2CF9AE}" pid="9" name="MSIP_Label_5f5fe31f-9de1-4167-a753-111c0df8115f_Name">
    <vt:lpwstr>5f5fe31f-9de1-4167-a753-111c0df8115f</vt:lpwstr>
  </property>
  <property fmtid="{D5CDD505-2E9C-101B-9397-08002B2CF9AE}" pid="10" name="MSIP_Label_5f5fe31f-9de1-4167-a753-111c0df8115f_SiteId">
    <vt:lpwstr>cc4baf00-15c9-48dd-9f59-88c98bde2be7</vt:lpwstr>
  </property>
  <property fmtid="{D5CDD505-2E9C-101B-9397-08002B2CF9AE}" pid="11" name="MSIP_Label_5f5fe31f-9de1-4167-a753-111c0df8115f_ActionId">
    <vt:lpwstr>a2bc4563-4636-464a-9beb-9fa89c1c4ede</vt:lpwstr>
  </property>
  <property fmtid="{D5CDD505-2E9C-101B-9397-08002B2CF9AE}" pid="12" name="MSIP_Label_5f5fe31f-9de1-4167-a753-111c0df8115f_ContentBits">
    <vt:lpwstr>0</vt:lpwstr>
  </property>
</Properties>
</file>