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3C8F0C-55F6-DECF-3B2F-FAD16D2D4B9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E4CAE20-E946-5EBE-85AF-4AA92478F2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D13A9A97-F930-57A1-0B34-49E57BABC34E}"/>
              </a:ext>
            </a:extLst>
          </p:cNvPr>
          <p:cNvSpPr>
            <a:spLocks noGrp="1"/>
          </p:cNvSpPr>
          <p:nvPr>
            <p:ph type="dt" sz="half" idx="10"/>
          </p:nvPr>
        </p:nvSpPr>
        <p:spPr/>
        <p:txBody>
          <a:bodyPr/>
          <a:lstStyle/>
          <a:p>
            <a:fld id="{5CFF4F24-69ED-41D1-85CE-F289342C6AFC}" type="datetimeFigureOut">
              <a:rPr lang="it-IT" smtClean="0"/>
              <a:t>09/02/2026</a:t>
            </a:fld>
            <a:endParaRPr lang="it-IT"/>
          </a:p>
        </p:txBody>
      </p:sp>
      <p:sp>
        <p:nvSpPr>
          <p:cNvPr id="5" name="Segnaposto piè di pagina 4">
            <a:extLst>
              <a:ext uri="{FF2B5EF4-FFF2-40B4-BE49-F238E27FC236}">
                <a16:creationId xmlns:a16="http://schemas.microsoft.com/office/drawing/2014/main" id="{46453E8F-5E7B-87C9-0BE4-71B78C8941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6411050-C571-C747-3AB8-3E21CD5358D3}"/>
              </a:ext>
            </a:extLst>
          </p:cNvPr>
          <p:cNvSpPr>
            <a:spLocks noGrp="1"/>
          </p:cNvSpPr>
          <p:nvPr>
            <p:ph type="sldNum" sz="quarter" idx="12"/>
          </p:nvPr>
        </p:nvSpPr>
        <p:spPr/>
        <p:txBody>
          <a:bodyPr/>
          <a:lstStyle/>
          <a:p>
            <a:fld id="{4059CE1A-F5EF-4D0F-AAB6-E9185D9643DC}" type="slidenum">
              <a:rPr lang="it-IT" smtClean="0"/>
              <a:t>‹N›</a:t>
            </a:fld>
            <a:endParaRPr lang="it-IT"/>
          </a:p>
        </p:txBody>
      </p:sp>
    </p:spTree>
    <p:extLst>
      <p:ext uri="{BB962C8B-B14F-4D97-AF65-F5344CB8AC3E}">
        <p14:creationId xmlns:p14="http://schemas.microsoft.com/office/powerpoint/2010/main" val="2774466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4AF758-A165-4D48-EB2F-1F9A3B9D088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33FDF16-7420-FF8F-4584-22E88AFCE7DE}"/>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E7ADB69-166F-79E4-9115-43E81392C564}"/>
              </a:ext>
            </a:extLst>
          </p:cNvPr>
          <p:cNvSpPr>
            <a:spLocks noGrp="1"/>
          </p:cNvSpPr>
          <p:nvPr>
            <p:ph type="dt" sz="half" idx="10"/>
          </p:nvPr>
        </p:nvSpPr>
        <p:spPr/>
        <p:txBody>
          <a:bodyPr/>
          <a:lstStyle/>
          <a:p>
            <a:fld id="{5CFF4F24-69ED-41D1-85CE-F289342C6AFC}" type="datetimeFigureOut">
              <a:rPr lang="it-IT" smtClean="0"/>
              <a:t>09/02/2026</a:t>
            </a:fld>
            <a:endParaRPr lang="it-IT"/>
          </a:p>
        </p:txBody>
      </p:sp>
      <p:sp>
        <p:nvSpPr>
          <p:cNvPr id="5" name="Segnaposto piè di pagina 4">
            <a:extLst>
              <a:ext uri="{FF2B5EF4-FFF2-40B4-BE49-F238E27FC236}">
                <a16:creationId xmlns:a16="http://schemas.microsoft.com/office/drawing/2014/main" id="{E85B2E66-FA30-74A3-91CC-426457AA01D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727D97F-9717-2B9D-75CB-02F64F06F0DC}"/>
              </a:ext>
            </a:extLst>
          </p:cNvPr>
          <p:cNvSpPr>
            <a:spLocks noGrp="1"/>
          </p:cNvSpPr>
          <p:nvPr>
            <p:ph type="sldNum" sz="quarter" idx="12"/>
          </p:nvPr>
        </p:nvSpPr>
        <p:spPr/>
        <p:txBody>
          <a:bodyPr/>
          <a:lstStyle/>
          <a:p>
            <a:fld id="{4059CE1A-F5EF-4D0F-AAB6-E9185D9643DC}" type="slidenum">
              <a:rPr lang="it-IT" smtClean="0"/>
              <a:t>‹N›</a:t>
            </a:fld>
            <a:endParaRPr lang="it-IT"/>
          </a:p>
        </p:txBody>
      </p:sp>
    </p:spTree>
    <p:extLst>
      <p:ext uri="{BB962C8B-B14F-4D97-AF65-F5344CB8AC3E}">
        <p14:creationId xmlns:p14="http://schemas.microsoft.com/office/powerpoint/2010/main" val="2405624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C01AC50-E135-4B6D-DD81-6A798720A22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40C7622-DEE9-A121-8230-CF671CA1D36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6037FFE-E15C-D3CD-E389-C1229CD2552E}"/>
              </a:ext>
            </a:extLst>
          </p:cNvPr>
          <p:cNvSpPr>
            <a:spLocks noGrp="1"/>
          </p:cNvSpPr>
          <p:nvPr>
            <p:ph type="dt" sz="half" idx="10"/>
          </p:nvPr>
        </p:nvSpPr>
        <p:spPr/>
        <p:txBody>
          <a:bodyPr/>
          <a:lstStyle/>
          <a:p>
            <a:fld id="{5CFF4F24-69ED-41D1-85CE-F289342C6AFC}" type="datetimeFigureOut">
              <a:rPr lang="it-IT" smtClean="0"/>
              <a:t>09/02/2026</a:t>
            </a:fld>
            <a:endParaRPr lang="it-IT"/>
          </a:p>
        </p:txBody>
      </p:sp>
      <p:sp>
        <p:nvSpPr>
          <p:cNvPr id="5" name="Segnaposto piè di pagina 4">
            <a:extLst>
              <a:ext uri="{FF2B5EF4-FFF2-40B4-BE49-F238E27FC236}">
                <a16:creationId xmlns:a16="http://schemas.microsoft.com/office/drawing/2014/main" id="{91B09151-8BF7-6E8E-7A24-92C524E6C0D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3F1D7D8-EC3E-ECBC-D31A-A8A673F88FA9}"/>
              </a:ext>
            </a:extLst>
          </p:cNvPr>
          <p:cNvSpPr>
            <a:spLocks noGrp="1"/>
          </p:cNvSpPr>
          <p:nvPr>
            <p:ph type="sldNum" sz="quarter" idx="12"/>
          </p:nvPr>
        </p:nvSpPr>
        <p:spPr/>
        <p:txBody>
          <a:bodyPr/>
          <a:lstStyle/>
          <a:p>
            <a:fld id="{4059CE1A-F5EF-4D0F-AAB6-E9185D9643DC}" type="slidenum">
              <a:rPr lang="it-IT" smtClean="0"/>
              <a:t>‹N›</a:t>
            </a:fld>
            <a:endParaRPr lang="it-IT"/>
          </a:p>
        </p:txBody>
      </p:sp>
    </p:spTree>
    <p:extLst>
      <p:ext uri="{BB962C8B-B14F-4D97-AF65-F5344CB8AC3E}">
        <p14:creationId xmlns:p14="http://schemas.microsoft.com/office/powerpoint/2010/main" val="88153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0701EE-099B-F820-C942-18D778FC44E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0A92D77-60D0-8ADE-5ED2-4F4EE2DF0F3C}"/>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7D61F24-52A4-6782-D0F9-CE270BD64BE0}"/>
              </a:ext>
            </a:extLst>
          </p:cNvPr>
          <p:cNvSpPr>
            <a:spLocks noGrp="1"/>
          </p:cNvSpPr>
          <p:nvPr>
            <p:ph type="dt" sz="half" idx="10"/>
          </p:nvPr>
        </p:nvSpPr>
        <p:spPr/>
        <p:txBody>
          <a:bodyPr/>
          <a:lstStyle/>
          <a:p>
            <a:fld id="{5CFF4F24-69ED-41D1-85CE-F289342C6AFC}" type="datetimeFigureOut">
              <a:rPr lang="it-IT" smtClean="0"/>
              <a:t>09/02/2026</a:t>
            </a:fld>
            <a:endParaRPr lang="it-IT"/>
          </a:p>
        </p:txBody>
      </p:sp>
      <p:sp>
        <p:nvSpPr>
          <p:cNvPr id="5" name="Segnaposto piè di pagina 4">
            <a:extLst>
              <a:ext uri="{FF2B5EF4-FFF2-40B4-BE49-F238E27FC236}">
                <a16:creationId xmlns:a16="http://schemas.microsoft.com/office/drawing/2014/main" id="{5808484E-A116-778F-1894-B5C1E59721D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841DD27-03A4-14E3-C13A-0153BB4350B8}"/>
              </a:ext>
            </a:extLst>
          </p:cNvPr>
          <p:cNvSpPr>
            <a:spLocks noGrp="1"/>
          </p:cNvSpPr>
          <p:nvPr>
            <p:ph type="sldNum" sz="quarter" idx="12"/>
          </p:nvPr>
        </p:nvSpPr>
        <p:spPr/>
        <p:txBody>
          <a:bodyPr/>
          <a:lstStyle/>
          <a:p>
            <a:fld id="{4059CE1A-F5EF-4D0F-AAB6-E9185D9643DC}" type="slidenum">
              <a:rPr lang="it-IT" smtClean="0"/>
              <a:t>‹N›</a:t>
            </a:fld>
            <a:endParaRPr lang="it-IT"/>
          </a:p>
        </p:txBody>
      </p:sp>
    </p:spTree>
    <p:extLst>
      <p:ext uri="{BB962C8B-B14F-4D97-AF65-F5344CB8AC3E}">
        <p14:creationId xmlns:p14="http://schemas.microsoft.com/office/powerpoint/2010/main" val="2690912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8A54AD-D4AD-264C-458C-82BDD6BFB09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8103DF2-C5F0-5466-2ADD-A57459B3630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1E0D37F5-F214-6D42-6A46-923228A77A71}"/>
              </a:ext>
            </a:extLst>
          </p:cNvPr>
          <p:cNvSpPr>
            <a:spLocks noGrp="1"/>
          </p:cNvSpPr>
          <p:nvPr>
            <p:ph type="dt" sz="half" idx="10"/>
          </p:nvPr>
        </p:nvSpPr>
        <p:spPr/>
        <p:txBody>
          <a:bodyPr/>
          <a:lstStyle/>
          <a:p>
            <a:fld id="{5CFF4F24-69ED-41D1-85CE-F289342C6AFC}" type="datetimeFigureOut">
              <a:rPr lang="it-IT" smtClean="0"/>
              <a:t>09/02/2026</a:t>
            </a:fld>
            <a:endParaRPr lang="it-IT"/>
          </a:p>
        </p:txBody>
      </p:sp>
      <p:sp>
        <p:nvSpPr>
          <p:cNvPr id="5" name="Segnaposto piè di pagina 4">
            <a:extLst>
              <a:ext uri="{FF2B5EF4-FFF2-40B4-BE49-F238E27FC236}">
                <a16:creationId xmlns:a16="http://schemas.microsoft.com/office/drawing/2014/main" id="{A688AE27-0471-19F4-03B8-847BA471141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07B0E43-B04A-58C7-2B26-2A7ACB4C581B}"/>
              </a:ext>
            </a:extLst>
          </p:cNvPr>
          <p:cNvSpPr>
            <a:spLocks noGrp="1"/>
          </p:cNvSpPr>
          <p:nvPr>
            <p:ph type="sldNum" sz="quarter" idx="12"/>
          </p:nvPr>
        </p:nvSpPr>
        <p:spPr/>
        <p:txBody>
          <a:bodyPr/>
          <a:lstStyle/>
          <a:p>
            <a:fld id="{4059CE1A-F5EF-4D0F-AAB6-E9185D9643DC}" type="slidenum">
              <a:rPr lang="it-IT" smtClean="0"/>
              <a:t>‹N›</a:t>
            </a:fld>
            <a:endParaRPr lang="it-IT"/>
          </a:p>
        </p:txBody>
      </p:sp>
    </p:spTree>
    <p:extLst>
      <p:ext uri="{BB962C8B-B14F-4D97-AF65-F5344CB8AC3E}">
        <p14:creationId xmlns:p14="http://schemas.microsoft.com/office/powerpoint/2010/main" val="1092999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90F0A9-9549-0FFA-5362-3E07901A78B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8A20998-0AE0-320D-8D59-F9F19A7FC81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16E72A7-CD76-0F56-D6F1-F3DDAC2C0812}"/>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1E367172-2034-E32F-EA91-F6C2FFEBEC31}"/>
              </a:ext>
            </a:extLst>
          </p:cNvPr>
          <p:cNvSpPr>
            <a:spLocks noGrp="1"/>
          </p:cNvSpPr>
          <p:nvPr>
            <p:ph type="dt" sz="half" idx="10"/>
          </p:nvPr>
        </p:nvSpPr>
        <p:spPr/>
        <p:txBody>
          <a:bodyPr/>
          <a:lstStyle/>
          <a:p>
            <a:fld id="{5CFF4F24-69ED-41D1-85CE-F289342C6AFC}" type="datetimeFigureOut">
              <a:rPr lang="it-IT" smtClean="0"/>
              <a:t>09/02/2026</a:t>
            </a:fld>
            <a:endParaRPr lang="it-IT"/>
          </a:p>
        </p:txBody>
      </p:sp>
      <p:sp>
        <p:nvSpPr>
          <p:cNvPr id="6" name="Segnaposto piè di pagina 5">
            <a:extLst>
              <a:ext uri="{FF2B5EF4-FFF2-40B4-BE49-F238E27FC236}">
                <a16:creationId xmlns:a16="http://schemas.microsoft.com/office/drawing/2014/main" id="{CEF37FF2-7D8F-D184-36BF-8BABDAED961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42D372E-5D56-5F87-F47A-0F8D4BFAE2FB}"/>
              </a:ext>
            </a:extLst>
          </p:cNvPr>
          <p:cNvSpPr>
            <a:spLocks noGrp="1"/>
          </p:cNvSpPr>
          <p:nvPr>
            <p:ph type="sldNum" sz="quarter" idx="12"/>
          </p:nvPr>
        </p:nvSpPr>
        <p:spPr/>
        <p:txBody>
          <a:bodyPr/>
          <a:lstStyle/>
          <a:p>
            <a:fld id="{4059CE1A-F5EF-4D0F-AAB6-E9185D9643DC}" type="slidenum">
              <a:rPr lang="it-IT" smtClean="0"/>
              <a:t>‹N›</a:t>
            </a:fld>
            <a:endParaRPr lang="it-IT"/>
          </a:p>
        </p:txBody>
      </p:sp>
    </p:spTree>
    <p:extLst>
      <p:ext uri="{BB962C8B-B14F-4D97-AF65-F5344CB8AC3E}">
        <p14:creationId xmlns:p14="http://schemas.microsoft.com/office/powerpoint/2010/main" val="894638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94CA6C-921D-C985-54F7-C2CFA1E3C76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E22813E-08C4-6F4C-C011-0511D25F74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C72BAE2-2FAB-5A5E-B0FC-C6C68E86D9B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07E041F0-6054-2442-80F3-4E3C109810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97E3994C-2143-8D31-49DD-AB85DE4A67AA}"/>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8FB9F57-DF9C-4A77-2279-FF608E9D870A}"/>
              </a:ext>
            </a:extLst>
          </p:cNvPr>
          <p:cNvSpPr>
            <a:spLocks noGrp="1"/>
          </p:cNvSpPr>
          <p:nvPr>
            <p:ph type="dt" sz="half" idx="10"/>
          </p:nvPr>
        </p:nvSpPr>
        <p:spPr/>
        <p:txBody>
          <a:bodyPr/>
          <a:lstStyle/>
          <a:p>
            <a:fld id="{5CFF4F24-69ED-41D1-85CE-F289342C6AFC}" type="datetimeFigureOut">
              <a:rPr lang="it-IT" smtClean="0"/>
              <a:t>09/02/2026</a:t>
            </a:fld>
            <a:endParaRPr lang="it-IT"/>
          </a:p>
        </p:txBody>
      </p:sp>
      <p:sp>
        <p:nvSpPr>
          <p:cNvPr id="8" name="Segnaposto piè di pagina 7">
            <a:extLst>
              <a:ext uri="{FF2B5EF4-FFF2-40B4-BE49-F238E27FC236}">
                <a16:creationId xmlns:a16="http://schemas.microsoft.com/office/drawing/2014/main" id="{76CC2D8B-E760-25A4-CF8C-441FABA4EC26}"/>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9B405C47-CED9-01B3-0CF2-1C90C700AA72}"/>
              </a:ext>
            </a:extLst>
          </p:cNvPr>
          <p:cNvSpPr>
            <a:spLocks noGrp="1"/>
          </p:cNvSpPr>
          <p:nvPr>
            <p:ph type="sldNum" sz="quarter" idx="12"/>
          </p:nvPr>
        </p:nvSpPr>
        <p:spPr/>
        <p:txBody>
          <a:bodyPr/>
          <a:lstStyle/>
          <a:p>
            <a:fld id="{4059CE1A-F5EF-4D0F-AAB6-E9185D9643DC}" type="slidenum">
              <a:rPr lang="it-IT" smtClean="0"/>
              <a:t>‹N›</a:t>
            </a:fld>
            <a:endParaRPr lang="it-IT"/>
          </a:p>
        </p:txBody>
      </p:sp>
    </p:spTree>
    <p:extLst>
      <p:ext uri="{BB962C8B-B14F-4D97-AF65-F5344CB8AC3E}">
        <p14:creationId xmlns:p14="http://schemas.microsoft.com/office/powerpoint/2010/main" val="3188573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CEAE13-2167-F36B-7B37-9EE3C29321F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75BB4B05-86C4-BEBF-9324-F01815D96E6D}"/>
              </a:ext>
            </a:extLst>
          </p:cNvPr>
          <p:cNvSpPr>
            <a:spLocks noGrp="1"/>
          </p:cNvSpPr>
          <p:nvPr>
            <p:ph type="dt" sz="half" idx="10"/>
          </p:nvPr>
        </p:nvSpPr>
        <p:spPr/>
        <p:txBody>
          <a:bodyPr/>
          <a:lstStyle/>
          <a:p>
            <a:fld id="{5CFF4F24-69ED-41D1-85CE-F289342C6AFC}" type="datetimeFigureOut">
              <a:rPr lang="it-IT" smtClean="0"/>
              <a:t>09/02/2026</a:t>
            </a:fld>
            <a:endParaRPr lang="it-IT"/>
          </a:p>
        </p:txBody>
      </p:sp>
      <p:sp>
        <p:nvSpPr>
          <p:cNvPr id="4" name="Segnaposto piè di pagina 3">
            <a:extLst>
              <a:ext uri="{FF2B5EF4-FFF2-40B4-BE49-F238E27FC236}">
                <a16:creationId xmlns:a16="http://schemas.microsoft.com/office/drawing/2014/main" id="{7F5A82A1-4EC5-FF61-3D8C-EDC991465FB8}"/>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EE50A51-D499-6158-39A3-6E55AC0636F0}"/>
              </a:ext>
            </a:extLst>
          </p:cNvPr>
          <p:cNvSpPr>
            <a:spLocks noGrp="1"/>
          </p:cNvSpPr>
          <p:nvPr>
            <p:ph type="sldNum" sz="quarter" idx="12"/>
          </p:nvPr>
        </p:nvSpPr>
        <p:spPr/>
        <p:txBody>
          <a:bodyPr/>
          <a:lstStyle/>
          <a:p>
            <a:fld id="{4059CE1A-F5EF-4D0F-AAB6-E9185D9643DC}" type="slidenum">
              <a:rPr lang="it-IT" smtClean="0"/>
              <a:t>‹N›</a:t>
            </a:fld>
            <a:endParaRPr lang="it-IT"/>
          </a:p>
        </p:txBody>
      </p:sp>
    </p:spTree>
    <p:extLst>
      <p:ext uri="{BB962C8B-B14F-4D97-AF65-F5344CB8AC3E}">
        <p14:creationId xmlns:p14="http://schemas.microsoft.com/office/powerpoint/2010/main" val="2628939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7B3B00C-268B-1477-44A6-00D1310CCF46}"/>
              </a:ext>
            </a:extLst>
          </p:cNvPr>
          <p:cNvSpPr>
            <a:spLocks noGrp="1"/>
          </p:cNvSpPr>
          <p:nvPr>
            <p:ph type="dt" sz="half" idx="10"/>
          </p:nvPr>
        </p:nvSpPr>
        <p:spPr/>
        <p:txBody>
          <a:bodyPr/>
          <a:lstStyle/>
          <a:p>
            <a:fld id="{5CFF4F24-69ED-41D1-85CE-F289342C6AFC}" type="datetimeFigureOut">
              <a:rPr lang="it-IT" smtClean="0"/>
              <a:t>09/02/2026</a:t>
            </a:fld>
            <a:endParaRPr lang="it-IT"/>
          </a:p>
        </p:txBody>
      </p:sp>
      <p:sp>
        <p:nvSpPr>
          <p:cNvPr id="3" name="Segnaposto piè di pagina 2">
            <a:extLst>
              <a:ext uri="{FF2B5EF4-FFF2-40B4-BE49-F238E27FC236}">
                <a16:creationId xmlns:a16="http://schemas.microsoft.com/office/drawing/2014/main" id="{004498BD-6896-7A23-A01B-0FA4F7A43B1E}"/>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ED308D8-6AF2-A7E0-D134-56EF31460093}"/>
              </a:ext>
            </a:extLst>
          </p:cNvPr>
          <p:cNvSpPr>
            <a:spLocks noGrp="1"/>
          </p:cNvSpPr>
          <p:nvPr>
            <p:ph type="sldNum" sz="quarter" idx="12"/>
          </p:nvPr>
        </p:nvSpPr>
        <p:spPr/>
        <p:txBody>
          <a:bodyPr/>
          <a:lstStyle/>
          <a:p>
            <a:fld id="{4059CE1A-F5EF-4D0F-AAB6-E9185D9643DC}" type="slidenum">
              <a:rPr lang="it-IT" smtClean="0"/>
              <a:t>‹N›</a:t>
            </a:fld>
            <a:endParaRPr lang="it-IT"/>
          </a:p>
        </p:txBody>
      </p:sp>
    </p:spTree>
    <p:extLst>
      <p:ext uri="{BB962C8B-B14F-4D97-AF65-F5344CB8AC3E}">
        <p14:creationId xmlns:p14="http://schemas.microsoft.com/office/powerpoint/2010/main" val="2548168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9EF287-DE10-7FA1-CC90-57055CBF90A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765F43E-602B-6490-16AC-C7D217FBA1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05E0DA6F-D150-A24A-F293-6E013B3681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E43F0E0-7CAC-0B61-292B-0A01839A78D0}"/>
              </a:ext>
            </a:extLst>
          </p:cNvPr>
          <p:cNvSpPr>
            <a:spLocks noGrp="1"/>
          </p:cNvSpPr>
          <p:nvPr>
            <p:ph type="dt" sz="half" idx="10"/>
          </p:nvPr>
        </p:nvSpPr>
        <p:spPr/>
        <p:txBody>
          <a:bodyPr/>
          <a:lstStyle/>
          <a:p>
            <a:fld id="{5CFF4F24-69ED-41D1-85CE-F289342C6AFC}" type="datetimeFigureOut">
              <a:rPr lang="it-IT" smtClean="0"/>
              <a:t>09/02/2026</a:t>
            </a:fld>
            <a:endParaRPr lang="it-IT"/>
          </a:p>
        </p:txBody>
      </p:sp>
      <p:sp>
        <p:nvSpPr>
          <p:cNvPr id="6" name="Segnaposto piè di pagina 5">
            <a:extLst>
              <a:ext uri="{FF2B5EF4-FFF2-40B4-BE49-F238E27FC236}">
                <a16:creationId xmlns:a16="http://schemas.microsoft.com/office/drawing/2014/main" id="{81C62E17-96BB-9C5D-4753-A59153694A9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A800934-EF16-F9B8-2520-2F0611E0F6D6}"/>
              </a:ext>
            </a:extLst>
          </p:cNvPr>
          <p:cNvSpPr>
            <a:spLocks noGrp="1"/>
          </p:cNvSpPr>
          <p:nvPr>
            <p:ph type="sldNum" sz="quarter" idx="12"/>
          </p:nvPr>
        </p:nvSpPr>
        <p:spPr/>
        <p:txBody>
          <a:bodyPr/>
          <a:lstStyle/>
          <a:p>
            <a:fld id="{4059CE1A-F5EF-4D0F-AAB6-E9185D9643DC}" type="slidenum">
              <a:rPr lang="it-IT" smtClean="0"/>
              <a:t>‹N›</a:t>
            </a:fld>
            <a:endParaRPr lang="it-IT"/>
          </a:p>
        </p:txBody>
      </p:sp>
    </p:spTree>
    <p:extLst>
      <p:ext uri="{BB962C8B-B14F-4D97-AF65-F5344CB8AC3E}">
        <p14:creationId xmlns:p14="http://schemas.microsoft.com/office/powerpoint/2010/main" val="1524736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AE1848-C4CA-7093-3425-9EA556019AD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4759275-A364-8443-B846-8FB7ABED2B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19B9AD0-94C1-3C9A-EBEC-F01A530BEF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3F74B39-1D56-01C7-67AE-1181F2530A2F}"/>
              </a:ext>
            </a:extLst>
          </p:cNvPr>
          <p:cNvSpPr>
            <a:spLocks noGrp="1"/>
          </p:cNvSpPr>
          <p:nvPr>
            <p:ph type="dt" sz="half" idx="10"/>
          </p:nvPr>
        </p:nvSpPr>
        <p:spPr/>
        <p:txBody>
          <a:bodyPr/>
          <a:lstStyle/>
          <a:p>
            <a:fld id="{5CFF4F24-69ED-41D1-85CE-F289342C6AFC}" type="datetimeFigureOut">
              <a:rPr lang="it-IT" smtClean="0"/>
              <a:t>09/02/2026</a:t>
            </a:fld>
            <a:endParaRPr lang="it-IT"/>
          </a:p>
        </p:txBody>
      </p:sp>
      <p:sp>
        <p:nvSpPr>
          <p:cNvPr id="6" name="Segnaposto piè di pagina 5">
            <a:extLst>
              <a:ext uri="{FF2B5EF4-FFF2-40B4-BE49-F238E27FC236}">
                <a16:creationId xmlns:a16="http://schemas.microsoft.com/office/drawing/2014/main" id="{DE0F1DBD-92E4-E3DA-FF91-CB64781B5EB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8CD11E1-D386-2BC0-2674-4BF4ADE0BDAB}"/>
              </a:ext>
            </a:extLst>
          </p:cNvPr>
          <p:cNvSpPr>
            <a:spLocks noGrp="1"/>
          </p:cNvSpPr>
          <p:nvPr>
            <p:ph type="sldNum" sz="quarter" idx="12"/>
          </p:nvPr>
        </p:nvSpPr>
        <p:spPr/>
        <p:txBody>
          <a:bodyPr/>
          <a:lstStyle/>
          <a:p>
            <a:fld id="{4059CE1A-F5EF-4D0F-AAB6-E9185D9643DC}" type="slidenum">
              <a:rPr lang="it-IT" smtClean="0"/>
              <a:t>‹N›</a:t>
            </a:fld>
            <a:endParaRPr lang="it-IT"/>
          </a:p>
        </p:txBody>
      </p:sp>
    </p:spTree>
    <p:extLst>
      <p:ext uri="{BB962C8B-B14F-4D97-AF65-F5344CB8AC3E}">
        <p14:creationId xmlns:p14="http://schemas.microsoft.com/office/powerpoint/2010/main" val="1917794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A6EE2EA-036F-1297-7D8E-034B9F1D08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E5B8252-8F1F-9620-C480-AA858C8576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B0A2A08-849A-F65D-7138-81CC08436D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CFF4F24-69ED-41D1-85CE-F289342C6AFC}" type="datetimeFigureOut">
              <a:rPr lang="it-IT" smtClean="0"/>
              <a:t>09/02/2026</a:t>
            </a:fld>
            <a:endParaRPr lang="it-IT"/>
          </a:p>
        </p:txBody>
      </p:sp>
      <p:sp>
        <p:nvSpPr>
          <p:cNvPr id="5" name="Segnaposto piè di pagina 4">
            <a:extLst>
              <a:ext uri="{FF2B5EF4-FFF2-40B4-BE49-F238E27FC236}">
                <a16:creationId xmlns:a16="http://schemas.microsoft.com/office/drawing/2014/main" id="{61F3ED92-C037-1128-BB6B-2C7ECD3677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289B82C8-79B0-D2EC-1D7E-8092A83B91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59CE1A-F5EF-4D0F-AAB6-E9185D9643DC}" type="slidenum">
              <a:rPr lang="it-IT" smtClean="0"/>
              <a:t>‹N›</a:t>
            </a:fld>
            <a:endParaRPr lang="it-IT"/>
          </a:p>
        </p:txBody>
      </p:sp>
    </p:spTree>
    <p:extLst>
      <p:ext uri="{BB962C8B-B14F-4D97-AF65-F5344CB8AC3E}">
        <p14:creationId xmlns:p14="http://schemas.microsoft.com/office/powerpoint/2010/main" val="2125950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D4F7349A-0457-245F-B2F1-4F75BA182672}"/>
              </a:ext>
            </a:extLst>
          </p:cNvPr>
          <p:cNvSpPr txBox="1"/>
          <p:nvPr/>
        </p:nvSpPr>
        <p:spPr>
          <a:xfrm>
            <a:off x="1213757" y="903514"/>
            <a:ext cx="9764486" cy="3170099"/>
          </a:xfrm>
          <a:prstGeom prst="rect">
            <a:avLst/>
          </a:prstGeom>
          <a:noFill/>
        </p:spPr>
        <p:txBody>
          <a:bodyPr wrap="square" rtlCol="0">
            <a:spAutoFit/>
          </a:bodyPr>
          <a:lstStyle/>
          <a:p>
            <a:pPr algn="ctr"/>
            <a:r>
              <a:rPr lang="it-IT" sz="4000" b="1" dirty="0">
                <a:solidFill>
                  <a:srgbClr val="FF0000"/>
                </a:solidFill>
              </a:rPr>
              <a:t>LA CHIESA COPTA CATTOLICA </a:t>
            </a:r>
          </a:p>
          <a:p>
            <a:endParaRPr lang="it-IT" sz="4000" b="1" dirty="0">
              <a:solidFill>
                <a:srgbClr val="FF0000"/>
              </a:solidFill>
            </a:endParaRPr>
          </a:p>
          <a:p>
            <a:pPr algn="ctr"/>
            <a:r>
              <a:rPr lang="it-IT" sz="4000" b="1" dirty="0">
                <a:solidFill>
                  <a:srgbClr val="FF0000"/>
                </a:solidFill>
              </a:rPr>
              <a:t>E</a:t>
            </a:r>
          </a:p>
          <a:p>
            <a:endParaRPr lang="it-IT" sz="4000" b="1" dirty="0">
              <a:solidFill>
                <a:srgbClr val="FF0000"/>
              </a:solidFill>
            </a:endParaRPr>
          </a:p>
          <a:p>
            <a:pPr algn="ctr"/>
            <a:r>
              <a:rPr lang="it-IT" sz="4000" b="1" dirty="0">
                <a:solidFill>
                  <a:srgbClr val="FF0000"/>
                </a:solidFill>
              </a:rPr>
              <a:t> LA CHIESA COPTA EVANGELICA</a:t>
            </a:r>
          </a:p>
        </p:txBody>
      </p:sp>
      <p:sp>
        <p:nvSpPr>
          <p:cNvPr id="5" name="Sottotitolo 2">
            <a:extLst>
              <a:ext uri="{FF2B5EF4-FFF2-40B4-BE49-F238E27FC236}">
                <a16:creationId xmlns:a16="http://schemas.microsoft.com/office/drawing/2014/main" id="{74448E04-F699-EDFB-1CA8-FC2AE7074819}"/>
              </a:ext>
            </a:extLst>
          </p:cNvPr>
          <p:cNvSpPr txBox="1">
            <a:spLocks/>
          </p:cNvSpPr>
          <p:nvPr/>
        </p:nvSpPr>
        <p:spPr>
          <a:xfrm>
            <a:off x="4996543" y="5174771"/>
            <a:ext cx="2679533" cy="779715"/>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it-IT" b="1" i="1" dirty="0"/>
              <a:t>Milano ISSR  2026</a:t>
            </a:r>
          </a:p>
          <a:p>
            <a:pPr marL="0" indent="0" algn="ctr">
              <a:buNone/>
            </a:pPr>
            <a:r>
              <a:rPr lang="it-IT" b="1" i="1" dirty="0"/>
              <a:t> Alberto ELLI</a:t>
            </a:r>
          </a:p>
        </p:txBody>
      </p:sp>
    </p:spTree>
    <p:extLst>
      <p:ext uri="{BB962C8B-B14F-4D97-AF65-F5344CB8AC3E}">
        <p14:creationId xmlns:p14="http://schemas.microsoft.com/office/powerpoint/2010/main" val="848080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F2263B2-A0BD-C605-FF34-2172C32D40A9}"/>
              </a:ext>
            </a:extLst>
          </p:cNvPr>
          <p:cNvSpPr txBox="1"/>
          <p:nvPr/>
        </p:nvSpPr>
        <p:spPr>
          <a:xfrm>
            <a:off x="566057" y="576943"/>
            <a:ext cx="11125200" cy="369332"/>
          </a:xfrm>
          <a:prstGeom prst="rect">
            <a:avLst/>
          </a:prstGeom>
          <a:noFill/>
        </p:spPr>
        <p:txBody>
          <a:bodyPr wrap="square" rtlCol="0">
            <a:spAutoFit/>
          </a:bodyPr>
          <a:lstStyle/>
          <a:p>
            <a:r>
              <a:rPr lang="it-IT" dirty="0"/>
              <a:t>In Egitto esistono ben dodici comunità cristiane di rito orientale:</a:t>
            </a:r>
          </a:p>
        </p:txBody>
      </p:sp>
      <p:sp>
        <p:nvSpPr>
          <p:cNvPr id="3" name="CasellaDiTesto 2">
            <a:extLst>
              <a:ext uri="{FF2B5EF4-FFF2-40B4-BE49-F238E27FC236}">
                <a16:creationId xmlns:a16="http://schemas.microsoft.com/office/drawing/2014/main" id="{74EBB03B-FE3A-171A-89D6-6EA1E9386BFC}"/>
              </a:ext>
            </a:extLst>
          </p:cNvPr>
          <p:cNvSpPr txBox="1"/>
          <p:nvPr/>
        </p:nvSpPr>
        <p:spPr>
          <a:xfrm>
            <a:off x="1360714" y="1186543"/>
            <a:ext cx="10330543" cy="369332"/>
          </a:xfrm>
          <a:prstGeom prst="rect">
            <a:avLst/>
          </a:prstGeom>
          <a:noFill/>
        </p:spPr>
        <p:txBody>
          <a:bodyPr wrap="square" rtlCol="0">
            <a:spAutoFit/>
          </a:bodyPr>
          <a:lstStyle/>
          <a:p>
            <a:r>
              <a:rPr lang="it-IT" dirty="0"/>
              <a:t>- Quattro ortodosse (</a:t>
            </a:r>
            <a:r>
              <a:rPr lang="it-IT" dirty="0" err="1"/>
              <a:t>pre-calcedonite</a:t>
            </a:r>
            <a:r>
              <a:rPr lang="it-IT" dirty="0"/>
              <a:t>): copta, greca, armena, siriaca</a:t>
            </a:r>
          </a:p>
        </p:txBody>
      </p:sp>
      <p:sp>
        <p:nvSpPr>
          <p:cNvPr id="4" name="CasellaDiTesto 3">
            <a:extLst>
              <a:ext uri="{FF2B5EF4-FFF2-40B4-BE49-F238E27FC236}">
                <a16:creationId xmlns:a16="http://schemas.microsoft.com/office/drawing/2014/main" id="{3E18600C-FF64-FF67-2C23-7CFD91091A93}"/>
              </a:ext>
            </a:extLst>
          </p:cNvPr>
          <p:cNvSpPr txBox="1"/>
          <p:nvPr/>
        </p:nvSpPr>
        <p:spPr>
          <a:xfrm>
            <a:off x="1360714" y="1611477"/>
            <a:ext cx="10330543" cy="369332"/>
          </a:xfrm>
          <a:prstGeom prst="rect">
            <a:avLst/>
          </a:prstGeom>
          <a:noFill/>
        </p:spPr>
        <p:txBody>
          <a:bodyPr wrap="square" rtlCol="0">
            <a:spAutoFit/>
          </a:bodyPr>
          <a:lstStyle/>
          <a:p>
            <a:r>
              <a:rPr lang="it-IT" dirty="0"/>
              <a:t>- Sei cattoliche: copta, greca (melchita), armena, siro-maronita, siro-caldea, siriaca. </a:t>
            </a:r>
          </a:p>
        </p:txBody>
      </p:sp>
      <p:sp>
        <p:nvSpPr>
          <p:cNvPr id="5" name="CasellaDiTesto 4">
            <a:extLst>
              <a:ext uri="{FF2B5EF4-FFF2-40B4-BE49-F238E27FC236}">
                <a16:creationId xmlns:a16="http://schemas.microsoft.com/office/drawing/2014/main" id="{AA58A650-17FF-50E8-9496-ABEA9766817A}"/>
              </a:ext>
            </a:extLst>
          </p:cNvPr>
          <p:cNvSpPr txBox="1"/>
          <p:nvPr/>
        </p:nvSpPr>
        <p:spPr>
          <a:xfrm>
            <a:off x="1360714" y="2035237"/>
            <a:ext cx="10330543" cy="369332"/>
          </a:xfrm>
          <a:prstGeom prst="rect">
            <a:avLst/>
          </a:prstGeom>
          <a:noFill/>
        </p:spPr>
        <p:txBody>
          <a:bodyPr wrap="square" rtlCol="0">
            <a:spAutoFit/>
          </a:bodyPr>
          <a:lstStyle/>
          <a:p>
            <a:r>
              <a:rPr lang="it-IT" dirty="0"/>
              <a:t>- Due protestanti: episcopaliana, o anglicana, ed evangelica</a:t>
            </a:r>
          </a:p>
        </p:txBody>
      </p:sp>
      <p:sp>
        <p:nvSpPr>
          <p:cNvPr id="6" name="CasellaDiTesto 5">
            <a:extLst>
              <a:ext uri="{FF2B5EF4-FFF2-40B4-BE49-F238E27FC236}">
                <a16:creationId xmlns:a16="http://schemas.microsoft.com/office/drawing/2014/main" id="{7008C58F-619B-42AE-591D-0B654431D3EB}"/>
              </a:ext>
            </a:extLst>
          </p:cNvPr>
          <p:cNvSpPr txBox="1"/>
          <p:nvPr/>
        </p:nvSpPr>
        <p:spPr>
          <a:xfrm>
            <a:off x="566057" y="2458997"/>
            <a:ext cx="11125200" cy="369332"/>
          </a:xfrm>
          <a:prstGeom prst="rect">
            <a:avLst/>
          </a:prstGeom>
          <a:noFill/>
        </p:spPr>
        <p:txBody>
          <a:bodyPr wrap="square" rtlCol="0">
            <a:spAutoFit/>
          </a:bodyPr>
          <a:lstStyle/>
          <a:p>
            <a:r>
              <a:rPr lang="it-IT" dirty="0"/>
              <a:t>Ad esse è da aggiungere la Chiesa cattolica di rito latino</a:t>
            </a:r>
          </a:p>
        </p:txBody>
      </p:sp>
      <p:sp>
        <p:nvSpPr>
          <p:cNvPr id="7" name="CasellaDiTesto 6">
            <a:extLst>
              <a:ext uri="{FF2B5EF4-FFF2-40B4-BE49-F238E27FC236}">
                <a16:creationId xmlns:a16="http://schemas.microsoft.com/office/drawing/2014/main" id="{FBCA041F-0AE2-91A7-178E-E5634CB32B3A}"/>
              </a:ext>
            </a:extLst>
          </p:cNvPr>
          <p:cNvSpPr txBox="1"/>
          <p:nvPr/>
        </p:nvSpPr>
        <p:spPr>
          <a:xfrm>
            <a:off x="533400" y="2928257"/>
            <a:ext cx="11125200" cy="369332"/>
          </a:xfrm>
          <a:prstGeom prst="rect">
            <a:avLst/>
          </a:prstGeom>
          <a:noFill/>
        </p:spPr>
        <p:txBody>
          <a:bodyPr wrap="square" rtlCol="0">
            <a:spAutoFit/>
          </a:bodyPr>
          <a:lstStyle/>
          <a:p>
            <a:r>
              <a:rPr lang="it-IT" dirty="0"/>
              <a:t>Di queste Chiese, tre si dischiarano esplicitamente «copte»: quella copta cattolica e quella copta evangelica</a:t>
            </a:r>
          </a:p>
        </p:txBody>
      </p:sp>
      <p:sp>
        <p:nvSpPr>
          <p:cNvPr id="8" name="CasellaDiTesto 7">
            <a:extLst>
              <a:ext uri="{FF2B5EF4-FFF2-40B4-BE49-F238E27FC236}">
                <a16:creationId xmlns:a16="http://schemas.microsoft.com/office/drawing/2014/main" id="{100500E0-3E38-AA9D-7F0C-447F214FC212}"/>
              </a:ext>
            </a:extLst>
          </p:cNvPr>
          <p:cNvSpPr txBox="1"/>
          <p:nvPr/>
        </p:nvSpPr>
        <p:spPr>
          <a:xfrm>
            <a:off x="1360714" y="3570514"/>
            <a:ext cx="9590314" cy="369332"/>
          </a:xfrm>
          <a:prstGeom prst="rect">
            <a:avLst/>
          </a:prstGeom>
          <a:noFill/>
        </p:spPr>
        <p:txBody>
          <a:bodyPr wrap="square" rtlCol="0">
            <a:spAutoFit/>
          </a:bodyPr>
          <a:lstStyle/>
          <a:p>
            <a:r>
              <a:rPr lang="it-IT" dirty="0"/>
              <a:t>- La Chiesa copta ortodossa (riunisce circa il 93% di tutti i cristiani d’Egitto)</a:t>
            </a:r>
          </a:p>
        </p:txBody>
      </p:sp>
      <p:sp>
        <p:nvSpPr>
          <p:cNvPr id="9" name="CasellaDiTesto 8">
            <a:extLst>
              <a:ext uri="{FF2B5EF4-FFF2-40B4-BE49-F238E27FC236}">
                <a16:creationId xmlns:a16="http://schemas.microsoft.com/office/drawing/2014/main" id="{1F99D98E-24CD-0BA2-F5C4-2F2A2A11B2E0}"/>
              </a:ext>
            </a:extLst>
          </p:cNvPr>
          <p:cNvSpPr txBox="1"/>
          <p:nvPr/>
        </p:nvSpPr>
        <p:spPr>
          <a:xfrm>
            <a:off x="1360714" y="4094592"/>
            <a:ext cx="9786257" cy="369332"/>
          </a:xfrm>
          <a:prstGeom prst="rect">
            <a:avLst/>
          </a:prstGeom>
          <a:noFill/>
        </p:spPr>
        <p:txBody>
          <a:bodyPr wrap="square" rtlCol="0">
            <a:spAutoFit/>
          </a:bodyPr>
          <a:lstStyle/>
          <a:p>
            <a:r>
              <a:rPr lang="it-IT" dirty="0"/>
              <a:t>- La Chiesa copta cattolica</a:t>
            </a:r>
          </a:p>
        </p:txBody>
      </p:sp>
      <p:sp>
        <p:nvSpPr>
          <p:cNvPr id="10" name="CasellaDiTesto 9">
            <a:extLst>
              <a:ext uri="{FF2B5EF4-FFF2-40B4-BE49-F238E27FC236}">
                <a16:creationId xmlns:a16="http://schemas.microsoft.com/office/drawing/2014/main" id="{0B93FE26-1731-525B-A38D-7C8DA4551930}"/>
              </a:ext>
            </a:extLst>
          </p:cNvPr>
          <p:cNvSpPr txBox="1"/>
          <p:nvPr/>
        </p:nvSpPr>
        <p:spPr>
          <a:xfrm>
            <a:off x="1360713" y="4640442"/>
            <a:ext cx="9786257" cy="369332"/>
          </a:xfrm>
          <a:prstGeom prst="rect">
            <a:avLst/>
          </a:prstGeom>
          <a:noFill/>
        </p:spPr>
        <p:txBody>
          <a:bodyPr wrap="square" rtlCol="0">
            <a:spAutoFit/>
          </a:bodyPr>
          <a:lstStyle/>
          <a:p>
            <a:r>
              <a:rPr lang="it-IT" dirty="0"/>
              <a:t>- La Chiesa cota evangelica</a:t>
            </a:r>
          </a:p>
        </p:txBody>
      </p:sp>
    </p:spTree>
    <p:extLst>
      <p:ext uri="{BB962C8B-B14F-4D97-AF65-F5344CB8AC3E}">
        <p14:creationId xmlns:p14="http://schemas.microsoft.com/office/powerpoint/2010/main" val="1650303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D782B43-E097-64EE-FDA2-AC683138AF3D}"/>
              </a:ext>
            </a:extLst>
          </p:cNvPr>
          <p:cNvSpPr txBox="1"/>
          <p:nvPr/>
        </p:nvSpPr>
        <p:spPr>
          <a:xfrm>
            <a:off x="2563585" y="361396"/>
            <a:ext cx="7064829" cy="523220"/>
          </a:xfrm>
          <a:prstGeom prst="rect">
            <a:avLst/>
          </a:prstGeom>
          <a:noFill/>
        </p:spPr>
        <p:txBody>
          <a:bodyPr wrap="square" rtlCol="0">
            <a:spAutoFit/>
          </a:bodyPr>
          <a:lstStyle/>
          <a:p>
            <a:pPr algn="ctr"/>
            <a:r>
              <a:rPr lang="it-IT" sz="2800" b="1" i="1" dirty="0">
                <a:solidFill>
                  <a:srgbClr val="FF0000"/>
                </a:solidFill>
              </a:rPr>
              <a:t>La Chiesa copta cattolica</a:t>
            </a:r>
          </a:p>
        </p:txBody>
      </p:sp>
      <p:sp>
        <p:nvSpPr>
          <p:cNvPr id="3" name="CasellaDiTesto 2">
            <a:extLst>
              <a:ext uri="{FF2B5EF4-FFF2-40B4-BE49-F238E27FC236}">
                <a16:creationId xmlns:a16="http://schemas.microsoft.com/office/drawing/2014/main" id="{D8CB2779-5BD6-A02A-D649-E88E17F9A717}"/>
              </a:ext>
            </a:extLst>
          </p:cNvPr>
          <p:cNvSpPr txBox="1"/>
          <p:nvPr/>
        </p:nvSpPr>
        <p:spPr>
          <a:xfrm>
            <a:off x="576942" y="1452104"/>
            <a:ext cx="11081658" cy="646331"/>
          </a:xfrm>
          <a:prstGeom prst="rect">
            <a:avLst/>
          </a:prstGeom>
          <a:noFill/>
        </p:spPr>
        <p:txBody>
          <a:bodyPr wrap="square" rtlCol="0">
            <a:spAutoFit/>
          </a:bodyPr>
          <a:lstStyle/>
          <a:p>
            <a:r>
              <a:rPr lang="it-IT" dirty="0"/>
              <a:t>Pionieri del cattolicesimo in Egitto furono i francescani, la cui presenza può farsi risalire fino al celebre incontro tra lo stesso san Francesco (1182-1226) col sultano </a:t>
            </a:r>
            <a:r>
              <a:rPr lang="it-IT" dirty="0" err="1"/>
              <a:t>ayyubide</a:t>
            </a:r>
            <a:r>
              <a:rPr lang="it-IT" dirty="0"/>
              <a:t>  al-Malik  nel 1219 a Damietta (V crociata)</a:t>
            </a:r>
          </a:p>
        </p:txBody>
      </p:sp>
      <p:sp>
        <p:nvSpPr>
          <p:cNvPr id="4" name="CasellaDiTesto 3">
            <a:extLst>
              <a:ext uri="{FF2B5EF4-FFF2-40B4-BE49-F238E27FC236}">
                <a16:creationId xmlns:a16="http://schemas.microsoft.com/office/drawing/2014/main" id="{CAC3B167-C4E2-29EE-B148-7DA6E9B0E310}"/>
              </a:ext>
            </a:extLst>
          </p:cNvPr>
          <p:cNvSpPr txBox="1"/>
          <p:nvPr/>
        </p:nvSpPr>
        <p:spPr>
          <a:xfrm>
            <a:off x="576943" y="2272996"/>
            <a:ext cx="11081657" cy="646331"/>
          </a:xfrm>
          <a:prstGeom prst="rect">
            <a:avLst/>
          </a:prstGeom>
          <a:noFill/>
        </p:spPr>
        <p:txBody>
          <a:bodyPr wrap="square" rtlCol="0">
            <a:spAutoFit/>
          </a:bodyPr>
          <a:lstStyle/>
          <a:p>
            <a:pPr algn="just"/>
            <a:r>
              <a:rPr lang="it-IT" dirty="0"/>
              <a:t>Prima casa aperta a Damietta nel 1220, per assicurare i servizi religiosi alla comunità dei mercanti stranieri. Damietta fu però abbandonata già nel 1221, ma vi ritornarono nel 1249-50. </a:t>
            </a:r>
          </a:p>
        </p:txBody>
      </p:sp>
      <p:sp>
        <p:nvSpPr>
          <p:cNvPr id="5" name="CasellaDiTesto 4">
            <a:extLst>
              <a:ext uri="{FF2B5EF4-FFF2-40B4-BE49-F238E27FC236}">
                <a16:creationId xmlns:a16="http://schemas.microsoft.com/office/drawing/2014/main" id="{FB9F49B3-40F0-105D-64CC-1F142F4D4E4F}"/>
              </a:ext>
            </a:extLst>
          </p:cNvPr>
          <p:cNvSpPr txBox="1"/>
          <p:nvPr/>
        </p:nvSpPr>
        <p:spPr>
          <a:xfrm>
            <a:off x="576942" y="3059668"/>
            <a:ext cx="10678886" cy="369332"/>
          </a:xfrm>
          <a:prstGeom prst="rect">
            <a:avLst/>
          </a:prstGeom>
          <a:noFill/>
        </p:spPr>
        <p:txBody>
          <a:bodyPr wrap="square" rtlCol="0">
            <a:spAutoFit/>
          </a:bodyPr>
          <a:lstStyle/>
          <a:p>
            <a:r>
              <a:rPr lang="it-IT" dirty="0"/>
              <a:t>Nel 1307 i francescani si stabiliscono al Cairo  e nel 1321 ad Alessandria, presso i mercanti marsigliesi</a:t>
            </a:r>
          </a:p>
        </p:txBody>
      </p:sp>
      <p:sp>
        <p:nvSpPr>
          <p:cNvPr id="6" name="CasellaDiTesto 5">
            <a:extLst>
              <a:ext uri="{FF2B5EF4-FFF2-40B4-BE49-F238E27FC236}">
                <a16:creationId xmlns:a16="http://schemas.microsoft.com/office/drawing/2014/main" id="{FAA999C6-31D7-044D-2DC0-D491FD52937E}"/>
              </a:ext>
            </a:extLst>
          </p:cNvPr>
          <p:cNvSpPr txBox="1"/>
          <p:nvPr/>
        </p:nvSpPr>
        <p:spPr>
          <a:xfrm>
            <a:off x="576942" y="3493065"/>
            <a:ext cx="11081657" cy="646331"/>
          </a:xfrm>
          <a:prstGeom prst="rect">
            <a:avLst/>
          </a:prstGeom>
          <a:noFill/>
        </p:spPr>
        <p:txBody>
          <a:bodyPr wrap="square" rtlCol="0">
            <a:spAutoFit/>
          </a:bodyPr>
          <a:lstStyle/>
          <a:p>
            <a:r>
              <a:rPr lang="it-IT" dirty="0"/>
              <a:t>Desiderando giungere all’unione con le Chiesa d’Oriente, nell’estate del 1439 papa Eugenio IV (141-1447) invia il francescano Alberto Berdini da Sarteano (1385-1450) per invitare la Chiesa Copta al concilio di Firenze.</a:t>
            </a:r>
          </a:p>
        </p:txBody>
      </p:sp>
      <p:sp>
        <p:nvSpPr>
          <p:cNvPr id="7" name="CasellaDiTesto 6">
            <a:extLst>
              <a:ext uri="{FF2B5EF4-FFF2-40B4-BE49-F238E27FC236}">
                <a16:creationId xmlns:a16="http://schemas.microsoft.com/office/drawing/2014/main" id="{B2DE86AE-8635-4E8A-6AF0-1CD1663E2E01}"/>
              </a:ext>
            </a:extLst>
          </p:cNvPr>
          <p:cNvSpPr txBox="1"/>
          <p:nvPr/>
        </p:nvSpPr>
        <p:spPr>
          <a:xfrm>
            <a:off x="576941" y="4253995"/>
            <a:ext cx="11081657" cy="646331"/>
          </a:xfrm>
          <a:prstGeom prst="rect">
            <a:avLst/>
          </a:prstGeom>
          <a:noFill/>
        </p:spPr>
        <p:txBody>
          <a:bodyPr wrap="square" rtlCol="0">
            <a:spAutoFit/>
          </a:bodyPr>
          <a:lstStyle/>
          <a:p>
            <a:r>
              <a:rPr lang="it-IT" dirty="0"/>
              <a:t>E a Firenze il 4 febbraio 1442 venne solennemente promulgata in Santa Maria Novella la bolla di unione Cantate Domino</a:t>
            </a:r>
          </a:p>
        </p:txBody>
      </p:sp>
      <p:sp>
        <p:nvSpPr>
          <p:cNvPr id="8" name="CasellaDiTesto 7">
            <a:extLst>
              <a:ext uri="{FF2B5EF4-FFF2-40B4-BE49-F238E27FC236}">
                <a16:creationId xmlns:a16="http://schemas.microsoft.com/office/drawing/2014/main" id="{3C228C56-5BBD-C629-E739-D828456A8F2B}"/>
              </a:ext>
            </a:extLst>
          </p:cNvPr>
          <p:cNvSpPr txBox="1"/>
          <p:nvPr/>
        </p:nvSpPr>
        <p:spPr>
          <a:xfrm>
            <a:off x="576941" y="5034665"/>
            <a:ext cx="11081657" cy="1200329"/>
          </a:xfrm>
          <a:prstGeom prst="rect">
            <a:avLst/>
          </a:prstGeom>
          <a:noFill/>
        </p:spPr>
        <p:txBody>
          <a:bodyPr wrap="square" rtlCol="0">
            <a:spAutoFit/>
          </a:bodyPr>
          <a:lstStyle/>
          <a:p>
            <a:r>
              <a:rPr lang="it-IT" dirty="0"/>
              <a:t>Ma poiché i romani la interpretavano come una vera sottomissione dei copti alla Chiesa di Roma, mentre per i copti questa era solo una riunione di </a:t>
            </a:r>
            <a:r>
              <a:rPr lang="it-IT" i="1" dirty="0"/>
              <a:t>partner</a:t>
            </a:r>
            <a:r>
              <a:rPr lang="it-IT" dirty="0"/>
              <a:t> uguali, dove alla Sede di Pietro veniva riconosciuta soltanto una supremazia spirituale, essa restò lettera morta. Del concilio di Firenze non resta alcuna traccia nella tradizione copta antica.</a:t>
            </a:r>
          </a:p>
        </p:txBody>
      </p:sp>
      <p:sp>
        <p:nvSpPr>
          <p:cNvPr id="9" name="CasellaDiTesto 8">
            <a:extLst>
              <a:ext uri="{FF2B5EF4-FFF2-40B4-BE49-F238E27FC236}">
                <a16:creationId xmlns:a16="http://schemas.microsoft.com/office/drawing/2014/main" id="{5B46010A-2781-C2E9-7DE1-37FA814D937E}"/>
              </a:ext>
            </a:extLst>
          </p:cNvPr>
          <p:cNvSpPr txBox="1"/>
          <p:nvPr/>
        </p:nvSpPr>
        <p:spPr>
          <a:xfrm>
            <a:off x="576941" y="1023177"/>
            <a:ext cx="11081657" cy="369332"/>
          </a:xfrm>
          <a:prstGeom prst="rect">
            <a:avLst/>
          </a:prstGeom>
          <a:noFill/>
        </p:spPr>
        <p:txBody>
          <a:bodyPr wrap="square" rtlCol="0">
            <a:spAutoFit/>
          </a:bodyPr>
          <a:lstStyle/>
          <a:p>
            <a:r>
              <a:rPr lang="it-IT" dirty="0"/>
              <a:t>Minoranza della minoranza, i copti cattolici sono poco meno di 200.000</a:t>
            </a:r>
          </a:p>
        </p:txBody>
      </p:sp>
    </p:spTree>
    <p:extLst>
      <p:ext uri="{BB962C8B-B14F-4D97-AF65-F5344CB8AC3E}">
        <p14:creationId xmlns:p14="http://schemas.microsoft.com/office/powerpoint/2010/main" val="2703846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CC4C5DD-232A-45D8-027F-0E7EAB932276}"/>
              </a:ext>
            </a:extLst>
          </p:cNvPr>
          <p:cNvSpPr txBox="1"/>
          <p:nvPr/>
        </p:nvSpPr>
        <p:spPr>
          <a:xfrm>
            <a:off x="718457" y="478971"/>
            <a:ext cx="10972800" cy="646331"/>
          </a:xfrm>
          <a:prstGeom prst="rect">
            <a:avLst/>
          </a:prstGeom>
          <a:noFill/>
        </p:spPr>
        <p:txBody>
          <a:bodyPr wrap="square" rtlCol="0">
            <a:spAutoFit/>
          </a:bodyPr>
          <a:lstStyle/>
          <a:p>
            <a:pPr algn="just"/>
            <a:r>
              <a:rPr lang="it-IT" dirty="0"/>
              <a:t>Dopo questo fallimento, dobbiamo aspettare ancora poco più di un secolo perché riprendano i tentativi della Santa Sede di ristabilire l’unione con la Chiesa copta</a:t>
            </a:r>
          </a:p>
        </p:txBody>
      </p:sp>
      <p:sp>
        <p:nvSpPr>
          <p:cNvPr id="3" name="CasellaDiTesto 2">
            <a:extLst>
              <a:ext uri="{FF2B5EF4-FFF2-40B4-BE49-F238E27FC236}">
                <a16:creationId xmlns:a16="http://schemas.microsoft.com/office/drawing/2014/main" id="{AED2961F-C2B6-DBAB-18AA-3D2BD74760CD}"/>
              </a:ext>
            </a:extLst>
          </p:cNvPr>
          <p:cNvSpPr txBox="1"/>
          <p:nvPr/>
        </p:nvSpPr>
        <p:spPr>
          <a:xfrm>
            <a:off x="718457" y="1210743"/>
            <a:ext cx="10972800" cy="369332"/>
          </a:xfrm>
          <a:prstGeom prst="rect">
            <a:avLst/>
          </a:prstGeom>
          <a:noFill/>
        </p:spPr>
        <p:txBody>
          <a:bodyPr wrap="square" rtlCol="0">
            <a:spAutoFit/>
          </a:bodyPr>
          <a:lstStyle/>
          <a:p>
            <a:r>
              <a:rPr lang="it-IT" dirty="0"/>
              <a:t>Alcuni tentativi furono condotti durante il pontificato di Paolo IV (1555-1559) e Pio IV (1559-1565)</a:t>
            </a:r>
          </a:p>
        </p:txBody>
      </p:sp>
      <p:sp>
        <p:nvSpPr>
          <p:cNvPr id="4" name="CasellaDiTesto 3">
            <a:extLst>
              <a:ext uri="{FF2B5EF4-FFF2-40B4-BE49-F238E27FC236}">
                <a16:creationId xmlns:a16="http://schemas.microsoft.com/office/drawing/2014/main" id="{4F719918-1C1A-077B-F688-A802CA7721BD}"/>
              </a:ext>
            </a:extLst>
          </p:cNvPr>
          <p:cNvSpPr txBox="1"/>
          <p:nvPr/>
        </p:nvSpPr>
        <p:spPr>
          <a:xfrm>
            <a:off x="718457" y="1665516"/>
            <a:ext cx="10972800" cy="923330"/>
          </a:xfrm>
          <a:prstGeom prst="rect">
            <a:avLst/>
          </a:prstGeom>
          <a:noFill/>
        </p:spPr>
        <p:txBody>
          <a:bodyPr wrap="square" rtlCol="0">
            <a:spAutoFit/>
          </a:bodyPr>
          <a:lstStyle/>
          <a:p>
            <a:pPr algn="just"/>
            <a:r>
              <a:rPr lang="it-IT" dirty="0"/>
              <a:t>Nel 1561 una missione, una missione, composta dal gesuita e teologo spagnolo Cristoforo Rodriguez (1521-1581) e da due suoi confratelli, l’italiano Giovanni Battista Eliano (1530-1589), ebreo di nascita, e lo spagnolo Alfonso Bravo, si recò al Cairo per colloqui col patriarca Gabriele VII (1525-1568). Ma il tutto fu inconcludente</a:t>
            </a:r>
          </a:p>
        </p:txBody>
      </p:sp>
      <p:sp>
        <p:nvSpPr>
          <p:cNvPr id="5" name="CasellaDiTesto 4">
            <a:extLst>
              <a:ext uri="{FF2B5EF4-FFF2-40B4-BE49-F238E27FC236}">
                <a16:creationId xmlns:a16="http://schemas.microsoft.com/office/drawing/2014/main" id="{B48430EF-3586-E66D-D07C-B55877015723}"/>
              </a:ext>
            </a:extLst>
          </p:cNvPr>
          <p:cNvSpPr txBox="1"/>
          <p:nvPr/>
        </p:nvSpPr>
        <p:spPr>
          <a:xfrm>
            <a:off x="718457" y="2674287"/>
            <a:ext cx="11059886" cy="646331"/>
          </a:xfrm>
          <a:prstGeom prst="rect">
            <a:avLst/>
          </a:prstGeom>
          <a:noFill/>
        </p:spPr>
        <p:txBody>
          <a:bodyPr wrap="square" rtlCol="0">
            <a:spAutoFit/>
          </a:bodyPr>
          <a:lstStyle/>
          <a:p>
            <a:pPr algn="just"/>
            <a:r>
              <a:rPr lang="it-IT" dirty="0"/>
              <a:t>Benché infruttuosa, questa prima missione ufficiale cattolica ai copti costituì il primo anello di contatto tra Roma e l’Egitto e preparò la via a una lunga serie di missioni pontificie ai vari patriarchi, tutte inconcludenti: </a:t>
            </a:r>
          </a:p>
        </p:txBody>
      </p:sp>
      <p:sp>
        <p:nvSpPr>
          <p:cNvPr id="7" name="CasellaDiTesto 6">
            <a:extLst>
              <a:ext uri="{FF2B5EF4-FFF2-40B4-BE49-F238E27FC236}">
                <a16:creationId xmlns:a16="http://schemas.microsoft.com/office/drawing/2014/main" id="{BCB1F0DC-2497-FDD4-4C7D-FCDD4806C977}"/>
              </a:ext>
            </a:extLst>
          </p:cNvPr>
          <p:cNvSpPr txBox="1"/>
          <p:nvPr/>
        </p:nvSpPr>
        <p:spPr>
          <a:xfrm>
            <a:off x="1284514" y="3537857"/>
            <a:ext cx="10504715" cy="369332"/>
          </a:xfrm>
          <a:prstGeom prst="rect">
            <a:avLst/>
          </a:prstGeom>
          <a:noFill/>
        </p:spPr>
        <p:txBody>
          <a:bodyPr wrap="square" rtlCol="0">
            <a:spAutoFit/>
          </a:bodyPr>
          <a:lstStyle/>
          <a:p>
            <a:r>
              <a:rPr lang="it-IT" dirty="0"/>
              <a:t>- Nel 1582, da parte di papa Gregorio XIII col patriarca Giovanni XIV (1570-1585)</a:t>
            </a:r>
          </a:p>
        </p:txBody>
      </p:sp>
      <p:sp>
        <p:nvSpPr>
          <p:cNvPr id="8" name="CasellaDiTesto 7">
            <a:extLst>
              <a:ext uri="{FF2B5EF4-FFF2-40B4-BE49-F238E27FC236}">
                <a16:creationId xmlns:a16="http://schemas.microsoft.com/office/drawing/2014/main" id="{64956D5B-C267-0F1C-D5FB-097B6C6BF138}"/>
              </a:ext>
            </a:extLst>
          </p:cNvPr>
          <p:cNvSpPr txBox="1"/>
          <p:nvPr/>
        </p:nvSpPr>
        <p:spPr>
          <a:xfrm>
            <a:off x="1273628" y="3943920"/>
            <a:ext cx="10504715" cy="646331"/>
          </a:xfrm>
          <a:prstGeom prst="rect">
            <a:avLst/>
          </a:prstGeom>
          <a:noFill/>
        </p:spPr>
        <p:txBody>
          <a:bodyPr wrap="square" rtlCol="0">
            <a:spAutoFit/>
          </a:bodyPr>
          <a:lstStyle/>
          <a:p>
            <a:pPr algn="just"/>
            <a:r>
              <a:rPr lang="it-IT" dirty="0"/>
              <a:t>- Sisto V (1585-1590) e Clemente VIII (1592-1605) furono in corrispondenza col patriarca Gabriele VIII (1586-1601), il quale inviò ben due missioni al Roma (1594. 1597)</a:t>
            </a:r>
          </a:p>
        </p:txBody>
      </p:sp>
      <p:sp>
        <p:nvSpPr>
          <p:cNvPr id="9" name="CasellaDiTesto 8">
            <a:extLst>
              <a:ext uri="{FF2B5EF4-FFF2-40B4-BE49-F238E27FC236}">
                <a16:creationId xmlns:a16="http://schemas.microsoft.com/office/drawing/2014/main" id="{6E9EAB4C-50C0-473F-A390-A94CE83A9C94}"/>
              </a:ext>
            </a:extLst>
          </p:cNvPr>
          <p:cNvSpPr txBox="1"/>
          <p:nvPr/>
        </p:nvSpPr>
        <p:spPr>
          <a:xfrm>
            <a:off x="1273628" y="4594863"/>
            <a:ext cx="10602686" cy="369332"/>
          </a:xfrm>
          <a:prstGeom prst="rect">
            <a:avLst/>
          </a:prstGeom>
          <a:noFill/>
        </p:spPr>
        <p:txBody>
          <a:bodyPr wrap="square" rtlCol="0">
            <a:spAutoFit/>
          </a:bodyPr>
          <a:lstStyle/>
          <a:p>
            <a:r>
              <a:rPr lang="it-IT" dirty="0"/>
              <a:t>- Paolo V (1605-1621) fu in contatto con Marco V (1602-1618)</a:t>
            </a:r>
          </a:p>
        </p:txBody>
      </p:sp>
      <p:sp>
        <p:nvSpPr>
          <p:cNvPr id="10" name="CasellaDiTesto 9">
            <a:extLst>
              <a:ext uri="{FF2B5EF4-FFF2-40B4-BE49-F238E27FC236}">
                <a16:creationId xmlns:a16="http://schemas.microsoft.com/office/drawing/2014/main" id="{237F4B1C-7CB8-B9AE-FDB7-7C6366E67C4E}"/>
              </a:ext>
            </a:extLst>
          </p:cNvPr>
          <p:cNvSpPr txBox="1"/>
          <p:nvPr/>
        </p:nvSpPr>
        <p:spPr>
          <a:xfrm>
            <a:off x="1273628" y="5007818"/>
            <a:ext cx="10504714" cy="369332"/>
          </a:xfrm>
          <a:prstGeom prst="rect">
            <a:avLst/>
          </a:prstGeom>
          <a:noFill/>
        </p:spPr>
        <p:txBody>
          <a:bodyPr wrap="square" rtlCol="0">
            <a:spAutoFit/>
          </a:bodyPr>
          <a:lstStyle/>
          <a:p>
            <a:r>
              <a:rPr lang="it-IT" dirty="0"/>
              <a:t>- Urbano VIII (1623-1644) fu in contatto con Giovanni XV (1619-1634)</a:t>
            </a:r>
          </a:p>
        </p:txBody>
      </p:sp>
      <p:sp>
        <p:nvSpPr>
          <p:cNvPr id="11" name="CasellaDiTesto 10">
            <a:extLst>
              <a:ext uri="{FF2B5EF4-FFF2-40B4-BE49-F238E27FC236}">
                <a16:creationId xmlns:a16="http://schemas.microsoft.com/office/drawing/2014/main" id="{B23F5310-9E22-9FB0-75B8-8067341986A8}"/>
              </a:ext>
            </a:extLst>
          </p:cNvPr>
          <p:cNvSpPr txBox="1"/>
          <p:nvPr/>
        </p:nvSpPr>
        <p:spPr>
          <a:xfrm>
            <a:off x="1273628" y="5420773"/>
            <a:ext cx="10602686" cy="646331"/>
          </a:xfrm>
          <a:prstGeom prst="rect">
            <a:avLst/>
          </a:prstGeom>
          <a:noFill/>
        </p:spPr>
        <p:txBody>
          <a:bodyPr wrap="square" rtlCol="0">
            <a:spAutoFit/>
          </a:bodyPr>
          <a:lstStyle/>
          <a:p>
            <a:pPr algn="just"/>
            <a:r>
              <a:rPr lang="it-IT" dirty="0"/>
              <a:t>- Vista l’apparente buona disposizione di Giovanni XV, due francescani furono inviati al Cairo, dove presero residenza presso l’ambasciata veneziana, che divenne poi sede della Prefettura francescana d’Egitto. </a:t>
            </a:r>
          </a:p>
        </p:txBody>
      </p:sp>
      <p:sp>
        <p:nvSpPr>
          <p:cNvPr id="12" name="CasellaDiTesto 11">
            <a:extLst>
              <a:ext uri="{FF2B5EF4-FFF2-40B4-BE49-F238E27FC236}">
                <a16:creationId xmlns:a16="http://schemas.microsoft.com/office/drawing/2014/main" id="{ED43E0FB-5F6C-9E62-4B29-FB2BBA22227E}"/>
              </a:ext>
            </a:extLst>
          </p:cNvPr>
          <p:cNvSpPr txBox="1"/>
          <p:nvPr/>
        </p:nvSpPr>
        <p:spPr>
          <a:xfrm>
            <a:off x="1284514" y="6110727"/>
            <a:ext cx="10591800" cy="646331"/>
          </a:xfrm>
          <a:prstGeom prst="rect">
            <a:avLst/>
          </a:prstGeom>
          <a:noFill/>
        </p:spPr>
        <p:txBody>
          <a:bodyPr wrap="square" rtlCol="0">
            <a:spAutoFit/>
          </a:bodyPr>
          <a:lstStyle/>
          <a:p>
            <a:pPr algn="just"/>
            <a:r>
              <a:rPr lang="it-IT" dirty="0"/>
              <a:t>- Nel 1631 furono fondate nuove case francescane anche a Rosetta e ad Alessandria, affidate prevalentemente ai frati della provincia di Firenze</a:t>
            </a:r>
          </a:p>
        </p:txBody>
      </p:sp>
    </p:spTree>
    <p:extLst>
      <p:ext uri="{BB962C8B-B14F-4D97-AF65-F5344CB8AC3E}">
        <p14:creationId xmlns:p14="http://schemas.microsoft.com/office/powerpoint/2010/main" val="3928809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P spid="8" grpId="0"/>
      <p:bldP spid="9" grpId="0"/>
      <p:bldP spid="1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F727B2D8-AB0F-E6A0-2EAF-5752435FC3A9}"/>
              </a:ext>
            </a:extLst>
          </p:cNvPr>
          <p:cNvSpPr txBox="1"/>
          <p:nvPr/>
        </p:nvSpPr>
        <p:spPr>
          <a:xfrm>
            <a:off x="576942" y="5210575"/>
            <a:ext cx="10863943" cy="1200329"/>
          </a:xfrm>
          <a:prstGeom prst="rect">
            <a:avLst/>
          </a:prstGeom>
          <a:noFill/>
        </p:spPr>
        <p:txBody>
          <a:bodyPr wrap="square" rtlCol="0">
            <a:spAutoFit/>
          </a:bodyPr>
          <a:lstStyle/>
          <a:p>
            <a:pPr algn="just"/>
            <a:r>
              <a:rPr lang="it-IT" dirty="0"/>
              <a:t>Solo alla metà del XVIII secolo Roma avrebbe rinunciato all’idea di un’unione globale. Papa Benedetto XIV (1740-1758) abbandonò infatti l’idea di riunire la Chiesa copta con Roma (da ottenersi con la conversione del patriarca e quindi, si pensava, di tutto il suo gregge),  e intraprese i primi passi per giungere all’istituzione di una Chiesa copta cattolica. </a:t>
            </a:r>
          </a:p>
        </p:txBody>
      </p:sp>
      <p:sp>
        <p:nvSpPr>
          <p:cNvPr id="2" name="CasellaDiTesto 1">
            <a:extLst>
              <a:ext uri="{FF2B5EF4-FFF2-40B4-BE49-F238E27FC236}">
                <a16:creationId xmlns:a16="http://schemas.microsoft.com/office/drawing/2014/main" id="{967DE43C-C8E6-2538-116D-BA7217B77EB2}"/>
              </a:ext>
            </a:extLst>
          </p:cNvPr>
          <p:cNvSpPr txBox="1"/>
          <p:nvPr/>
        </p:nvSpPr>
        <p:spPr>
          <a:xfrm>
            <a:off x="576943" y="315686"/>
            <a:ext cx="11168743" cy="646331"/>
          </a:xfrm>
          <a:prstGeom prst="rect">
            <a:avLst/>
          </a:prstGeom>
          <a:noFill/>
        </p:spPr>
        <p:txBody>
          <a:bodyPr wrap="square" rtlCol="0">
            <a:spAutoFit/>
          </a:bodyPr>
          <a:lstStyle/>
          <a:p>
            <a:r>
              <a:rPr lang="it-IT" dirty="0"/>
              <a:t>La presenza in Egitto di numerosi missionari cattolici romani veniva vissuta dalla comunità copta come un grave pericolo.</a:t>
            </a:r>
          </a:p>
        </p:txBody>
      </p:sp>
      <p:sp>
        <p:nvSpPr>
          <p:cNvPr id="3" name="CasellaDiTesto 2">
            <a:extLst>
              <a:ext uri="{FF2B5EF4-FFF2-40B4-BE49-F238E27FC236}">
                <a16:creationId xmlns:a16="http://schemas.microsoft.com/office/drawing/2014/main" id="{5C2B3529-5723-2D95-CD9B-C423A86B3B4F}"/>
              </a:ext>
            </a:extLst>
          </p:cNvPr>
          <p:cNvSpPr txBox="1"/>
          <p:nvPr/>
        </p:nvSpPr>
        <p:spPr>
          <a:xfrm>
            <a:off x="576943" y="943065"/>
            <a:ext cx="11168743" cy="923330"/>
          </a:xfrm>
          <a:prstGeom prst="rect">
            <a:avLst/>
          </a:prstGeom>
          <a:noFill/>
        </p:spPr>
        <p:txBody>
          <a:bodyPr wrap="square" rtlCol="0">
            <a:spAutoFit/>
          </a:bodyPr>
          <a:lstStyle/>
          <a:p>
            <a:pPr algn="just"/>
            <a:r>
              <a:rPr lang="it-IT" dirty="0"/>
              <a:t>Grazie alla fondazione di scuole nei principali villaggi, istituzioni di cui la Chiesa copta era carente, i cattolici cercavano di convertire i copti nativi e numerosi furono i giovani promettenti, per lo più membri delle famiglie più influenti, che furono inviati a Roma o in Francia per seguire gli studi nelle scuole cattoliche. </a:t>
            </a:r>
          </a:p>
        </p:txBody>
      </p:sp>
      <p:sp>
        <p:nvSpPr>
          <p:cNvPr id="4" name="CasellaDiTesto 3">
            <a:extLst>
              <a:ext uri="{FF2B5EF4-FFF2-40B4-BE49-F238E27FC236}">
                <a16:creationId xmlns:a16="http://schemas.microsoft.com/office/drawing/2014/main" id="{AC4CA5F3-4BF5-1BF5-7E7C-934B2185518E}"/>
              </a:ext>
            </a:extLst>
          </p:cNvPr>
          <p:cNvSpPr txBox="1"/>
          <p:nvPr/>
        </p:nvSpPr>
        <p:spPr>
          <a:xfrm>
            <a:off x="576943" y="1881666"/>
            <a:ext cx="11244943" cy="646331"/>
          </a:xfrm>
          <a:prstGeom prst="rect">
            <a:avLst/>
          </a:prstGeom>
          <a:noFill/>
        </p:spPr>
        <p:txBody>
          <a:bodyPr wrap="square" rtlCol="0">
            <a:spAutoFit/>
          </a:bodyPr>
          <a:lstStyle/>
          <a:p>
            <a:r>
              <a:rPr lang="it-IT" dirty="0"/>
              <a:t>Il patriarca Giovanni XVI (1676-1718) cercò con ogni mezzo di frenare il tentativo dei missionari cattolici di privare la comunità copta dei suoi migliori elementi. </a:t>
            </a:r>
          </a:p>
        </p:txBody>
      </p:sp>
      <p:sp>
        <p:nvSpPr>
          <p:cNvPr id="5" name="CasellaDiTesto 4">
            <a:extLst>
              <a:ext uri="{FF2B5EF4-FFF2-40B4-BE49-F238E27FC236}">
                <a16:creationId xmlns:a16="http://schemas.microsoft.com/office/drawing/2014/main" id="{A971E1F4-36E7-4549-BC74-4C227ED20A80}"/>
              </a:ext>
            </a:extLst>
          </p:cNvPr>
          <p:cNvSpPr txBox="1"/>
          <p:nvPr/>
        </p:nvSpPr>
        <p:spPr>
          <a:xfrm>
            <a:off x="576943" y="2552980"/>
            <a:ext cx="11244943" cy="646331"/>
          </a:xfrm>
          <a:prstGeom prst="rect">
            <a:avLst/>
          </a:prstGeom>
          <a:noFill/>
        </p:spPr>
        <p:txBody>
          <a:bodyPr wrap="square" rtlCol="0">
            <a:spAutoFit/>
          </a:bodyPr>
          <a:lstStyle/>
          <a:p>
            <a:pPr algn="just"/>
            <a:r>
              <a:rPr lang="it-IT" dirty="0"/>
              <a:t>Egli instaurò tuttavia stretti contatti con la Santa Sede, che durarono per più di trent’anni, senza però mai emettere una professione di fede cattolica</a:t>
            </a:r>
          </a:p>
        </p:txBody>
      </p:sp>
      <p:sp>
        <p:nvSpPr>
          <p:cNvPr id="7" name="CasellaDiTesto 6">
            <a:extLst>
              <a:ext uri="{FF2B5EF4-FFF2-40B4-BE49-F238E27FC236}">
                <a16:creationId xmlns:a16="http://schemas.microsoft.com/office/drawing/2014/main" id="{3B53BDA3-66F5-88EC-DE9B-EF99B038932F}"/>
              </a:ext>
            </a:extLst>
          </p:cNvPr>
          <p:cNvSpPr txBox="1"/>
          <p:nvPr/>
        </p:nvSpPr>
        <p:spPr>
          <a:xfrm>
            <a:off x="576943" y="3217833"/>
            <a:ext cx="11244943" cy="923330"/>
          </a:xfrm>
          <a:prstGeom prst="rect">
            <a:avLst/>
          </a:prstGeom>
          <a:noFill/>
        </p:spPr>
        <p:txBody>
          <a:bodyPr wrap="square" rtlCol="0">
            <a:spAutoFit/>
          </a:bodyPr>
          <a:lstStyle/>
          <a:p>
            <a:r>
              <a:rPr lang="it-IT" dirty="0"/>
              <a:t>Il patriarca Pietro VI (1718-1726) si mostrò invece ostile verso i cattolici. Egli era infatti seriamente preoccupato delle persecuzioni che i turchi avrebbero potuto scatenare contro la comunità copta se molti suoi membri avessero avuto rapporti con gli Europei</a:t>
            </a:r>
          </a:p>
        </p:txBody>
      </p:sp>
      <p:sp>
        <p:nvSpPr>
          <p:cNvPr id="8" name="CasellaDiTesto 7">
            <a:extLst>
              <a:ext uri="{FF2B5EF4-FFF2-40B4-BE49-F238E27FC236}">
                <a16:creationId xmlns:a16="http://schemas.microsoft.com/office/drawing/2014/main" id="{7FC4734A-D0E3-F3E2-C8FA-3F0FD1EDB981}"/>
              </a:ext>
            </a:extLst>
          </p:cNvPr>
          <p:cNvSpPr txBox="1"/>
          <p:nvPr/>
        </p:nvSpPr>
        <p:spPr>
          <a:xfrm>
            <a:off x="576942" y="4189706"/>
            <a:ext cx="11168743" cy="923330"/>
          </a:xfrm>
          <a:prstGeom prst="rect">
            <a:avLst/>
          </a:prstGeom>
          <a:noFill/>
        </p:spPr>
        <p:txBody>
          <a:bodyPr wrap="square" rtlCol="0">
            <a:spAutoFit/>
          </a:bodyPr>
          <a:lstStyle/>
          <a:p>
            <a:pPr algn="just"/>
            <a:r>
              <a:rPr lang="it-IT" dirty="0"/>
              <a:t>Anche durante il patriarcato di Giovanni XVII (1727-1745) continuò, e in maniera ancor più massiccia che in passato, il tentativo dei missionari cattolici di fare proseliti in ambito copto, fortemente ostacolata dal patriarca, minacciato dal sultano di Costantinopoli, che temeva un aumento dell’influenza europea nel suo regno. . </a:t>
            </a:r>
          </a:p>
        </p:txBody>
      </p:sp>
    </p:spTree>
    <p:extLst>
      <p:ext uri="{BB962C8B-B14F-4D97-AF65-F5344CB8AC3E}">
        <p14:creationId xmlns:p14="http://schemas.microsoft.com/office/powerpoint/2010/main" val="140232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E499FB9-242C-D26B-70A8-6637281E8AE5}"/>
              </a:ext>
            </a:extLst>
          </p:cNvPr>
          <p:cNvSpPr txBox="1"/>
          <p:nvPr/>
        </p:nvSpPr>
        <p:spPr>
          <a:xfrm>
            <a:off x="402771" y="391886"/>
            <a:ext cx="11364686" cy="369332"/>
          </a:xfrm>
          <a:prstGeom prst="rect">
            <a:avLst/>
          </a:prstGeom>
          <a:noFill/>
        </p:spPr>
        <p:txBody>
          <a:bodyPr wrap="square" rtlCol="0">
            <a:spAutoFit/>
          </a:bodyPr>
          <a:lstStyle/>
          <a:p>
            <a:r>
              <a:rPr lang="it-IT" dirty="0"/>
              <a:t>Pioniere della nascita della comunità copta cattolica fu il gesuita francese Claude </a:t>
            </a:r>
            <a:r>
              <a:rPr lang="it-IT" dirty="0" err="1"/>
              <a:t>Sicard</a:t>
            </a:r>
            <a:r>
              <a:rPr lang="it-IT" dirty="0"/>
              <a:t> (1677-1726) </a:t>
            </a:r>
          </a:p>
        </p:txBody>
      </p:sp>
      <p:sp>
        <p:nvSpPr>
          <p:cNvPr id="3" name="CasellaDiTesto 2">
            <a:extLst>
              <a:ext uri="{FF2B5EF4-FFF2-40B4-BE49-F238E27FC236}">
                <a16:creationId xmlns:a16="http://schemas.microsoft.com/office/drawing/2014/main" id="{390E5313-7B25-E91C-0C61-D3B083F7DC92}"/>
              </a:ext>
            </a:extLst>
          </p:cNvPr>
          <p:cNvSpPr txBox="1"/>
          <p:nvPr/>
        </p:nvSpPr>
        <p:spPr>
          <a:xfrm>
            <a:off x="402771" y="761218"/>
            <a:ext cx="11364686" cy="646331"/>
          </a:xfrm>
          <a:prstGeom prst="rect">
            <a:avLst/>
          </a:prstGeom>
          <a:noFill/>
        </p:spPr>
        <p:txBody>
          <a:bodyPr wrap="square" rtlCol="0">
            <a:spAutoFit/>
          </a:bodyPr>
          <a:lstStyle/>
          <a:p>
            <a:pPr algn="just"/>
            <a:r>
              <a:rPr lang="it-IT" dirty="0"/>
              <a:t>Fu lui, nel 1715, a fondare, ad </a:t>
            </a:r>
            <a:r>
              <a:rPr lang="it-IT" dirty="0" err="1"/>
              <a:t>Akhmim</a:t>
            </a:r>
            <a:r>
              <a:rPr lang="it-IT" dirty="0"/>
              <a:t>, la prima comunità copta cattolica. I primi adulti convertiti, originari di </a:t>
            </a:r>
            <a:r>
              <a:rPr lang="it-IT" dirty="0" err="1"/>
              <a:t>Akhm</a:t>
            </a:r>
            <a:r>
              <a:rPr lang="it-IT" dirty="0"/>
              <a:t>, professarono la fede cattolica al Cairo nel 1715. Tre altri, uno di </a:t>
            </a:r>
            <a:r>
              <a:rPr lang="it-IT" dirty="0" err="1"/>
              <a:t>Jirja</a:t>
            </a:r>
            <a:r>
              <a:rPr lang="it-IT" dirty="0"/>
              <a:t> e due di </a:t>
            </a:r>
            <a:r>
              <a:rPr lang="it-IT" dirty="0" err="1"/>
              <a:t>Akhmim</a:t>
            </a:r>
            <a:r>
              <a:rPr lang="it-IT" dirty="0"/>
              <a:t>, seguirono nel 1719.</a:t>
            </a:r>
          </a:p>
        </p:txBody>
      </p:sp>
      <p:sp>
        <p:nvSpPr>
          <p:cNvPr id="4" name="CasellaDiTesto 3">
            <a:extLst>
              <a:ext uri="{FF2B5EF4-FFF2-40B4-BE49-F238E27FC236}">
                <a16:creationId xmlns:a16="http://schemas.microsoft.com/office/drawing/2014/main" id="{6BD45B63-C95B-66A3-3A2F-7C7271859D52}"/>
              </a:ext>
            </a:extLst>
          </p:cNvPr>
          <p:cNvSpPr txBox="1"/>
          <p:nvPr/>
        </p:nvSpPr>
        <p:spPr>
          <a:xfrm>
            <a:off x="402771" y="1453715"/>
            <a:ext cx="11440886" cy="923330"/>
          </a:xfrm>
          <a:prstGeom prst="rect">
            <a:avLst/>
          </a:prstGeom>
          <a:noFill/>
        </p:spPr>
        <p:txBody>
          <a:bodyPr wrap="square" rtlCol="0">
            <a:spAutoFit/>
          </a:bodyPr>
          <a:lstStyle/>
          <a:p>
            <a:pPr algn="just"/>
            <a:r>
              <a:rPr lang="it-IT" dirty="0" err="1"/>
              <a:t>Rufail</a:t>
            </a:r>
            <a:r>
              <a:rPr lang="it-IT" dirty="0"/>
              <a:t> al-</a:t>
            </a:r>
            <a:r>
              <a:rPr lang="it-IT" dirty="0" err="1"/>
              <a:t>Tukhi</a:t>
            </a:r>
            <a:r>
              <a:rPr lang="it-IT" dirty="0"/>
              <a:t> (1703-1787), di </a:t>
            </a:r>
            <a:r>
              <a:rPr lang="it-IT" dirty="0" err="1"/>
              <a:t>Jirja</a:t>
            </a:r>
            <a:r>
              <a:rPr lang="it-IT" dirty="0"/>
              <a:t>, e </a:t>
            </a:r>
            <a:r>
              <a:rPr lang="it-IT" dirty="0" err="1"/>
              <a:t>Yustus</a:t>
            </a:r>
            <a:r>
              <a:rPr lang="it-IT" dirty="0"/>
              <a:t> al-</a:t>
            </a:r>
            <a:r>
              <a:rPr lang="it-IT" dirty="0" err="1"/>
              <a:t>Maraghi</a:t>
            </a:r>
            <a:r>
              <a:rPr lang="it-IT" dirty="0"/>
              <a:t> (1713-1748), di </a:t>
            </a:r>
            <a:r>
              <a:rPr lang="it-IT" dirty="0" err="1"/>
              <a:t>Akhmim</a:t>
            </a:r>
            <a:r>
              <a:rPr lang="it-IT" dirty="0"/>
              <a:t>, furono i primi copti a ricevere l’ordinazione sacerdotale (rispettivamente nel 1735 e nel 1736, a Roma, presso il Collegio Urbano di </a:t>
            </a:r>
            <a:r>
              <a:rPr lang="it-IT" i="1" dirty="0"/>
              <a:t>Propaganda Fide</a:t>
            </a:r>
          </a:p>
        </p:txBody>
      </p:sp>
      <p:sp>
        <p:nvSpPr>
          <p:cNvPr id="5" name="CasellaDiTesto 4">
            <a:extLst>
              <a:ext uri="{FF2B5EF4-FFF2-40B4-BE49-F238E27FC236}">
                <a16:creationId xmlns:a16="http://schemas.microsoft.com/office/drawing/2014/main" id="{B686B9A8-32F4-EA1F-425D-D1B9593F321F}"/>
              </a:ext>
            </a:extLst>
          </p:cNvPr>
          <p:cNvSpPr txBox="1"/>
          <p:nvPr/>
        </p:nvSpPr>
        <p:spPr>
          <a:xfrm>
            <a:off x="402771" y="2377045"/>
            <a:ext cx="11506200" cy="646331"/>
          </a:xfrm>
          <a:prstGeom prst="rect">
            <a:avLst/>
          </a:prstGeom>
          <a:noFill/>
        </p:spPr>
        <p:txBody>
          <a:bodyPr wrap="square" rtlCol="0">
            <a:spAutoFit/>
          </a:bodyPr>
          <a:lstStyle/>
          <a:p>
            <a:r>
              <a:rPr lang="it-IT" dirty="0"/>
              <a:t>Il 10 agosto 1739, </a:t>
            </a:r>
            <a:r>
              <a:rPr lang="it-IT" dirty="0" err="1"/>
              <a:t>anba</a:t>
            </a:r>
            <a:r>
              <a:rPr lang="it-IT" dirty="0"/>
              <a:t> Atanasio, vescovo copto di Gerusalemme (1720-1750, vescovo già dal 1718), con residenza al Cairo, si convertì ufficialmente al cattolicesimo, emettendo professione di fede cattolica </a:t>
            </a:r>
          </a:p>
        </p:txBody>
      </p:sp>
      <p:sp>
        <p:nvSpPr>
          <p:cNvPr id="6" name="CasellaDiTesto 5">
            <a:extLst>
              <a:ext uri="{FF2B5EF4-FFF2-40B4-BE49-F238E27FC236}">
                <a16:creationId xmlns:a16="http://schemas.microsoft.com/office/drawing/2014/main" id="{B155D49E-CB3B-96E2-0517-CCB5F28A8555}"/>
              </a:ext>
            </a:extLst>
          </p:cNvPr>
          <p:cNvSpPr txBox="1"/>
          <p:nvPr/>
        </p:nvSpPr>
        <p:spPr>
          <a:xfrm>
            <a:off x="402771" y="3069542"/>
            <a:ext cx="11506200" cy="646331"/>
          </a:xfrm>
          <a:prstGeom prst="rect">
            <a:avLst/>
          </a:prstGeom>
          <a:noFill/>
        </p:spPr>
        <p:txBody>
          <a:bodyPr wrap="square" rtlCol="0">
            <a:spAutoFit/>
          </a:bodyPr>
          <a:lstStyle/>
          <a:p>
            <a:r>
              <a:rPr lang="it-IT" dirty="0"/>
              <a:t>Nel 1741, papa Benedetto XIV (1740-1758) stabilì la gerarchia copta cattolica, affidando ad Atanasio la giurisdizione su tutti i copti cattolici, che erano allora circa duemilatrecento</a:t>
            </a:r>
          </a:p>
        </p:txBody>
      </p:sp>
      <p:sp>
        <p:nvSpPr>
          <p:cNvPr id="7" name="CasellaDiTesto 6">
            <a:extLst>
              <a:ext uri="{FF2B5EF4-FFF2-40B4-BE49-F238E27FC236}">
                <a16:creationId xmlns:a16="http://schemas.microsoft.com/office/drawing/2014/main" id="{54A7FE3F-265F-3EC6-F35E-06EA36BFC264}"/>
              </a:ext>
            </a:extLst>
          </p:cNvPr>
          <p:cNvSpPr txBox="1"/>
          <p:nvPr/>
        </p:nvSpPr>
        <p:spPr>
          <a:xfrm>
            <a:off x="402771" y="3733455"/>
            <a:ext cx="11364686" cy="646331"/>
          </a:xfrm>
          <a:prstGeom prst="rect">
            <a:avLst/>
          </a:prstGeom>
          <a:noFill/>
        </p:spPr>
        <p:txBody>
          <a:bodyPr wrap="square" rtlCol="0">
            <a:spAutoFit/>
          </a:bodyPr>
          <a:lstStyle/>
          <a:p>
            <a:pPr algn="just"/>
            <a:r>
              <a:rPr lang="it-IT" dirty="0"/>
              <a:t>Dopo un po’, tuttavia, Atanasio ritornò alla fede anti-</a:t>
            </a:r>
            <a:r>
              <a:rPr lang="it-IT" dirty="0" err="1"/>
              <a:t>calcedonita</a:t>
            </a:r>
            <a:r>
              <a:rPr lang="it-IT" dirty="0"/>
              <a:t> e il 1</a:t>
            </a:r>
            <a:r>
              <a:rPr lang="it-IT" dirty="0">
                <a:sym typeface="Symbol" panose="05050102010706020507" pitchFamily="18" charset="2"/>
              </a:rPr>
              <a:t></a:t>
            </a:r>
            <a:r>
              <a:rPr lang="it-IT" dirty="0"/>
              <a:t> giugno 1744 la sua nomina fu revocata dalla Santa Sede. </a:t>
            </a:r>
          </a:p>
        </p:txBody>
      </p:sp>
      <p:sp>
        <p:nvSpPr>
          <p:cNvPr id="8" name="CasellaDiTesto 7">
            <a:extLst>
              <a:ext uri="{FF2B5EF4-FFF2-40B4-BE49-F238E27FC236}">
                <a16:creationId xmlns:a16="http://schemas.microsoft.com/office/drawing/2014/main" id="{1317AC8B-636A-EC3A-B12B-C95646AD64E4}"/>
              </a:ext>
            </a:extLst>
          </p:cNvPr>
          <p:cNvSpPr txBox="1"/>
          <p:nvPr/>
        </p:nvSpPr>
        <p:spPr>
          <a:xfrm>
            <a:off x="402771" y="4415640"/>
            <a:ext cx="11440886" cy="646331"/>
          </a:xfrm>
          <a:prstGeom prst="rect">
            <a:avLst/>
          </a:prstGeom>
          <a:noFill/>
        </p:spPr>
        <p:txBody>
          <a:bodyPr wrap="square" rtlCol="0">
            <a:spAutoFit/>
          </a:bodyPr>
          <a:lstStyle/>
          <a:p>
            <a:pPr algn="just"/>
            <a:r>
              <a:rPr lang="it-IT" dirty="0"/>
              <a:t>La direzione della comunità copta cattolica fu affidata a un Vicario Generale copto cattolico, senza carattere episcopale, e poi, dal 1807, a un Vicario Apostolico, col titolo di «Vescovo del Cairo»</a:t>
            </a:r>
          </a:p>
        </p:txBody>
      </p:sp>
      <p:sp>
        <p:nvSpPr>
          <p:cNvPr id="10" name="CasellaDiTesto 9">
            <a:extLst>
              <a:ext uri="{FF2B5EF4-FFF2-40B4-BE49-F238E27FC236}">
                <a16:creationId xmlns:a16="http://schemas.microsoft.com/office/drawing/2014/main" id="{7120DD1B-8633-9A38-B14C-A12CD5FE0CDF}"/>
              </a:ext>
            </a:extLst>
          </p:cNvPr>
          <p:cNvSpPr txBox="1"/>
          <p:nvPr/>
        </p:nvSpPr>
        <p:spPr>
          <a:xfrm>
            <a:off x="402771" y="5097825"/>
            <a:ext cx="11342914" cy="1754326"/>
          </a:xfrm>
          <a:prstGeom prst="rect">
            <a:avLst/>
          </a:prstGeom>
          <a:noFill/>
        </p:spPr>
        <p:txBody>
          <a:bodyPr wrap="square" rtlCol="0">
            <a:spAutoFit/>
          </a:bodyPr>
          <a:lstStyle/>
          <a:p>
            <a:pPr algn="just"/>
            <a:r>
              <a:rPr lang="it-IT" dirty="0"/>
              <a:t>Per la fine del XIX secolo il numero dei copti cattolici era di circa sei-settemila. I loro ripetuti interventi presso la Santa Sede, con la richiesta di stabilire un patriarcato cattolico di rito copto, indussero papa Leone XIII (1878-1903) a nominare per i copti cattolici un vescovo (11 </a:t>
            </a:r>
            <a:r>
              <a:rPr lang="it-IT" dirty="0" err="1"/>
              <a:t>giugnp</a:t>
            </a:r>
            <a:r>
              <a:rPr lang="it-IT" dirty="0"/>
              <a:t> 1895), nella persona del giovane sacerdote copto cattolico, non ancora trentenne, Giorgio Macario, consacrandolo Vicario Apostolico, col nome di Cirillo Macario, e successivamente, il 26 novembre 1895, Amministratore Apostolico della Chiesa patriarcale alessandrina. Con lui, vennero nominati due vescovi suffraganei.</a:t>
            </a:r>
          </a:p>
        </p:txBody>
      </p:sp>
    </p:spTree>
    <p:extLst>
      <p:ext uri="{BB962C8B-B14F-4D97-AF65-F5344CB8AC3E}">
        <p14:creationId xmlns:p14="http://schemas.microsoft.com/office/powerpoint/2010/main" val="3446293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052A4C6-E3B3-C0A1-702F-5777D6DF533F}"/>
              </a:ext>
            </a:extLst>
          </p:cNvPr>
          <p:cNvSpPr txBox="1"/>
          <p:nvPr/>
        </p:nvSpPr>
        <p:spPr>
          <a:xfrm>
            <a:off x="718457" y="402771"/>
            <a:ext cx="11125200" cy="646331"/>
          </a:xfrm>
          <a:prstGeom prst="rect">
            <a:avLst/>
          </a:prstGeom>
          <a:noFill/>
        </p:spPr>
        <p:txBody>
          <a:bodyPr wrap="square" rtlCol="0">
            <a:spAutoFit/>
          </a:bodyPr>
          <a:lstStyle/>
          <a:p>
            <a:pPr algn="just"/>
            <a:r>
              <a:rPr lang="it-IT" dirty="0"/>
              <a:t>Nel giugno 1899 Cirillo </a:t>
            </a:r>
            <a:r>
              <a:rPr lang="it-IT" dirty="0" err="1"/>
              <a:t>Mavario</a:t>
            </a:r>
            <a:r>
              <a:rPr lang="it-IT" dirty="0"/>
              <a:t> venne infine nominarlo patriarca copto cattolico. Il nuovo patriarca assunse il nome di Cirillo II, riconosciuto dl </a:t>
            </a:r>
            <a:r>
              <a:rPr lang="it-IT" dirty="0" err="1"/>
              <a:t>khedivé</a:t>
            </a:r>
            <a:r>
              <a:rPr lang="it-IT" dirty="0"/>
              <a:t> Abbas II (1892-1914) come capo civile della nazione copta cattolica.</a:t>
            </a:r>
          </a:p>
        </p:txBody>
      </p:sp>
      <p:sp>
        <p:nvSpPr>
          <p:cNvPr id="3" name="CasellaDiTesto 2">
            <a:extLst>
              <a:ext uri="{FF2B5EF4-FFF2-40B4-BE49-F238E27FC236}">
                <a16:creationId xmlns:a16="http://schemas.microsoft.com/office/drawing/2014/main" id="{BD76FE41-98AE-6EEA-D2BC-027E18DE4E96}"/>
              </a:ext>
            </a:extLst>
          </p:cNvPr>
          <p:cNvSpPr txBox="1"/>
          <p:nvPr/>
        </p:nvSpPr>
        <p:spPr>
          <a:xfrm>
            <a:off x="718457" y="1096719"/>
            <a:ext cx="11190514" cy="646331"/>
          </a:xfrm>
          <a:prstGeom prst="rect">
            <a:avLst/>
          </a:prstGeom>
          <a:noFill/>
        </p:spPr>
        <p:txBody>
          <a:bodyPr wrap="square" rtlCol="0">
            <a:spAutoFit/>
          </a:bodyPr>
          <a:lstStyle/>
          <a:p>
            <a:r>
              <a:rPr lang="it-IT" dirty="0"/>
              <a:t>Il 30 maggio 1908, tuttavia, in seguito a un conflitto di ordine finanziario con la Santa Sede, il patriarca fu deposto da Pio X (1903-1914). Cirillo II si </a:t>
            </a:r>
            <a:r>
              <a:rPr lang="it-IT" dirty="0" err="1"/>
              <a:t>autoesiliò</a:t>
            </a:r>
            <a:r>
              <a:rPr lang="it-IT" dirty="0"/>
              <a:t> in Libano.</a:t>
            </a:r>
          </a:p>
        </p:txBody>
      </p:sp>
      <p:sp>
        <p:nvSpPr>
          <p:cNvPr id="4" name="CasellaDiTesto 3">
            <a:extLst>
              <a:ext uri="{FF2B5EF4-FFF2-40B4-BE49-F238E27FC236}">
                <a16:creationId xmlns:a16="http://schemas.microsoft.com/office/drawing/2014/main" id="{ECBCB396-D08B-056A-34B5-00382AA6E12B}"/>
              </a:ext>
            </a:extLst>
          </p:cNvPr>
          <p:cNvSpPr txBox="1"/>
          <p:nvPr/>
        </p:nvSpPr>
        <p:spPr>
          <a:xfrm>
            <a:off x="718457" y="1799597"/>
            <a:ext cx="11125200" cy="646331"/>
          </a:xfrm>
          <a:prstGeom prst="rect">
            <a:avLst/>
          </a:prstGeom>
          <a:noFill/>
        </p:spPr>
        <p:txBody>
          <a:bodyPr wrap="square" rtlCol="0">
            <a:spAutoFit/>
          </a:bodyPr>
          <a:lstStyle/>
          <a:p>
            <a:r>
              <a:rPr lang="it-IT" dirty="0"/>
              <a:t>Per quarant’anni la sede patriarcale restò vacante; la direzione della Chiesa fu assicurata da un Amministratore Apostolico, il primo dei quali fu monsignor </a:t>
            </a:r>
            <a:r>
              <a:rPr lang="it-IT" dirty="0" err="1"/>
              <a:t>Sedfawi</a:t>
            </a:r>
            <a:r>
              <a:rPr lang="it-IT" dirty="0"/>
              <a:t>, che tenne la carica fino alla morte (27 febbraio 1925).</a:t>
            </a:r>
          </a:p>
        </p:txBody>
      </p:sp>
      <p:sp>
        <p:nvSpPr>
          <p:cNvPr id="5" name="CasellaDiTesto 4">
            <a:extLst>
              <a:ext uri="{FF2B5EF4-FFF2-40B4-BE49-F238E27FC236}">
                <a16:creationId xmlns:a16="http://schemas.microsoft.com/office/drawing/2014/main" id="{B4CA55EB-0EAD-855B-A8E5-DADB506FD0EA}"/>
              </a:ext>
            </a:extLst>
          </p:cNvPr>
          <p:cNvSpPr txBox="1"/>
          <p:nvPr/>
        </p:nvSpPr>
        <p:spPr>
          <a:xfrm>
            <a:off x="718457" y="2502475"/>
            <a:ext cx="11125200" cy="923330"/>
          </a:xfrm>
          <a:prstGeom prst="rect">
            <a:avLst/>
          </a:prstGeom>
          <a:noFill/>
        </p:spPr>
        <p:txBody>
          <a:bodyPr wrap="square" rtlCol="0">
            <a:spAutoFit/>
          </a:bodyPr>
          <a:lstStyle/>
          <a:p>
            <a:r>
              <a:rPr lang="it-IT" dirty="0"/>
              <a:t>Fu soltanto nel 1947 che papa Pio XII (1939-1958) provvide a nominare un nuovo patriarca copto cattolico, nella persona di </a:t>
            </a:r>
            <a:r>
              <a:rPr lang="it-IT" dirty="0" err="1"/>
              <a:t>Murqus</a:t>
            </a:r>
            <a:r>
              <a:rPr lang="it-IT" dirty="0"/>
              <a:t> </a:t>
            </a:r>
            <a:r>
              <a:rPr lang="it-IT" dirty="0" err="1"/>
              <a:t>Khuzam</a:t>
            </a:r>
            <a:r>
              <a:rPr lang="it-IT" dirty="0"/>
              <a:t>, vescovo di Luxor (1926-1947) e già Amministratore Apostolico, che prese il nome di Marco II (1947-1958). </a:t>
            </a:r>
          </a:p>
        </p:txBody>
      </p:sp>
      <p:sp>
        <p:nvSpPr>
          <p:cNvPr id="6" name="CasellaDiTesto 5">
            <a:extLst>
              <a:ext uri="{FF2B5EF4-FFF2-40B4-BE49-F238E27FC236}">
                <a16:creationId xmlns:a16="http://schemas.microsoft.com/office/drawing/2014/main" id="{30294B7F-0920-C768-4E44-DF6E9755B620}"/>
              </a:ext>
            </a:extLst>
          </p:cNvPr>
          <p:cNvSpPr txBox="1"/>
          <p:nvPr/>
        </p:nvSpPr>
        <p:spPr>
          <a:xfrm>
            <a:off x="718457" y="3462898"/>
            <a:ext cx="11125200" cy="923330"/>
          </a:xfrm>
          <a:prstGeom prst="rect">
            <a:avLst/>
          </a:prstGeom>
          <a:noFill/>
        </p:spPr>
        <p:txBody>
          <a:bodyPr wrap="square" rtlCol="0">
            <a:spAutoFit/>
          </a:bodyPr>
          <a:lstStyle/>
          <a:p>
            <a:pPr algn="just"/>
            <a:r>
              <a:rPr lang="it-IT" dirty="0"/>
              <a:t>Alla morte di Marco II, divenne patriarca il suo vicario episcopale, Stefano </a:t>
            </a:r>
            <a:r>
              <a:rPr lang="it-IT" dirty="0" err="1"/>
              <a:t>Sidarouss</a:t>
            </a:r>
            <a:r>
              <a:rPr lang="it-IT" dirty="0"/>
              <a:t>, col nome di Stefano I (1958-1986), proveniente dalla congregazione dei Lazzaristi; il 22 febbraio 1965, egli venne elevato, primo copto, alla porpora cardinalizia da papa Paolo VI (1963-1978). </a:t>
            </a:r>
          </a:p>
        </p:txBody>
      </p:sp>
      <p:sp>
        <p:nvSpPr>
          <p:cNvPr id="7" name="CasellaDiTesto 6">
            <a:extLst>
              <a:ext uri="{FF2B5EF4-FFF2-40B4-BE49-F238E27FC236}">
                <a16:creationId xmlns:a16="http://schemas.microsoft.com/office/drawing/2014/main" id="{01BE68B5-8A1F-FD73-B986-949B6553CC2F}"/>
              </a:ext>
            </a:extLst>
          </p:cNvPr>
          <p:cNvSpPr txBox="1"/>
          <p:nvPr/>
        </p:nvSpPr>
        <p:spPr>
          <a:xfrm>
            <a:off x="718457" y="4430877"/>
            <a:ext cx="11190514" cy="646331"/>
          </a:xfrm>
          <a:prstGeom prst="rect">
            <a:avLst/>
          </a:prstGeom>
          <a:noFill/>
        </p:spPr>
        <p:txBody>
          <a:bodyPr wrap="square" rtlCol="0">
            <a:spAutoFit/>
          </a:bodyPr>
          <a:lstStyle/>
          <a:p>
            <a:pPr algn="just"/>
            <a:r>
              <a:rPr lang="it-IT" dirty="0"/>
              <a:t>Dopo di lui un altro lazzarista, Stefano II </a:t>
            </a:r>
            <a:r>
              <a:rPr lang="it-IT" dirty="0" err="1"/>
              <a:t>Ghattas</a:t>
            </a:r>
            <a:r>
              <a:rPr lang="it-IT" dirty="0"/>
              <a:t>, vescovo di Luxor dal 1967, venne nominato patriarca (1986-2006). Nel Concistoro del 21 febbraio 2001 ricevette anch’egli la nomina a cardinale</a:t>
            </a:r>
          </a:p>
        </p:txBody>
      </p:sp>
      <p:sp>
        <p:nvSpPr>
          <p:cNvPr id="8" name="CasellaDiTesto 7">
            <a:extLst>
              <a:ext uri="{FF2B5EF4-FFF2-40B4-BE49-F238E27FC236}">
                <a16:creationId xmlns:a16="http://schemas.microsoft.com/office/drawing/2014/main" id="{B8921D8D-FBAF-F1B0-84B0-EACE20FC69E9}"/>
              </a:ext>
            </a:extLst>
          </p:cNvPr>
          <p:cNvSpPr txBox="1"/>
          <p:nvPr/>
        </p:nvSpPr>
        <p:spPr>
          <a:xfrm>
            <a:off x="718457" y="5114950"/>
            <a:ext cx="11125200" cy="646331"/>
          </a:xfrm>
          <a:prstGeom prst="rect">
            <a:avLst/>
          </a:prstGeom>
          <a:noFill/>
        </p:spPr>
        <p:txBody>
          <a:bodyPr wrap="square" rtlCol="0">
            <a:spAutoFit/>
          </a:bodyPr>
          <a:lstStyle/>
          <a:p>
            <a:pPr algn="just"/>
            <a:r>
              <a:rPr lang="it-IT" dirty="0"/>
              <a:t>Dimessosi Stefano II per motivi di età e di salute, dal 2006 al 2013 la Chiesa copta cattolica è stata guidata da Sua Beatitudine Antonio I Naguib, nel 2010 elevato alla porpora cardinalizia</a:t>
            </a:r>
          </a:p>
        </p:txBody>
      </p:sp>
      <p:sp>
        <p:nvSpPr>
          <p:cNvPr id="9" name="CasellaDiTesto 8">
            <a:extLst>
              <a:ext uri="{FF2B5EF4-FFF2-40B4-BE49-F238E27FC236}">
                <a16:creationId xmlns:a16="http://schemas.microsoft.com/office/drawing/2014/main" id="{387DD7C0-F9D2-1E51-B8CF-4782719AB956}"/>
              </a:ext>
            </a:extLst>
          </p:cNvPr>
          <p:cNvSpPr txBox="1"/>
          <p:nvPr/>
        </p:nvSpPr>
        <p:spPr>
          <a:xfrm>
            <a:off x="718457" y="5799023"/>
            <a:ext cx="11016343" cy="369332"/>
          </a:xfrm>
          <a:prstGeom prst="rect">
            <a:avLst/>
          </a:prstGeom>
          <a:noFill/>
        </p:spPr>
        <p:txBody>
          <a:bodyPr wrap="square" rtlCol="0">
            <a:spAutoFit/>
          </a:bodyPr>
          <a:lstStyle/>
          <a:p>
            <a:r>
              <a:rPr lang="it-IT" dirty="0"/>
              <a:t>Dal 2013, il nuovo patriarca è Ibrahim Ishaq </a:t>
            </a:r>
            <a:r>
              <a:rPr lang="it-IT" dirty="0" err="1"/>
              <a:t>Sidrak</a:t>
            </a:r>
            <a:r>
              <a:rPr lang="it-IT" dirty="0"/>
              <a:t> </a:t>
            </a:r>
          </a:p>
        </p:txBody>
      </p:sp>
    </p:spTree>
    <p:extLst>
      <p:ext uri="{BB962C8B-B14F-4D97-AF65-F5344CB8AC3E}">
        <p14:creationId xmlns:p14="http://schemas.microsoft.com/office/powerpoint/2010/main" val="1644435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3A51EDC-EE1A-08AF-14AB-D261A52F7196}"/>
              </a:ext>
            </a:extLst>
          </p:cNvPr>
          <p:cNvSpPr txBox="1"/>
          <p:nvPr/>
        </p:nvSpPr>
        <p:spPr>
          <a:xfrm>
            <a:off x="2563585" y="361396"/>
            <a:ext cx="7064829" cy="523220"/>
          </a:xfrm>
          <a:prstGeom prst="rect">
            <a:avLst/>
          </a:prstGeom>
          <a:noFill/>
        </p:spPr>
        <p:txBody>
          <a:bodyPr wrap="square" rtlCol="0">
            <a:spAutoFit/>
          </a:bodyPr>
          <a:lstStyle/>
          <a:p>
            <a:pPr algn="ctr"/>
            <a:r>
              <a:rPr lang="it-IT" sz="2800" b="1" i="1" dirty="0">
                <a:solidFill>
                  <a:srgbClr val="FF0000"/>
                </a:solidFill>
              </a:rPr>
              <a:t>La Chiesa copta evangelica</a:t>
            </a:r>
          </a:p>
        </p:txBody>
      </p:sp>
      <p:sp>
        <p:nvSpPr>
          <p:cNvPr id="3" name="CasellaDiTesto 2">
            <a:extLst>
              <a:ext uri="{FF2B5EF4-FFF2-40B4-BE49-F238E27FC236}">
                <a16:creationId xmlns:a16="http://schemas.microsoft.com/office/drawing/2014/main" id="{91CC8D60-A543-0C67-82A0-4433F8C0E8E2}"/>
              </a:ext>
            </a:extLst>
          </p:cNvPr>
          <p:cNvSpPr txBox="1"/>
          <p:nvPr/>
        </p:nvSpPr>
        <p:spPr>
          <a:xfrm>
            <a:off x="653143" y="1251857"/>
            <a:ext cx="11049000" cy="646331"/>
          </a:xfrm>
          <a:prstGeom prst="rect">
            <a:avLst/>
          </a:prstGeom>
          <a:noFill/>
        </p:spPr>
        <p:txBody>
          <a:bodyPr wrap="square" rtlCol="0">
            <a:spAutoFit/>
          </a:bodyPr>
          <a:lstStyle/>
          <a:p>
            <a:r>
              <a:rPr lang="it-IT" dirty="0"/>
              <a:t>E’ la principale delle due Chiese protestanti presenti in Egitto, l’altra essendo la Chiesa episcopaliana, o Anglicana.</a:t>
            </a:r>
          </a:p>
        </p:txBody>
      </p:sp>
      <p:sp>
        <p:nvSpPr>
          <p:cNvPr id="4" name="CasellaDiTesto 3">
            <a:extLst>
              <a:ext uri="{FF2B5EF4-FFF2-40B4-BE49-F238E27FC236}">
                <a16:creationId xmlns:a16="http://schemas.microsoft.com/office/drawing/2014/main" id="{18E10624-C7D8-D080-9A97-72718D99BC05}"/>
              </a:ext>
            </a:extLst>
          </p:cNvPr>
          <p:cNvSpPr txBox="1"/>
          <p:nvPr/>
        </p:nvSpPr>
        <p:spPr>
          <a:xfrm>
            <a:off x="653143" y="1951948"/>
            <a:ext cx="11049000" cy="646331"/>
          </a:xfrm>
          <a:prstGeom prst="rect">
            <a:avLst/>
          </a:prstGeom>
          <a:noFill/>
        </p:spPr>
        <p:txBody>
          <a:bodyPr wrap="square" rtlCol="0">
            <a:spAutoFit/>
          </a:bodyPr>
          <a:lstStyle/>
          <a:p>
            <a:r>
              <a:rPr lang="it-IT" dirty="0"/>
              <a:t>La Chiesa episcopaliana è il prodotto del lavoro della Church </a:t>
            </a:r>
            <a:r>
              <a:rPr lang="it-IT" dirty="0" err="1"/>
              <a:t>Missionary</a:t>
            </a:r>
            <a:r>
              <a:rPr lang="it-IT" dirty="0"/>
              <a:t> Society d’Inghilterra, la cui attività in Egitto ebbe inizio nel 1825.</a:t>
            </a:r>
          </a:p>
        </p:txBody>
      </p:sp>
      <p:sp>
        <p:nvSpPr>
          <p:cNvPr id="5" name="CasellaDiTesto 4">
            <a:extLst>
              <a:ext uri="{FF2B5EF4-FFF2-40B4-BE49-F238E27FC236}">
                <a16:creationId xmlns:a16="http://schemas.microsoft.com/office/drawing/2014/main" id="{6D2DD8A7-4FDC-33DC-3308-3F2EC8DBD1FD}"/>
              </a:ext>
            </a:extLst>
          </p:cNvPr>
          <p:cNvSpPr txBox="1"/>
          <p:nvPr/>
        </p:nvSpPr>
        <p:spPr>
          <a:xfrm>
            <a:off x="653143" y="2652039"/>
            <a:ext cx="11049000" cy="646331"/>
          </a:xfrm>
          <a:prstGeom prst="rect">
            <a:avLst/>
          </a:prstGeom>
          <a:noFill/>
        </p:spPr>
        <p:txBody>
          <a:bodyPr wrap="square" rtlCol="0">
            <a:spAutoFit/>
          </a:bodyPr>
          <a:lstStyle/>
          <a:p>
            <a:r>
              <a:rPr lang="it-IT" dirty="0"/>
              <a:t>La Ciesa copta evangelica è dovuta invece all’attività della United </a:t>
            </a:r>
            <a:r>
              <a:rPr lang="it-IT" dirty="0" err="1"/>
              <a:t>Presbyterian</a:t>
            </a:r>
            <a:r>
              <a:rPr lang="it-IT" dirty="0"/>
              <a:t> Church of North America, i cui primi missionari giunsero in Egitto nel 1854 </a:t>
            </a:r>
          </a:p>
        </p:txBody>
      </p:sp>
      <p:sp>
        <p:nvSpPr>
          <p:cNvPr id="6" name="CasellaDiTesto 5">
            <a:extLst>
              <a:ext uri="{FF2B5EF4-FFF2-40B4-BE49-F238E27FC236}">
                <a16:creationId xmlns:a16="http://schemas.microsoft.com/office/drawing/2014/main" id="{834E82CF-65FE-88E1-C40C-735EACC4E705}"/>
              </a:ext>
            </a:extLst>
          </p:cNvPr>
          <p:cNvSpPr txBox="1"/>
          <p:nvPr/>
        </p:nvSpPr>
        <p:spPr>
          <a:xfrm>
            <a:off x="653143" y="3352130"/>
            <a:ext cx="11049000" cy="369332"/>
          </a:xfrm>
          <a:prstGeom prst="rect">
            <a:avLst/>
          </a:prstGeom>
          <a:noFill/>
        </p:spPr>
        <p:txBody>
          <a:bodyPr wrap="square" rtlCol="0">
            <a:spAutoFit/>
          </a:bodyPr>
          <a:lstStyle/>
          <a:p>
            <a:r>
              <a:rPr lang="it-IT" dirty="0"/>
              <a:t>Nel 1855 venne aperta una scuola per ragazzi al Cairo e nel 1860 una per ragazze ad Alessandria.</a:t>
            </a:r>
          </a:p>
        </p:txBody>
      </p:sp>
      <p:sp>
        <p:nvSpPr>
          <p:cNvPr id="7" name="CasellaDiTesto 6">
            <a:extLst>
              <a:ext uri="{FF2B5EF4-FFF2-40B4-BE49-F238E27FC236}">
                <a16:creationId xmlns:a16="http://schemas.microsoft.com/office/drawing/2014/main" id="{6F3C5EFC-F3BD-0CDA-9834-F90BBA30DABD}"/>
              </a:ext>
            </a:extLst>
          </p:cNvPr>
          <p:cNvSpPr txBox="1"/>
          <p:nvPr/>
        </p:nvSpPr>
        <p:spPr>
          <a:xfrm>
            <a:off x="653143" y="3775222"/>
            <a:ext cx="11049000" cy="646331"/>
          </a:xfrm>
          <a:prstGeom prst="rect">
            <a:avLst/>
          </a:prstGeom>
          <a:noFill/>
        </p:spPr>
        <p:txBody>
          <a:bodyPr wrap="square" rtlCol="0">
            <a:spAutoFit/>
          </a:bodyPr>
          <a:lstStyle/>
          <a:p>
            <a:r>
              <a:rPr lang="it-IT" dirty="0"/>
              <a:t>I missionari presbiteriani compivano inoltre missioni itineranti, a bordo di un battello sul Nilo, predicando e distribuendo Bibbie</a:t>
            </a:r>
          </a:p>
        </p:txBody>
      </p:sp>
      <p:sp>
        <p:nvSpPr>
          <p:cNvPr id="8" name="CasellaDiTesto 7">
            <a:extLst>
              <a:ext uri="{FF2B5EF4-FFF2-40B4-BE49-F238E27FC236}">
                <a16:creationId xmlns:a16="http://schemas.microsoft.com/office/drawing/2014/main" id="{11558F6B-9ED1-9B11-4064-4568008FE69F}"/>
              </a:ext>
            </a:extLst>
          </p:cNvPr>
          <p:cNvSpPr txBox="1"/>
          <p:nvPr/>
        </p:nvSpPr>
        <p:spPr>
          <a:xfrm>
            <a:off x="653143" y="4475313"/>
            <a:ext cx="11049000" cy="646331"/>
          </a:xfrm>
          <a:prstGeom prst="rect">
            <a:avLst/>
          </a:prstGeom>
          <a:noFill/>
        </p:spPr>
        <p:txBody>
          <a:bodyPr wrap="square" rtlCol="0">
            <a:spAutoFit/>
          </a:bodyPr>
          <a:lstStyle/>
          <a:p>
            <a:pPr algn="just"/>
            <a:r>
              <a:rPr lang="it-IT" dirty="0"/>
              <a:t>Molti copti ortodossi, attratti dalla «modernità» di questa Chiesa, cominciarono ad abbracciare la fede protestante. Missioni ad </a:t>
            </a:r>
            <a:r>
              <a:rPr lang="it-IT" dirty="0" err="1"/>
              <a:t>Akhmim</a:t>
            </a:r>
            <a:r>
              <a:rPr lang="it-IT" dirty="0"/>
              <a:t>, </a:t>
            </a:r>
            <a:r>
              <a:rPr lang="it-IT" dirty="0" err="1"/>
              <a:t>Asyut</a:t>
            </a:r>
            <a:r>
              <a:rPr lang="it-IT" dirty="0"/>
              <a:t>, al-Minya, </a:t>
            </a:r>
            <a:r>
              <a:rPr lang="it-IT" dirty="0" err="1"/>
              <a:t>Qus</a:t>
            </a:r>
            <a:r>
              <a:rPr lang="it-IT" dirty="0"/>
              <a:t>, Fayyum</a:t>
            </a:r>
          </a:p>
        </p:txBody>
      </p:sp>
      <p:sp>
        <p:nvSpPr>
          <p:cNvPr id="9" name="CasellaDiTesto 8">
            <a:extLst>
              <a:ext uri="{FF2B5EF4-FFF2-40B4-BE49-F238E27FC236}">
                <a16:creationId xmlns:a16="http://schemas.microsoft.com/office/drawing/2014/main" id="{1FA38657-F5F4-A4C4-83AF-FF437104DD36}"/>
              </a:ext>
            </a:extLst>
          </p:cNvPr>
          <p:cNvSpPr txBox="1"/>
          <p:nvPr/>
        </p:nvSpPr>
        <p:spPr>
          <a:xfrm>
            <a:off x="653143" y="5201249"/>
            <a:ext cx="11049000" cy="646331"/>
          </a:xfrm>
          <a:prstGeom prst="rect">
            <a:avLst/>
          </a:prstGeom>
          <a:noFill/>
        </p:spPr>
        <p:txBody>
          <a:bodyPr wrap="square" rtlCol="0">
            <a:spAutoFit/>
          </a:bodyPr>
          <a:lstStyle/>
          <a:p>
            <a:r>
              <a:rPr lang="it-IT" dirty="0"/>
              <a:t>Nel 1863 fu istituito il primo seminario, dal quale nel 1871 uscì </a:t>
            </a:r>
            <a:r>
              <a:rPr lang="it-IT" dirty="0" err="1"/>
              <a:t>Tadrus</a:t>
            </a:r>
            <a:r>
              <a:rPr lang="it-IT" dirty="0"/>
              <a:t> Yusuf, primo copto a diventare pastore evangelico</a:t>
            </a:r>
          </a:p>
        </p:txBody>
      </p:sp>
      <p:sp>
        <p:nvSpPr>
          <p:cNvPr id="10" name="CasellaDiTesto 9">
            <a:extLst>
              <a:ext uri="{FF2B5EF4-FFF2-40B4-BE49-F238E27FC236}">
                <a16:creationId xmlns:a16="http://schemas.microsoft.com/office/drawing/2014/main" id="{AE17381F-52DC-03CD-02C8-A61CCE7C26FB}"/>
              </a:ext>
            </a:extLst>
          </p:cNvPr>
          <p:cNvSpPr txBox="1"/>
          <p:nvPr/>
        </p:nvSpPr>
        <p:spPr>
          <a:xfrm>
            <a:off x="653143" y="5927185"/>
            <a:ext cx="10961914" cy="369332"/>
          </a:xfrm>
          <a:prstGeom prst="rect">
            <a:avLst/>
          </a:prstGeom>
          <a:noFill/>
        </p:spPr>
        <p:txBody>
          <a:bodyPr wrap="square" rtlCol="0">
            <a:spAutoFit/>
          </a:bodyPr>
          <a:lstStyle/>
          <a:p>
            <a:r>
              <a:rPr lang="it-IT" dirty="0"/>
              <a:t>Nel 1878 le scuole presbiteriane erano già più di trentacinque</a:t>
            </a:r>
          </a:p>
        </p:txBody>
      </p:sp>
    </p:spTree>
    <p:extLst>
      <p:ext uri="{BB962C8B-B14F-4D97-AF65-F5344CB8AC3E}">
        <p14:creationId xmlns:p14="http://schemas.microsoft.com/office/powerpoint/2010/main" val="1582776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810F9C6-5801-D8B3-D035-E49476C37D66}"/>
              </a:ext>
            </a:extLst>
          </p:cNvPr>
          <p:cNvSpPr txBox="1"/>
          <p:nvPr/>
        </p:nvSpPr>
        <p:spPr>
          <a:xfrm>
            <a:off x="620486" y="457200"/>
            <a:ext cx="11027228" cy="369332"/>
          </a:xfrm>
          <a:prstGeom prst="rect">
            <a:avLst/>
          </a:prstGeom>
          <a:noFill/>
        </p:spPr>
        <p:txBody>
          <a:bodyPr wrap="square" rtlCol="0">
            <a:spAutoFit/>
          </a:bodyPr>
          <a:lstStyle/>
          <a:p>
            <a:r>
              <a:rPr lang="it-IT" dirty="0"/>
              <a:t>Nel 1878 la «Comunità delle Chiese evangeliche» ottenne il riconoscimento ufficiale da parte del governo </a:t>
            </a:r>
          </a:p>
        </p:txBody>
      </p:sp>
      <p:sp>
        <p:nvSpPr>
          <p:cNvPr id="3" name="CasellaDiTesto 2">
            <a:extLst>
              <a:ext uri="{FF2B5EF4-FFF2-40B4-BE49-F238E27FC236}">
                <a16:creationId xmlns:a16="http://schemas.microsoft.com/office/drawing/2014/main" id="{A336FEF6-C95E-7B98-4784-13D37AD3C30A}"/>
              </a:ext>
            </a:extLst>
          </p:cNvPr>
          <p:cNvSpPr txBox="1"/>
          <p:nvPr/>
        </p:nvSpPr>
        <p:spPr>
          <a:xfrm>
            <a:off x="620486" y="903514"/>
            <a:ext cx="11027228" cy="646331"/>
          </a:xfrm>
          <a:prstGeom prst="rect">
            <a:avLst/>
          </a:prstGeom>
          <a:noFill/>
        </p:spPr>
        <p:txBody>
          <a:bodyPr wrap="square" rtlCol="0">
            <a:spAutoFit/>
          </a:bodyPr>
          <a:lstStyle/>
          <a:p>
            <a:r>
              <a:rPr lang="it-IT" dirty="0"/>
              <a:t>Nel 1899 si formò il Sinodo del Nilo (American </a:t>
            </a:r>
            <a:r>
              <a:rPr lang="it-IT" dirty="0" err="1"/>
              <a:t>Presbyterian</a:t>
            </a:r>
            <a:r>
              <a:rPr lang="it-IT" dirty="0"/>
              <a:t> </a:t>
            </a:r>
            <a:r>
              <a:rPr lang="it-IT" dirty="0" err="1"/>
              <a:t>Synod</a:t>
            </a:r>
            <a:r>
              <a:rPr lang="it-IT" dirty="0"/>
              <a:t> of the </a:t>
            </a:r>
            <a:r>
              <a:rPr lang="it-IT" dirty="0" err="1"/>
              <a:t>Nile</a:t>
            </a:r>
            <a:r>
              <a:rPr lang="it-IT" dirty="0"/>
              <a:t>), connesso con la United </a:t>
            </a:r>
            <a:r>
              <a:rPr lang="it-IT" dirty="0" err="1"/>
              <a:t>Presbyterian</a:t>
            </a:r>
            <a:r>
              <a:rPr lang="it-IT" dirty="0"/>
              <a:t> Church of North America </a:t>
            </a:r>
          </a:p>
        </p:txBody>
      </p:sp>
      <p:sp>
        <p:nvSpPr>
          <p:cNvPr id="4" name="CasellaDiTesto 3">
            <a:extLst>
              <a:ext uri="{FF2B5EF4-FFF2-40B4-BE49-F238E27FC236}">
                <a16:creationId xmlns:a16="http://schemas.microsoft.com/office/drawing/2014/main" id="{6EE36102-C9EA-B14C-97F5-8EBFEE34B280}"/>
              </a:ext>
            </a:extLst>
          </p:cNvPr>
          <p:cNvSpPr txBox="1"/>
          <p:nvPr/>
        </p:nvSpPr>
        <p:spPr>
          <a:xfrm>
            <a:off x="620486" y="1626827"/>
            <a:ext cx="11027228" cy="369332"/>
          </a:xfrm>
          <a:prstGeom prst="rect">
            <a:avLst/>
          </a:prstGeom>
          <a:noFill/>
        </p:spPr>
        <p:txBody>
          <a:bodyPr wrap="square" rtlCol="0">
            <a:spAutoFit/>
          </a:bodyPr>
          <a:lstStyle/>
          <a:p>
            <a:r>
              <a:rPr lang="it-IT" dirty="0"/>
              <a:t>Nel 1926 ottenne il riconoscimento quale Chiesa evangelica copta</a:t>
            </a:r>
          </a:p>
        </p:txBody>
      </p:sp>
      <p:sp>
        <p:nvSpPr>
          <p:cNvPr id="5" name="CasellaDiTesto 4">
            <a:extLst>
              <a:ext uri="{FF2B5EF4-FFF2-40B4-BE49-F238E27FC236}">
                <a16:creationId xmlns:a16="http://schemas.microsoft.com/office/drawing/2014/main" id="{BFCDF371-3D11-3CE0-013A-E0CBC289ED98}"/>
              </a:ext>
            </a:extLst>
          </p:cNvPr>
          <p:cNvSpPr txBox="1"/>
          <p:nvPr/>
        </p:nvSpPr>
        <p:spPr>
          <a:xfrm>
            <a:off x="620486" y="2073141"/>
            <a:ext cx="11027228" cy="369332"/>
          </a:xfrm>
          <a:prstGeom prst="rect">
            <a:avLst/>
          </a:prstGeom>
          <a:noFill/>
        </p:spPr>
        <p:txBody>
          <a:bodyPr wrap="square" rtlCol="0">
            <a:spAutoFit/>
          </a:bodyPr>
          <a:lstStyle/>
          <a:p>
            <a:r>
              <a:rPr lang="it-IT" dirty="0"/>
              <a:t>Nel 1957 si rese indipendente dalla Chiesa madre americana</a:t>
            </a:r>
          </a:p>
        </p:txBody>
      </p:sp>
      <p:sp>
        <p:nvSpPr>
          <p:cNvPr id="6" name="CasellaDiTesto 5">
            <a:extLst>
              <a:ext uri="{FF2B5EF4-FFF2-40B4-BE49-F238E27FC236}">
                <a16:creationId xmlns:a16="http://schemas.microsoft.com/office/drawing/2014/main" id="{7EF578BE-6EDC-5486-4B0E-377F0A5FD188}"/>
              </a:ext>
            </a:extLst>
          </p:cNvPr>
          <p:cNvSpPr txBox="1"/>
          <p:nvPr/>
        </p:nvSpPr>
        <p:spPr>
          <a:xfrm>
            <a:off x="620486" y="2519455"/>
            <a:ext cx="11027228" cy="646331"/>
          </a:xfrm>
          <a:prstGeom prst="rect">
            <a:avLst/>
          </a:prstGeom>
          <a:noFill/>
        </p:spPr>
        <p:txBody>
          <a:bodyPr wrap="square" rtlCol="0">
            <a:spAutoFit/>
          </a:bodyPr>
          <a:lstStyle/>
          <a:p>
            <a:pPr algn="just"/>
            <a:r>
              <a:rPr lang="it-IT" dirty="0"/>
              <a:t>L’attività della Chiesa evangelica si era nel frattempo estesa anche in Sudan. Nel 1965 la Chiesa evangelica sudanese divenne indipendente.</a:t>
            </a:r>
          </a:p>
        </p:txBody>
      </p:sp>
      <p:sp>
        <p:nvSpPr>
          <p:cNvPr id="7" name="CasellaDiTesto 6">
            <a:extLst>
              <a:ext uri="{FF2B5EF4-FFF2-40B4-BE49-F238E27FC236}">
                <a16:creationId xmlns:a16="http://schemas.microsoft.com/office/drawing/2014/main" id="{3D1B4F6C-7918-164A-139B-A30D7FBD1B0B}"/>
              </a:ext>
            </a:extLst>
          </p:cNvPr>
          <p:cNvSpPr txBox="1"/>
          <p:nvPr/>
        </p:nvSpPr>
        <p:spPr>
          <a:xfrm>
            <a:off x="582386" y="3242768"/>
            <a:ext cx="11027228" cy="646331"/>
          </a:xfrm>
          <a:prstGeom prst="rect">
            <a:avLst/>
          </a:prstGeom>
          <a:noFill/>
        </p:spPr>
        <p:txBody>
          <a:bodyPr wrap="square" rtlCol="0">
            <a:spAutoFit/>
          </a:bodyPr>
          <a:lstStyle/>
          <a:p>
            <a:r>
              <a:rPr lang="it-IT" dirty="0"/>
              <a:t>Dal 1963 la Chiesa copta evangelica è membro del Consiglio Mondiale delle Chiese e dal 1974 del Consiglio delle Chiese del Medio Oriente</a:t>
            </a:r>
          </a:p>
        </p:txBody>
      </p:sp>
      <p:sp>
        <p:nvSpPr>
          <p:cNvPr id="8" name="CasellaDiTesto 7">
            <a:extLst>
              <a:ext uri="{FF2B5EF4-FFF2-40B4-BE49-F238E27FC236}">
                <a16:creationId xmlns:a16="http://schemas.microsoft.com/office/drawing/2014/main" id="{0FF260BD-4F21-5253-212D-657598A79D70}"/>
              </a:ext>
            </a:extLst>
          </p:cNvPr>
          <p:cNvSpPr txBox="1"/>
          <p:nvPr/>
        </p:nvSpPr>
        <p:spPr>
          <a:xfrm>
            <a:off x="620486" y="3966081"/>
            <a:ext cx="11027228" cy="646331"/>
          </a:xfrm>
          <a:prstGeom prst="rect">
            <a:avLst/>
          </a:prstGeom>
          <a:noFill/>
        </p:spPr>
        <p:txBody>
          <a:bodyPr wrap="square" rtlCol="0">
            <a:spAutoFit/>
          </a:bodyPr>
          <a:lstStyle/>
          <a:p>
            <a:r>
              <a:rPr lang="it-IT" dirty="0"/>
              <a:t>La sua consistenza numerica è piuttosto incerta. Con poco più di 100.000 membri è comunque la più grande comunità protestante del Medio Oriente</a:t>
            </a:r>
          </a:p>
        </p:txBody>
      </p:sp>
    </p:spTree>
    <p:extLst>
      <p:ext uri="{BB962C8B-B14F-4D97-AF65-F5344CB8AC3E}">
        <p14:creationId xmlns:p14="http://schemas.microsoft.com/office/powerpoint/2010/main" val="1165441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1866</Words>
  <Application>Microsoft Office PowerPoint</Application>
  <PresentationFormat>Widescreen</PresentationFormat>
  <Paragraphs>73</Paragraphs>
  <Slides>9</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9</vt:i4>
      </vt:variant>
    </vt:vector>
  </HeadingPairs>
  <TitlesOfParts>
    <vt:vector size="14" baseType="lpstr">
      <vt:lpstr>Aptos</vt:lpstr>
      <vt:lpstr>Aptos Display</vt:lpstr>
      <vt:lpstr>Arial</vt:lpstr>
      <vt:lpstr>Symbol</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Alberto Elli</dc:creator>
  <cp:lastModifiedBy>Alberto Elli</cp:lastModifiedBy>
  <cp:revision>6</cp:revision>
  <dcterms:created xsi:type="dcterms:W3CDTF">2026-02-08T13:29:48Z</dcterms:created>
  <dcterms:modified xsi:type="dcterms:W3CDTF">2026-02-09T05:33:47Z</dcterms:modified>
</cp:coreProperties>
</file>