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679E-9820-4361-A7B1-6223A316CA30}" type="datetimeFigureOut">
              <a:rPr lang="it-IT" smtClean="0"/>
              <a:pPr/>
              <a:t>09/02/2026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C7D5-A979-47BF-A611-E1BEEF1488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lberto\Etiopia\ChiesaEtiopica\Libro\Edizione\Finale\Coper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0511"/>
            <a:ext cx="4680520" cy="650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326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3)</a:t>
            </a:r>
            <a:r>
              <a:rPr lang="it-IT" dirty="0"/>
              <a:t> </a:t>
            </a:r>
            <a:r>
              <a:rPr lang="it-IT" i="1" dirty="0"/>
              <a:t>La “Seconda Cristianizzazione”, a opera soprattutto dei </a:t>
            </a:r>
            <a:r>
              <a:rPr lang="it-IT" i="1" dirty="0" err="1">
                <a:solidFill>
                  <a:srgbClr val="FF0000"/>
                </a:solidFill>
              </a:rPr>
              <a:t>sadeqan</a:t>
            </a:r>
            <a:r>
              <a:rPr lang="it-IT" i="1" dirty="0"/>
              <a:t> e dei </a:t>
            </a:r>
            <a:r>
              <a:rPr lang="it-IT" i="1" dirty="0">
                <a:solidFill>
                  <a:srgbClr val="FF0000"/>
                </a:solidFill>
              </a:rPr>
              <a:t>Nove Santi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8367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Conversione del popolo (conversione dall’alto)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118746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Introduzione del monachesimo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02172"/>
            <a:ext cx="5092222" cy="37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84288"/>
            <a:ext cx="3327958" cy="34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55576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Trinità “</a:t>
            </a:r>
            <a:r>
              <a:rPr lang="it-IT" dirty="0" err="1"/>
              <a:t>Triandria</a:t>
            </a:r>
            <a:r>
              <a:rPr lang="it-IT" dirty="0"/>
              <a:t>”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Za-Mika</a:t>
            </a:r>
            <a:r>
              <a:rPr lang="it-IT" dirty="0"/>
              <a:t>’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Aragawi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63688" y="17008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Dipinti nella chiesa di Abba </a:t>
            </a:r>
            <a:r>
              <a:rPr lang="it-IT" dirty="0" err="1"/>
              <a:t>Pantalewon</a:t>
            </a:r>
            <a:r>
              <a:rPr lang="it-IT" dirty="0"/>
              <a:t>, ad </a:t>
            </a:r>
            <a:r>
              <a:rPr lang="it-IT" dirty="0" err="1"/>
              <a:t>Aksum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206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I contatti, a partire dal primo VII secolo, con il nascente islām. Inizialmente pacifici, essi preservarono l’Etiopia dalla sorte di immense altre regioni, soggiogate dall’avanzare inesorabile delle armate musulmane.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Altri temi  trattati: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679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Mito della potenza del negus, che poteva bloccare il  corso del Nilo. Il “Prete Gianni”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0608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La dinastia </a:t>
            </a:r>
            <a:r>
              <a:rPr lang="it-IT" dirty="0" err="1"/>
              <a:t>Zagwe</a:t>
            </a:r>
            <a:r>
              <a:rPr lang="it-IT" dirty="0"/>
              <a:t> (1137-1270). </a:t>
            </a:r>
            <a:r>
              <a:rPr lang="it-IT" dirty="0" err="1"/>
              <a:t>Lalibela</a:t>
            </a:r>
            <a:r>
              <a:rPr lang="it-IT" dirty="0"/>
              <a:t> e le chiese rupestri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56224"/>
            <a:ext cx="5832648" cy="38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339752" y="64533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Beta </a:t>
            </a:r>
            <a:r>
              <a:rPr lang="it-IT" dirty="0" err="1"/>
              <a:t>Giyorgis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La restaurazione salomonica e l’alleanza Chiesa-Stato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8367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La costituzione delle “Case” monastiche e la diffusione del monachesimo. Le figure monastiche di </a:t>
            </a:r>
            <a:r>
              <a:rPr lang="it-IT" dirty="0" err="1"/>
              <a:t>Takla</a:t>
            </a:r>
            <a:r>
              <a:rPr lang="it-IT" dirty="0"/>
              <a:t> </a:t>
            </a:r>
            <a:r>
              <a:rPr lang="it-IT" dirty="0" err="1"/>
              <a:t>Haymanot</a:t>
            </a:r>
            <a:r>
              <a:rPr lang="it-IT" dirty="0"/>
              <a:t> e di </a:t>
            </a:r>
            <a:r>
              <a:rPr lang="it-IT" dirty="0" err="1"/>
              <a:t>Ewostatewos</a:t>
            </a:r>
            <a:r>
              <a:rPr lang="it-IT" dirty="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5"/>
            <a:ext cx="2880320" cy="478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456384" cy="48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99" y="1628800"/>
            <a:ext cx="87881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915816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Dabra</a:t>
            </a:r>
            <a:r>
              <a:rPr lang="it-IT" dirty="0"/>
              <a:t> Damo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663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I nuovi rapporti, questa volta bellicosi, con l’Islam e la strenua difesa della propria libertà politica e religiosa da parte del negus </a:t>
            </a:r>
            <a:r>
              <a:rPr lang="it-IT" dirty="0" err="1"/>
              <a:t>Amda</a:t>
            </a:r>
            <a:r>
              <a:rPr lang="it-IT" dirty="0"/>
              <a:t> </a:t>
            </a:r>
            <a:r>
              <a:rPr lang="it-IT" dirty="0" err="1"/>
              <a:t>Seyon</a:t>
            </a:r>
            <a:r>
              <a:rPr lang="it-IT" dirty="0"/>
              <a:t> (1314-1344), la fama delle cui vittorie sui musulmani raggiunse anche l’Europa. La figura di questa sovrano, sotto il nome storpiato di “re </a:t>
            </a:r>
            <a:r>
              <a:rPr lang="it-IT" dirty="0" err="1"/>
              <a:t>Senapo</a:t>
            </a:r>
            <a:r>
              <a:rPr lang="it-IT" dirty="0"/>
              <a:t>” (forma derivante da un’alterazione del nome arabo del negus, ‘</a:t>
            </a:r>
            <a:r>
              <a:rPr lang="it-IT" dirty="0" err="1"/>
              <a:t>Abd</a:t>
            </a:r>
            <a:r>
              <a:rPr lang="it-IT" dirty="0"/>
              <a:t> </a:t>
            </a:r>
            <a:r>
              <a:rPr lang="it-IT" dirty="0" err="1"/>
              <a:t>al-Ṣalīb</a:t>
            </a:r>
            <a:r>
              <a:rPr lang="it-IT" dirty="0"/>
              <a:t> “Servo della croce”, che altro non è che la traduzione del suo nome regale </a:t>
            </a:r>
            <a:r>
              <a:rPr lang="it-IT" i="1" dirty="0" err="1"/>
              <a:t>Gabra</a:t>
            </a:r>
            <a:r>
              <a:rPr lang="it-IT" i="1" dirty="0"/>
              <a:t> </a:t>
            </a:r>
            <a:r>
              <a:rPr lang="it-IT" i="1" dirty="0" err="1"/>
              <a:t>Masqal</a:t>
            </a:r>
            <a:r>
              <a:rPr lang="it-IT" dirty="0"/>
              <a:t>), giunse fino all’Ariosto (nell’</a:t>
            </a:r>
            <a:r>
              <a:rPr lang="it-IT" i="1" dirty="0"/>
              <a:t>Orlando Furioso</a:t>
            </a:r>
            <a:r>
              <a:rPr lang="it-IT" dirty="0"/>
              <a:t>) e al Tasso (</a:t>
            </a:r>
            <a:r>
              <a:rPr lang="it-IT" i="1" dirty="0"/>
              <a:t>Gerusalemme liberata</a:t>
            </a:r>
            <a:r>
              <a:rPr lang="it-IT" dirty="0"/>
              <a:t>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0608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I tentativi dei Portoghesi di stringere rapporti diplomatici col  Prete Gianni; spedizione di Rodrigo de Lima e Francisco Alvarez (1521-1526)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996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L’intervento militare portoghese (1541-1543): l’avventura di </a:t>
            </a:r>
            <a:r>
              <a:rPr lang="it-IT" dirty="0" err="1"/>
              <a:t>Christovao</a:t>
            </a:r>
            <a:r>
              <a:rPr lang="it-IT" dirty="0"/>
              <a:t> da Gama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070701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Il tentativo dei Gesuiti di portare la Chiesa d’Etiopia nell’alveo del Cattolicesimo. La conversione del negus </a:t>
            </a:r>
            <a:r>
              <a:rPr lang="it-IT" dirty="0" err="1"/>
              <a:t>Susenyos</a:t>
            </a:r>
            <a:r>
              <a:rPr lang="it-IT" dirty="0"/>
              <a:t> (1607-1632) e l’espulsione dei Gesuiti da parte di </a:t>
            </a:r>
            <a:r>
              <a:rPr lang="it-IT" dirty="0" err="1"/>
              <a:t>Fasiladas</a:t>
            </a:r>
            <a:r>
              <a:rPr lang="it-IT" dirty="0"/>
              <a:t> (1632-1667)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8627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La chiusura dell’Etiopia al mondo occidentale. I tragici tentativi dei francescani e dei cappuccini di rientrare in Etiopia.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4998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L’avventura missionaria di san Giustino de </a:t>
            </a:r>
            <a:r>
              <a:rPr lang="it-IT" dirty="0" err="1"/>
              <a:t>Jacobis</a:t>
            </a:r>
            <a:r>
              <a:rPr lang="it-IT" dirty="0"/>
              <a:t> e del cardinale Guglielmo </a:t>
            </a:r>
            <a:r>
              <a:rPr lang="it-IT" dirty="0" err="1"/>
              <a:t>Massaja</a:t>
            </a:r>
            <a:r>
              <a:rPr lang="it-IT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8598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La minaccia coloniale italiana e il fascismo. La strage del </a:t>
            </a:r>
            <a:r>
              <a:rPr lang="it-IT" dirty="0" err="1"/>
              <a:t>Dabra</a:t>
            </a:r>
            <a:r>
              <a:rPr lang="it-IT" dirty="0"/>
              <a:t> </a:t>
            </a:r>
            <a:r>
              <a:rPr lang="it-IT" dirty="0" err="1"/>
              <a:t>Libanos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515893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Il lungo regno di </a:t>
            </a:r>
            <a:r>
              <a:rPr lang="it-IT" dirty="0" err="1"/>
              <a:t>Hayla</a:t>
            </a:r>
            <a:r>
              <a:rPr lang="it-IT" dirty="0"/>
              <a:t> Sellasse I (1930-1974) e la conquista, da parte della Chiesa etiopica, della propria autonomia (1952-1959)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5734997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La repressione del </a:t>
            </a:r>
            <a:r>
              <a:rPr lang="it-IT" dirty="0" err="1"/>
              <a:t>Darg</a:t>
            </a:r>
            <a:r>
              <a:rPr lang="it-IT" dirty="0"/>
              <a:t>  sotto Menghistu (1977-1991) e la rottura della millenaria unione tra Chiesa e Stato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63000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* I tempi moderni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ria della Chiesa copta (vol I) - Alberto 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876" y="116632"/>
            <a:ext cx="4712404" cy="6654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772816"/>
            <a:ext cx="7696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7647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Storia lunga quasi 3000 anni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1967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Mito della regina di Saba (</a:t>
            </a:r>
            <a:r>
              <a:rPr lang="it-IT" i="1" dirty="0" err="1"/>
              <a:t>Kebra</a:t>
            </a:r>
            <a:r>
              <a:rPr lang="it-IT" i="1" dirty="0"/>
              <a:t> </a:t>
            </a:r>
            <a:r>
              <a:rPr lang="it-IT" i="1" dirty="0" err="1"/>
              <a:t>Nagasht</a:t>
            </a:r>
            <a:r>
              <a:rPr lang="it-IT" dirty="0"/>
              <a:t>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952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99592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it-IT" dirty="0" err="1"/>
              <a:t>Menilek</a:t>
            </a:r>
            <a:r>
              <a:rPr lang="it-IT" dirty="0"/>
              <a:t> I e l’Arca dell’Alleanza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52292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Etiopia è il </a:t>
            </a:r>
            <a:r>
              <a:rPr lang="it-IT" i="1" dirty="0" err="1"/>
              <a:t>Verus</a:t>
            </a:r>
            <a:r>
              <a:rPr lang="it-IT" i="1" dirty="0"/>
              <a:t> Israel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55892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Discendenza salomonica della Dinastia (</a:t>
            </a:r>
            <a:r>
              <a:rPr lang="it-IT" dirty="0" err="1"/>
              <a:t>Hayla</a:t>
            </a:r>
            <a:r>
              <a:rPr lang="it-IT" dirty="0"/>
              <a:t> </a:t>
            </a:r>
            <a:r>
              <a:rPr lang="it-IT" dirty="0" err="1"/>
              <a:t>Sellase</a:t>
            </a:r>
            <a:r>
              <a:rPr lang="it-IT" dirty="0"/>
              <a:t> I sarebbe il 225°)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Il negus </a:t>
            </a:r>
            <a:r>
              <a:rPr lang="it-IT" dirty="0" err="1"/>
              <a:t>Bazen</a:t>
            </a:r>
            <a:r>
              <a:rPr lang="it-IT" dirty="0"/>
              <a:t> sarebbe uno dei Re Magi (</a:t>
            </a:r>
            <a:r>
              <a:rPr lang="it-IT" dirty="0" err="1"/>
              <a:t>Balthasar</a:t>
            </a:r>
            <a:r>
              <a:rPr lang="it-IT" dirty="0"/>
              <a:t> – mirra)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63093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Problema della presenza dei </a:t>
            </a:r>
            <a:r>
              <a:rPr lang="it-IT" i="1" dirty="0" err="1"/>
              <a:t>Falasha</a:t>
            </a:r>
            <a:endParaRPr lang="it-IT" i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4709145" cy="29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Storia della conversione al cristianesimo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177281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1)</a:t>
            </a:r>
            <a:r>
              <a:rPr lang="it-IT" dirty="0"/>
              <a:t> </a:t>
            </a:r>
            <a:r>
              <a:rPr lang="it-IT" i="1" dirty="0"/>
              <a:t>Battesimo dell’Eunuco della </a:t>
            </a:r>
            <a:r>
              <a:rPr lang="it-IT" i="1" dirty="0" err="1"/>
              <a:t>Candace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220660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suo tramite si sarebbe compiuta la profezia del salmista, che dice: “L’Etiopia tenderà le sue mani a Dio”  (</a:t>
            </a:r>
            <a:r>
              <a:rPr lang="it-IT" dirty="0" err="1"/>
              <a:t>Sal</a:t>
            </a:r>
            <a:r>
              <a:rPr lang="it-IT" dirty="0"/>
              <a:t> 68.32)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558" y="3498180"/>
            <a:ext cx="6152778" cy="317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39552" y="134076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Tre fasi: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“</a:t>
            </a:r>
            <a:r>
              <a:rPr lang="it-IT" i="1" dirty="0"/>
              <a:t>Fuga in … Etiopia</a:t>
            </a:r>
            <a:r>
              <a:rPr lang="it-IT" dirty="0"/>
              <a:t>” della Sacra Famiglia: Etiopia donata a Maria come sua proprietà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6206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2)</a:t>
            </a:r>
            <a:r>
              <a:rPr lang="it-IT" dirty="0"/>
              <a:t> </a:t>
            </a:r>
            <a:r>
              <a:rPr lang="it-IT" i="1" dirty="0"/>
              <a:t>Conversione del negus </a:t>
            </a:r>
            <a:r>
              <a:rPr lang="it-IT" i="1" dirty="0" err="1"/>
              <a:t>Ezana</a:t>
            </a:r>
            <a:r>
              <a:rPr lang="it-IT" i="1" dirty="0"/>
              <a:t> (verso il 340) ad opera del </a:t>
            </a:r>
            <a:r>
              <a:rPr lang="it-IT" i="1" dirty="0" err="1"/>
              <a:t>siro</a:t>
            </a:r>
            <a:r>
              <a:rPr lang="it-IT" i="1" dirty="0"/>
              <a:t> </a:t>
            </a:r>
            <a:r>
              <a:rPr lang="it-IT" i="1" dirty="0" err="1"/>
              <a:t>Frumenzio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42555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Narrazione letteraria: </a:t>
            </a:r>
            <a:r>
              <a:rPr lang="it-IT" i="1" dirty="0" err="1"/>
              <a:t>Historia</a:t>
            </a:r>
            <a:r>
              <a:rPr lang="it-IT" i="1" dirty="0"/>
              <a:t> ecclesiastica </a:t>
            </a:r>
            <a:r>
              <a:rPr lang="it-IT" dirty="0"/>
              <a:t>di </a:t>
            </a:r>
            <a:r>
              <a:rPr lang="it-IT" dirty="0" err="1"/>
              <a:t>Rufino</a:t>
            </a:r>
            <a:r>
              <a:rPr lang="it-IT" dirty="0"/>
              <a:t> di </a:t>
            </a:r>
            <a:r>
              <a:rPr lang="it-IT" dirty="0" err="1"/>
              <a:t>Aquileia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13633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- Documentazione archeologica: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285641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Le stele di </a:t>
            </a:r>
            <a:r>
              <a:rPr lang="it-IT" dirty="0" err="1"/>
              <a:t>Ezana</a:t>
            </a:r>
            <a:r>
              <a:rPr lang="it-IT" dirty="0"/>
              <a:t>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344177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Stele pagane : “figlio dell’invincibile </a:t>
            </a:r>
            <a:r>
              <a:rPr lang="it-IT" dirty="0" err="1"/>
              <a:t>Mahrem</a:t>
            </a:r>
            <a:r>
              <a:rPr lang="it-IT" dirty="0"/>
              <a:t>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394583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Stele </a:t>
            </a:r>
            <a:r>
              <a:rPr lang="it-IT" i="1" dirty="0"/>
              <a:t>monoteista</a:t>
            </a:r>
            <a:r>
              <a:rPr lang="it-IT" dirty="0"/>
              <a:t> : “figlio di Ella </a:t>
            </a:r>
            <a:r>
              <a:rPr lang="it-IT" dirty="0" err="1"/>
              <a:t>Amida</a:t>
            </a:r>
            <a:r>
              <a:rPr lang="it-IT" dirty="0"/>
              <a:t>”; “Signore del cielo e della terra”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444988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- Stele </a:t>
            </a:r>
            <a:r>
              <a:rPr lang="it-IT" i="1" dirty="0"/>
              <a:t>trinitaria</a:t>
            </a:r>
            <a:r>
              <a:rPr lang="it-IT" dirty="0"/>
              <a:t> : “</a:t>
            </a:r>
            <a:r>
              <a:rPr lang="it-IT" i="1" dirty="0"/>
              <a:t>Nella fede in Dio e nella potenza del Padre, Figlio e Spirito Santo, a colui che mi ha conservato il regno per la fede in suo figlio Gesù Cristo, a colui che mi ha soccorso e sempre mi soccorrerà”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181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27146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La monetazione di </a:t>
            </a:r>
            <a:r>
              <a:rPr lang="it-IT" dirty="0" err="1"/>
              <a:t>Ezana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9807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Monete pagane, col simbolo del sole e della luna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259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59632" y="32129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Monete senza alcun simbolo religioso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39330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Monete con la croce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53136"/>
            <a:ext cx="2819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Frumenzio</a:t>
            </a:r>
            <a:r>
              <a:rPr lang="it-IT" dirty="0"/>
              <a:t> si reca ad Alessandria, dove il vescovo </a:t>
            </a:r>
            <a:r>
              <a:rPr lang="it-IT" dirty="0" err="1"/>
              <a:t>Atanasio</a:t>
            </a:r>
            <a:r>
              <a:rPr lang="it-IT" dirty="0"/>
              <a:t> lo consacra vescovo e lo rimanda in Etiopia: </a:t>
            </a:r>
            <a:r>
              <a:rPr lang="it-IT" i="1" dirty="0" err="1">
                <a:solidFill>
                  <a:srgbClr val="FF0000"/>
                </a:solidFill>
              </a:rPr>
              <a:t>abuna</a:t>
            </a:r>
            <a:r>
              <a:rPr lang="it-IT" i="1" dirty="0">
                <a:solidFill>
                  <a:srgbClr val="FF0000"/>
                </a:solidFill>
              </a:rPr>
              <a:t> Salama 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 Inizio della dipendenza amministrativa della Chiesa etiope da quella alessandrina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- La Chiesa etiope seguirà la alessandrina nella professione di fede </a:t>
            </a:r>
            <a:r>
              <a:rPr lang="it-IT" dirty="0" err="1"/>
              <a:t>anti-calcedonita</a:t>
            </a:r>
            <a:r>
              <a:rPr lang="it-IT" dirty="0"/>
              <a:t>: denominazione di </a:t>
            </a:r>
            <a:r>
              <a:rPr lang="it-IT" i="1" dirty="0" err="1">
                <a:solidFill>
                  <a:srgbClr val="FF0000"/>
                </a:solidFill>
              </a:rPr>
              <a:t>tawahedo</a:t>
            </a:r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27687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Questa filiazione e dipendenza amministrativa delle Chiesa etiope dalla Chiesa di Alessandria ha portato molti a qualificare di “copti” i cristiani dell’Etiopia. Benché l’origine e la fonte della liturgia etiopica siano riconoscibili nella Chiesa copta alessandrina, tuttavia, col passare degli anni la verosimile identità iniziale dei due riti, copto ed etiopico, si è sempre più diversificata, per peculiarità culturali e per ulteriori apporti da altre liturgie in quella etiopica. In effetti, la Chiesa etiopica ha ben poco di “copto” – termine che, è bene ricordare, significa “egiziano” –, in quanto il cristianesimo che si è sviluppato in Etiopia, a motivo anche del prolungato isolamento in cui la nazione si è venuta a trovare, è una forma puramente indigena di cristianesimo, il risultato di un lungo e creativo adattamento alla ricca varietà di culture e società nelle quali si è trovato a operare, molto più “africano” di altri, con caratteristiche assolutamente peculiari, fortemente impregnate di elementi ebraici e semitici, e che ha condotto all’integrazione della Chiesa come il simbolo della nazionalità abissina. Le due Chiese, l’egiziana e l’etiopica, esprimono tradizioni assai differenti sia nelle forme di culto sia nel supporto teologico e nelle questioni di fede, e i cristiani etiopi rifiutano l’appellativo “copto”, rivendicando l’identità della propria tradizione di fede.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Presentazione su schermo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Elli</dc:creator>
  <cp:lastModifiedBy>Alberto Elli</cp:lastModifiedBy>
  <cp:revision>36</cp:revision>
  <dcterms:created xsi:type="dcterms:W3CDTF">2018-11-01T09:14:30Z</dcterms:created>
  <dcterms:modified xsi:type="dcterms:W3CDTF">2026-02-09T05:53:30Z</dcterms:modified>
</cp:coreProperties>
</file>