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7" r:id="rId3"/>
    <p:sldId id="268" r:id="rId4"/>
    <p:sldId id="269" r:id="rId5"/>
    <p:sldId id="260" r:id="rId6"/>
    <p:sldId id="257" r:id="rId7"/>
    <p:sldId id="258" r:id="rId8"/>
    <p:sldId id="259" r:id="rId9"/>
    <p:sldId id="261" r:id="rId10"/>
    <p:sldId id="262" r:id="rId11"/>
    <p:sldId id="263" r:id="rId12"/>
    <p:sldId id="264" r:id="rId13"/>
    <p:sldId id="265" r:id="rId14"/>
    <p:sldId id="266" r:id="rId1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0B75C1-C3D8-459E-8F8F-A7AE87DE9CC4}"/>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65023B41-1E75-42FC-931D-2F8257A905F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CC034B2E-AF35-4FDF-8112-B460BAA77D98}"/>
              </a:ext>
            </a:extLst>
          </p:cNvPr>
          <p:cNvSpPr>
            <a:spLocks noGrp="1"/>
          </p:cNvSpPr>
          <p:nvPr>
            <p:ph type="dt" sz="half" idx="10"/>
          </p:nvPr>
        </p:nvSpPr>
        <p:spPr/>
        <p:txBody>
          <a:bodyPr/>
          <a:lstStyle/>
          <a:p>
            <a:fld id="{29A168A3-5EAA-4BA7-A5F4-E8F2CE84B137}" type="datetimeFigureOut">
              <a:rPr lang="it-IT" smtClean="0"/>
              <a:t>21/02/2020</a:t>
            </a:fld>
            <a:endParaRPr lang="it-IT"/>
          </a:p>
        </p:txBody>
      </p:sp>
      <p:sp>
        <p:nvSpPr>
          <p:cNvPr id="5" name="Segnaposto piè di pagina 4">
            <a:extLst>
              <a:ext uri="{FF2B5EF4-FFF2-40B4-BE49-F238E27FC236}">
                <a16:creationId xmlns:a16="http://schemas.microsoft.com/office/drawing/2014/main" id="{4235942C-496B-4BCE-B8DE-6020FAF6077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2DDA407-0775-4C48-8A83-1091404305F9}"/>
              </a:ext>
            </a:extLst>
          </p:cNvPr>
          <p:cNvSpPr>
            <a:spLocks noGrp="1"/>
          </p:cNvSpPr>
          <p:nvPr>
            <p:ph type="sldNum" sz="quarter" idx="12"/>
          </p:nvPr>
        </p:nvSpPr>
        <p:spPr/>
        <p:txBody>
          <a:bodyPr/>
          <a:lstStyle/>
          <a:p>
            <a:fld id="{191BD1FC-A8A6-46DA-BF19-54F82CB4DB9C}" type="slidenum">
              <a:rPr lang="it-IT" smtClean="0"/>
              <a:t>‹N›</a:t>
            </a:fld>
            <a:endParaRPr lang="it-IT"/>
          </a:p>
        </p:txBody>
      </p:sp>
    </p:spTree>
    <p:extLst>
      <p:ext uri="{BB962C8B-B14F-4D97-AF65-F5344CB8AC3E}">
        <p14:creationId xmlns:p14="http://schemas.microsoft.com/office/powerpoint/2010/main" val="1250815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6FEC1FD-B177-4054-9A25-56B38DC53DE2}"/>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B5FC58A-AB5C-4DE2-B3F0-2F71ED7514DA}"/>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CE69AB84-6B87-4F5F-AC51-7DF746E75E83}"/>
              </a:ext>
            </a:extLst>
          </p:cNvPr>
          <p:cNvSpPr>
            <a:spLocks noGrp="1"/>
          </p:cNvSpPr>
          <p:nvPr>
            <p:ph type="dt" sz="half" idx="10"/>
          </p:nvPr>
        </p:nvSpPr>
        <p:spPr/>
        <p:txBody>
          <a:bodyPr/>
          <a:lstStyle/>
          <a:p>
            <a:fld id="{29A168A3-5EAA-4BA7-A5F4-E8F2CE84B137}" type="datetimeFigureOut">
              <a:rPr lang="it-IT" smtClean="0"/>
              <a:t>21/02/2020</a:t>
            </a:fld>
            <a:endParaRPr lang="it-IT"/>
          </a:p>
        </p:txBody>
      </p:sp>
      <p:sp>
        <p:nvSpPr>
          <p:cNvPr id="5" name="Segnaposto piè di pagina 4">
            <a:extLst>
              <a:ext uri="{FF2B5EF4-FFF2-40B4-BE49-F238E27FC236}">
                <a16:creationId xmlns:a16="http://schemas.microsoft.com/office/drawing/2014/main" id="{F3F5655D-4CC7-4687-981A-FD45B117138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11D6387-5742-4B29-9B5C-E0A4A228EEA8}"/>
              </a:ext>
            </a:extLst>
          </p:cNvPr>
          <p:cNvSpPr>
            <a:spLocks noGrp="1"/>
          </p:cNvSpPr>
          <p:nvPr>
            <p:ph type="sldNum" sz="quarter" idx="12"/>
          </p:nvPr>
        </p:nvSpPr>
        <p:spPr/>
        <p:txBody>
          <a:bodyPr/>
          <a:lstStyle/>
          <a:p>
            <a:fld id="{191BD1FC-A8A6-46DA-BF19-54F82CB4DB9C}" type="slidenum">
              <a:rPr lang="it-IT" smtClean="0"/>
              <a:t>‹N›</a:t>
            </a:fld>
            <a:endParaRPr lang="it-IT"/>
          </a:p>
        </p:txBody>
      </p:sp>
    </p:spTree>
    <p:extLst>
      <p:ext uri="{BB962C8B-B14F-4D97-AF65-F5344CB8AC3E}">
        <p14:creationId xmlns:p14="http://schemas.microsoft.com/office/powerpoint/2010/main" val="611661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819C12A2-6DF1-45A5-BFF5-92AA859D0B35}"/>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F2F27848-E91E-434E-8FDB-98C63706BB5B}"/>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44FEE453-8941-46CD-ACF2-176ADBFEFF23}"/>
              </a:ext>
            </a:extLst>
          </p:cNvPr>
          <p:cNvSpPr>
            <a:spLocks noGrp="1"/>
          </p:cNvSpPr>
          <p:nvPr>
            <p:ph type="dt" sz="half" idx="10"/>
          </p:nvPr>
        </p:nvSpPr>
        <p:spPr/>
        <p:txBody>
          <a:bodyPr/>
          <a:lstStyle/>
          <a:p>
            <a:fld id="{29A168A3-5EAA-4BA7-A5F4-E8F2CE84B137}" type="datetimeFigureOut">
              <a:rPr lang="it-IT" smtClean="0"/>
              <a:t>21/02/2020</a:t>
            </a:fld>
            <a:endParaRPr lang="it-IT"/>
          </a:p>
        </p:txBody>
      </p:sp>
      <p:sp>
        <p:nvSpPr>
          <p:cNvPr id="5" name="Segnaposto piè di pagina 4">
            <a:extLst>
              <a:ext uri="{FF2B5EF4-FFF2-40B4-BE49-F238E27FC236}">
                <a16:creationId xmlns:a16="http://schemas.microsoft.com/office/drawing/2014/main" id="{6E408ECB-8585-42EB-BAC2-D324561C0D1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22B1364E-6214-4E70-89E6-C16D9DBB3E00}"/>
              </a:ext>
            </a:extLst>
          </p:cNvPr>
          <p:cNvSpPr>
            <a:spLocks noGrp="1"/>
          </p:cNvSpPr>
          <p:nvPr>
            <p:ph type="sldNum" sz="quarter" idx="12"/>
          </p:nvPr>
        </p:nvSpPr>
        <p:spPr/>
        <p:txBody>
          <a:bodyPr/>
          <a:lstStyle/>
          <a:p>
            <a:fld id="{191BD1FC-A8A6-46DA-BF19-54F82CB4DB9C}" type="slidenum">
              <a:rPr lang="it-IT" smtClean="0"/>
              <a:t>‹N›</a:t>
            </a:fld>
            <a:endParaRPr lang="it-IT"/>
          </a:p>
        </p:txBody>
      </p:sp>
    </p:spTree>
    <p:extLst>
      <p:ext uri="{BB962C8B-B14F-4D97-AF65-F5344CB8AC3E}">
        <p14:creationId xmlns:p14="http://schemas.microsoft.com/office/powerpoint/2010/main" val="12958458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78D2A26-BA18-4843-933B-30DC790D3416}"/>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27D8D7D8-A813-45BA-AD3B-876C85090132}"/>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7D7E92E8-E888-4A47-90CD-5968B150BE9C}"/>
              </a:ext>
            </a:extLst>
          </p:cNvPr>
          <p:cNvSpPr>
            <a:spLocks noGrp="1"/>
          </p:cNvSpPr>
          <p:nvPr>
            <p:ph type="dt" sz="half" idx="10"/>
          </p:nvPr>
        </p:nvSpPr>
        <p:spPr/>
        <p:txBody>
          <a:bodyPr/>
          <a:lstStyle/>
          <a:p>
            <a:fld id="{29A168A3-5EAA-4BA7-A5F4-E8F2CE84B137}" type="datetimeFigureOut">
              <a:rPr lang="it-IT" smtClean="0"/>
              <a:t>21/02/2020</a:t>
            </a:fld>
            <a:endParaRPr lang="it-IT"/>
          </a:p>
        </p:txBody>
      </p:sp>
      <p:sp>
        <p:nvSpPr>
          <p:cNvPr id="5" name="Segnaposto piè di pagina 4">
            <a:extLst>
              <a:ext uri="{FF2B5EF4-FFF2-40B4-BE49-F238E27FC236}">
                <a16:creationId xmlns:a16="http://schemas.microsoft.com/office/drawing/2014/main" id="{F81B4F5F-E0ED-4905-B976-6F1F3CA7518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AD16EA45-2FA4-4E41-A162-16560A29B37E}"/>
              </a:ext>
            </a:extLst>
          </p:cNvPr>
          <p:cNvSpPr>
            <a:spLocks noGrp="1"/>
          </p:cNvSpPr>
          <p:nvPr>
            <p:ph type="sldNum" sz="quarter" idx="12"/>
          </p:nvPr>
        </p:nvSpPr>
        <p:spPr/>
        <p:txBody>
          <a:bodyPr/>
          <a:lstStyle/>
          <a:p>
            <a:fld id="{191BD1FC-A8A6-46DA-BF19-54F82CB4DB9C}" type="slidenum">
              <a:rPr lang="it-IT" smtClean="0"/>
              <a:t>‹N›</a:t>
            </a:fld>
            <a:endParaRPr lang="it-IT"/>
          </a:p>
        </p:txBody>
      </p:sp>
    </p:spTree>
    <p:extLst>
      <p:ext uri="{BB962C8B-B14F-4D97-AF65-F5344CB8AC3E}">
        <p14:creationId xmlns:p14="http://schemas.microsoft.com/office/powerpoint/2010/main" val="10637240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51FD132-AA03-4B7A-A9F8-7E88C8DDE192}"/>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A776B5F-C532-4051-A332-18333247AE1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1A769CF5-C735-42F6-8664-FCF46D9ABDC7}"/>
              </a:ext>
            </a:extLst>
          </p:cNvPr>
          <p:cNvSpPr>
            <a:spLocks noGrp="1"/>
          </p:cNvSpPr>
          <p:nvPr>
            <p:ph type="dt" sz="half" idx="10"/>
          </p:nvPr>
        </p:nvSpPr>
        <p:spPr/>
        <p:txBody>
          <a:bodyPr/>
          <a:lstStyle/>
          <a:p>
            <a:fld id="{29A168A3-5EAA-4BA7-A5F4-E8F2CE84B137}" type="datetimeFigureOut">
              <a:rPr lang="it-IT" smtClean="0"/>
              <a:t>21/02/2020</a:t>
            </a:fld>
            <a:endParaRPr lang="it-IT"/>
          </a:p>
        </p:txBody>
      </p:sp>
      <p:sp>
        <p:nvSpPr>
          <p:cNvPr id="5" name="Segnaposto piè di pagina 4">
            <a:extLst>
              <a:ext uri="{FF2B5EF4-FFF2-40B4-BE49-F238E27FC236}">
                <a16:creationId xmlns:a16="http://schemas.microsoft.com/office/drawing/2014/main" id="{15CFBF4A-6867-4E68-9897-D4545259C9B4}"/>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5F9B825-2DC2-49B8-B356-2E234B938A07}"/>
              </a:ext>
            </a:extLst>
          </p:cNvPr>
          <p:cNvSpPr>
            <a:spLocks noGrp="1"/>
          </p:cNvSpPr>
          <p:nvPr>
            <p:ph type="sldNum" sz="quarter" idx="12"/>
          </p:nvPr>
        </p:nvSpPr>
        <p:spPr/>
        <p:txBody>
          <a:bodyPr/>
          <a:lstStyle/>
          <a:p>
            <a:fld id="{191BD1FC-A8A6-46DA-BF19-54F82CB4DB9C}" type="slidenum">
              <a:rPr lang="it-IT" smtClean="0"/>
              <a:t>‹N›</a:t>
            </a:fld>
            <a:endParaRPr lang="it-IT"/>
          </a:p>
        </p:txBody>
      </p:sp>
    </p:spTree>
    <p:extLst>
      <p:ext uri="{BB962C8B-B14F-4D97-AF65-F5344CB8AC3E}">
        <p14:creationId xmlns:p14="http://schemas.microsoft.com/office/powerpoint/2010/main" val="15506250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E8D258E-D62B-4AE1-8336-F4FF472DE519}"/>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EB8A9F83-F1CE-4D9D-B661-87849BF627F1}"/>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B2DF8B72-A065-4737-AAEF-B2494A377AD6}"/>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79DB360-3622-4D63-8E58-D7136AEBB6D8}"/>
              </a:ext>
            </a:extLst>
          </p:cNvPr>
          <p:cNvSpPr>
            <a:spLocks noGrp="1"/>
          </p:cNvSpPr>
          <p:nvPr>
            <p:ph type="dt" sz="half" idx="10"/>
          </p:nvPr>
        </p:nvSpPr>
        <p:spPr/>
        <p:txBody>
          <a:bodyPr/>
          <a:lstStyle/>
          <a:p>
            <a:fld id="{29A168A3-5EAA-4BA7-A5F4-E8F2CE84B137}" type="datetimeFigureOut">
              <a:rPr lang="it-IT" smtClean="0"/>
              <a:t>21/02/2020</a:t>
            </a:fld>
            <a:endParaRPr lang="it-IT"/>
          </a:p>
        </p:txBody>
      </p:sp>
      <p:sp>
        <p:nvSpPr>
          <p:cNvPr id="6" name="Segnaposto piè di pagina 5">
            <a:extLst>
              <a:ext uri="{FF2B5EF4-FFF2-40B4-BE49-F238E27FC236}">
                <a16:creationId xmlns:a16="http://schemas.microsoft.com/office/drawing/2014/main" id="{770E33B5-335A-4096-9FA7-4E522E45192C}"/>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CF22515-E602-4AEF-9F85-05A839A714C8}"/>
              </a:ext>
            </a:extLst>
          </p:cNvPr>
          <p:cNvSpPr>
            <a:spLocks noGrp="1"/>
          </p:cNvSpPr>
          <p:nvPr>
            <p:ph type="sldNum" sz="quarter" idx="12"/>
          </p:nvPr>
        </p:nvSpPr>
        <p:spPr/>
        <p:txBody>
          <a:bodyPr/>
          <a:lstStyle/>
          <a:p>
            <a:fld id="{191BD1FC-A8A6-46DA-BF19-54F82CB4DB9C}" type="slidenum">
              <a:rPr lang="it-IT" smtClean="0"/>
              <a:t>‹N›</a:t>
            </a:fld>
            <a:endParaRPr lang="it-IT"/>
          </a:p>
        </p:txBody>
      </p:sp>
    </p:spTree>
    <p:extLst>
      <p:ext uri="{BB962C8B-B14F-4D97-AF65-F5344CB8AC3E}">
        <p14:creationId xmlns:p14="http://schemas.microsoft.com/office/powerpoint/2010/main" val="36056716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45583E5-CD50-4FC0-8C31-E321C90B0A76}"/>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A8FE1543-D225-40AB-AC33-F29BD6ECF87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B45B0422-15E4-4AB2-AB34-DF3332B2A4FB}"/>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92654A05-C47C-4B6E-BF84-4C795BC1EFA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C5539C1E-E92E-4B50-B334-2F4757811FD6}"/>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28143C8E-8D50-4680-8F35-228AF499CFAA}"/>
              </a:ext>
            </a:extLst>
          </p:cNvPr>
          <p:cNvSpPr>
            <a:spLocks noGrp="1"/>
          </p:cNvSpPr>
          <p:nvPr>
            <p:ph type="dt" sz="half" idx="10"/>
          </p:nvPr>
        </p:nvSpPr>
        <p:spPr/>
        <p:txBody>
          <a:bodyPr/>
          <a:lstStyle/>
          <a:p>
            <a:fld id="{29A168A3-5EAA-4BA7-A5F4-E8F2CE84B137}" type="datetimeFigureOut">
              <a:rPr lang="it-IT" smtClean="0"/>
              <a:t>21/02/2020</a:t>
            </a:fld>
            <a:endParaRPr lang="it-IT"/>
          </a:p>
        </p:txBody>
      </p:sp>
      <p:sp>
        <p:nvSpPr>
          <p:cNvPr id="8" name="Segnaposto piè di pagina 7">
            <a:extLst>
              <a:ext uri="{FF2B5EF4-FFF2-40B4-BE49-F238E27FC236}">
                <a16:creationId xmlns:a16="http://schemas.microsoft.com/office/drawing/2014/main" id="{B7C0ED0E-A4AE-41CE-9375-B6BF7A973B77}"/>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D62503A8-7AB6-4437-B82E-218C13993240}"/>
              </a:ext>
            </a:extLst>
          </p:cNvPr>
          <p:cNvSpPr>
            <a:spLocks noGrp="1"/>
          </p:cNvSpPr>
          <p:nvPr>
            <p:ph type="sldNum" sz="quarter" idx="12"/>
          </p:nvPr>
        </p:nvSpPr>
        <p:spPr/>
        <p:txBody>
          <a:bodyPr/>
          <a:lstStyle/>
          <a:p>
            <a:fld id="{191BD1FC-A8A6-46DA-BF19-54F82CB4DB9C}" type="slidenum">
              <a:rPr lang="it-IT" smtClean="0"/>
              <a:t>‹N›</a:t>
            </a:fld>
            <a:endParaRPr lang="it-IT"/>
          </a:p>
        </p:txBody>
      </p:sp>
    </p:spTree>
    <p:extLst>
      <p:ext uri="{BB962C8B-B14F-4D97-AF65-F5344CB8AC3E}">
        <p14:creationId xmlns:p14="http://schemas.microsoft.com/office/powerpoint/2010/main" val="27850364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1D342D-47ED-41BA-9541-1D00F4074FCC}"/>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D71FAF2E-40E7-4848-B53B-0C2CA9F84E7D}"/>
              </a:ext>
            </a:extLst>
          </p:cNvPr>
          <p:cNvSpPr>
            <a:spLocks noGrp="1"/>
          </p:cNvSpPr>
          <p:nvPr>
            <p:ph type="dt" sz="half" idx="10"/>
          </p:nvPr>
        </p:nvSpPr>
        <p:spPr/>
        <p:txBody>
          <a:bodyPr/>
          <a:lstStyle/>
          <a:p>
            <a:fld id="{29A168A3-5EAA-4BA7-A5F4-E8F2CE84B137}" type="datetimeFigureOut">
              <a:rPr lang="it-IT" smtClean="0"/>
              <a:t>21/02/2020</a:t>
            </a:fld>
            <a:endParaRPr lang="it-IT"/>
          </a:p>
        </p:txBody>
      </p:sp>
      <p:sp>
        <p:nvSpPr>
          <p:cNvPr id="4" name="Segnaposto piè di pagina 3">
            <a:extLst>
              <a:ext uri="{FF2B5EF4-FFF2-40B4-BE49-F238E27FC236}">
                <a16:creationId xmlns:a16="http://schemas.microsoft.com/office/drawing/2014/main" id="{2AF47C14-2109-42E4-8A13-A319F0E9972F}"/>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67A935D-EDF8-44F4-BCED-8EF1F8897CED}"/>
              </a:ext>
            </a:extLst>
          </p:cNvPr>
          <p:cNvSpPr>
            <a:spLocks noGrp="1"/>
          </p:cNvSpPr>
          <p:nvPr>
            <p:ph type="sldNum" sz="quarter" idx="12"/>
          </p:nvPr>
        </p:nvSpPr>
        <p:spPr/>
        <p:txBody>
          <a:bodyPr/>
          <a:lstStyle/>
          <a:p>
            <a:fld id="{191BD1FC-A8A6-46DA-BF19-54F82CB4DB9C}" type="slidenum">
              <a:rPr lang="it-IT" smtClean="0"/>
              <a:t>‹N›</a:t>
            </a:fld>
            <a:endParaRPr lang="it-IT"/>
          </a:p>
        </p:txBody>
      </p:sp>
    </p:spTree>
    <p:extLst>
      <p:ext uri="{BB962C8B-B14F-4D97-AF65-F5344CB8AC3E}">
        <p14:creationId xmlns:p14="http://schemas.microsoft.com/office/powerpoint/2010/main" val="12464288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06EA12BA-4F6C-463E-8276-0B8059135C91}"/>
              </a:ext>
            </a:extLst>
          </p:cNvPr>
          <p:cNvSpPr>
            <a:spLocks noGrp="1"/>
          </p:cNvSpPr>
          <p:nvPr>
            <p:ph type="dt" sz="half" idx="10"/>
          </p:nvPr>
        </p:nvSpPr>
        <p:spPr/>
        <p:txBody>
          <a:bodyPr/>
          <a:lstStyle/>
          <a:p>
            <a:fld id="{29A168A3-5EAA-4BA7-A5F4-E8F2CE84B137}" type="datetimeFigureOut">
              <a:rPr lang="it-IT" smtClean="0"/>
              <a:t>21/02/2020</a:t>
            </a:fld>
            <a:endParaRPr lang="it-IT"/>
          </a:p>
        </p:txBody>
      </p:sp>
      <p:sp>
        <p:nvSpPr>
          <p:cNvPr id="3" name="Segnaposto piè di pagina 2">
            <a:extLst>
              <a:ext uri="{FF2B5EF4-FFF2-40B4-BE49-F238E27FC236}">
                <a16:creationId xmlns:a16="http://schemas.microsoft.com/office/drawing/2014/main" id="{58DD56E1-1578-4937-9C4F-407876FADCDE}"/>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6DAEBC5F-04C6-4ECB-9332-C415D5B24011}"/>
              </a:ext>
            </a:extLst>
          </p:cNvPr>
          <p:cNvSpPr>
            <a:spLocks noGrp="1"/>
          </p:cNvSpPr>
          <p:nvPr>
            <p:ph type="sldNum" sz="quarter" idx="12"/>
          </p:nvPr>
        </p:nvSpPr>
        <p:spPr/>
        <p:txBody>
          <a:bodyPr/>
          <a:lstStyle/>
          <a:p>
            <a:fld id="{191BD1FC-A8A6-46DA-BF19-54F82CB4DB9C}" type="slidenum">
              <a:rPr lang="it-IT" smtClean="0"/>
              <a:t>‹N›</a:t>
            </a:fld>
            <a:endParaRPr lang="it-IT"/>
          </a:p>
        </p:txBody>
      </p:sp>
    </p:spTree>
    <p:extLst>
      <p:ext uri="{BB962C8B-B14F-4D97-AF65-F5344CB8AC3E}">
        <p14:creationId xmlns:p14="http://schemas.microsoft.com/office/powerpoint/2010/main" val="17149488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B012911-F638-4FAA-85D5-FE455572D69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26B06C0-3D55-4481-A058-8CFECB6B6A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D5DBC672-5E41-40FA-B9C3-8ED3F573D2E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F86FB6AE-E15E-4473-B436-F0FB2D8B1BCB}"/>
              </a:ext>
            </a:extLst>
          </p:cNvPr>
          <p:cNvSpPr>
            <a:spLocks noGrp="1"/>
          </p:cNvSpPr>
          <p:nvPr>
            <p:ph type="dt" sz="half" idx="10"/>
          </p:nvPr>
        </p:nvSpPr>
        <p:spPr/>
        <p:txBody>
          <a:bodyPr/>
          <a:lstStyle/>
          <a:p>
            <a:fld id="{29A168A3-5EAA-4BA7-A5F4-E8F2CE84B137}" type="datetimeFigureOut">
              <a:rPr lang="it-IT" smtClean="0"/>
              <a:t>21/02/2020</a:t>
            </a:fld>
            <a:endParaRPr lang="it-IT"/>
          </a:p>
        </p:txBody>
      </p:sp>
      <p:sp>
        <p:nvSpPr>
          <p:cNvPr id="6" name="Segnaposto piè di pagina 5">
            <a:extLst>
              <a:ext uri="{FF2B5EF4-FFF2-40B4-BE49-F238E27FC236}">
                <a16:creationId xmlns:a16="http://schemas.microsoft.com/office/drawing/2014/main" id="{BB0CB293-A045-44FF-8700-16E353C9772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CEA310E-9346-4ECC-93A1-F2C59AB0E7BC}"/>
              </a:ext>
            </a:extLst>
          </p:cNvPr>
          <p:cNvSpPr>
            <a:spLocks noGrp="1"/>
          </p:cNvSpPr>
          <p:nvPr>
            <p:ph type="sldNum" sz="quarter" idx="12"/>
          </p:nvPr>
        </p:nvSpPr>
        <p:spPr/>
        <p:txBody>
          <a:bodyPr/>
          <a:lstStyle/>
          <a:p>
            <a:fld id="{191BD1FC-A8A6-46DA-BF19-54F82CB4DB9C}" type="slidenum">
              <a:rPr lang="it-IT" smtClean="0"/>
              <a:t>‹N›</a:t>
            </a:fld>
            <a:endParaRPr lang="it-IT"/>
          </a:p>
        </p:txBody>
      </p:sp>
    </p:spTree>
    <p:extLst>
      <p:ext uri="{BB962C8B-B14F-4D97-AF65-F5344CB8AC3E}">
        <p14:creationId xmlns:p14="http://schemas.microsoft.com/office/powerpoint/2010/main" val="26077463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E58DF6C-13B5-4A9F-A3F2-5F6640DB3027}"/>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B2EDDDE8-ADE8-4EEC-BAD6-E5D815FC79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02986C98-7515-4119-8E6A-6223F243719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31FA964-9171-45A2-BD24-6A98D8C75F95}"/>
              </a:ext>
            </a:extLst>
          </p:cNvPr>
          <p:cNvSpPr>
            <a:spLocks noGrp="1"/>
          </p:cNvSpPr>
          <p:nvPr>
            <p:ph type="dt" sz="half" idx="10"/>
          </p:nvPr>
        </p:nvSpPr>
        <p:spPr/>
        <p:txBody>
          <a:bodyPr/>
          <a:lstStyle/>
          <a:p>
            <a:fld id="{29A168A3-5EAA-4BA7-A5F4-E8F2CE84B137}" type="datetimeFigureOut">
              <a:rPr lang="it-IT" smtClean="0"/>
              <a:t>21/02/2020</a:t>
            </a:fld>
            <a:endParaRPr lang="it-IT"/>
          </a:p>
        </p:txBody>
      </p:sp>
      <p:sp>
        <p:nvSpPr>
          <p:cNvPr id="6" name="Segnaposto piè di pagina 5">
            <a:extLst>
              <a:ext uri="{FF2B5EF4-FFF2-40B4-BE49-F238E27FC236}">
                <a16:creationId xmlns:a16="http://schemas.microsoft.com/office/drawing/2014/main" id="{7866FBFD-2A69-4794-9B0B-9B41E8133C4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08E346E4-9FD7-4728-87C4-B94A05FF4E98}"/>
              </a:ext>
            </a:extLst>
          </p:cNvPr>
          <p:cNvSpPr>
            <a:spLocks noGrp="1"/>
          </p:cNvSpPr>
          <p:nvPr>
            <p:ph type="sldNum" sz="quarter" idx="12"/>
          </p:nvPr>
        </p:nvSpPr>
        <p:spPr/>
        <p:txBody>
          <a:bodyPr/>
          <a:lstStyle/>
          <a:p>
            <a:fld id="{191BD1FC-A8A6-46DA-BF19-54F82CB4DB9C}" type="slidenum">
              <a:rPr lang="it-IT" smtClean="0"/>
              <a:t>‹N›</a:t>
            </a:fld>
            <a:endParaRPr lang="it-IT"/>
          </a:p>
        </p:txBody>
      </p:sp>
    </p:spTree>
    <p:extLst>
      <p:ext uri="{BB962C8B-B14F-4D97-AF65-F5344CB8AC3E}">
        <p14:creationId xmlns:p14="http://schemas.microsoft.com/office/powerpoint/2010/main" val="28827706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2549DCE1-9835-4BFD-A662-BB2BCD94245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B4D747B7-F2D3-42A4-8B73-83E92F528F3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39A8CD02-709C-49A5-B142-3A0AE7850D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A168A3-5EAA-4BA7-A5F4-E8F2CE84B137}" type="datetimeFigureOut">
              <a:rPr lang="it-IT" smtClean="0"/>
              <a:t>21/02/2020</a:t>
            </a:fld>
            <a:endParaRPr lang="it-IT"/>
          </a:p>
        </p:txBody>
      </p:sp>
      <p:sp>
        <p:nvSpPr>
          <p:cNvPr id="5" name="Segnaposto piè di pagina 4">
            <a:extLst>
              <a:ext uri="{FF2B5EF4-FFF2-40B4-BE49-F238E27FC236}">
                <a16:creationId xmlns:a16="http://schemas.microsoft.com/office/drawing/2014/main" id="{99B0B279-642D-488E-AEE5-5B6FE54DBAF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5DC516A8-D6C1-457F-A436-7FF679DCB38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1BD1FC-A8A6-46DA-BF19-54F82CB4DB9C}" type="slidenum">
              <a:rPr lang="it-IT" smtClean="0"/>
              <a:t>‹N›</a:t>
            </a:fld>
            <a:endParaRPr lang="it-IT"/>
          </a:p>
        </p:txBody>
      </p:sp>
    </p:spTree>
    <p:extLst>
      <p:ext uri="{BB962C8B-B14F-4D97-AF65-F5344CB8AC3E}">
        <p14:creationId xmlns:p14="http://schemas.microsoft.com/office/powerpoint/2010/main" val="311041011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FCDF139-451C-454C-99A1-D6ECB94DBBED}"/>
              </a:ext>
            </a:extLst>
          </p:cNvPr>
          <p:cNvSpPr>
            <a:spLocks noGrp="1"/>
          </p:cNvSpPr>
          <p:nvPr>
            <p:ph type="ctrTitle"/>
          </p:nvPr>
        </p:nvSpPr>
        <p:spPr/>
        <p:txBody>
          <a:bodyPr/>
          <a:lstStyle/>
          <a:p>
            <a:r>
              <a:rPr lang="it-IT" dirty="0"/>
              <a:t>Funzione critica e utopica della pedagogia</a:t>
            </a:r>
          </a:p>
        </p:txBody>
      </p:sp>
      <p:sp>
        <p:nvSpPr>
          <p:cNvPr id="3" name="Sottotitolo 2">
            <a:extLst>
              <a:ext uri="{FF2B5EF4-FFF2-40B4-BE49-F238E27FC236}">
                <a16:creationId xmlns:a16="http://schemas.microsoft.com/office/drawing/2014/main" id="{5DC377D3-07FC-4702-A31B-CC1B3E2821F5}"/>
              </a:ext>
            </a:extLst>
          </p:cNvPr>
          <p:cNvSpPr>
            <a:spLocks noGrp="1"/>
          </p:cNvSpPr>
          <p:nvPr>
            <p:ph type="subTitle" idx="1"/>
          </p:nvPr>
        </p:nvSpPr>
        <p:spPr/>
        <p:txBody>
          <a:bodyPr/>
          <a:lstStyle/>
          <a:p>
            <a:endParaRPr lang="it-IT"/>
          </a:p>
        </p:txBody>
      </p:sp>
    </p:spTree>
    <p:extLst>
      <p:ext uri="{BB962C8B-B14F-4D97-AF65-F5344CB8AC3E}">
        <p14:creationId xmlns:p14="http://schemas.microsoft.com/office/powerpoint/2010/main" val="27239284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B8122D-D857-4D1E-9979-CA3879EEEA71}"/>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E9858B9F-67F9-4592-BE4B-7AF1B4FBFCFA}"/>
              </a:ext>
            </a:extLst>
          </p:cNvPr>
          <p:cNvSpPr>
            <a:spLocks noGrp="1"/>
          </p:cNvSpPr>
          <p:nvPr>
            <p:ph idx="1"/>
          </p:nvPr>
        </p:nvSpPr>
        <p:spPr/>
        <p:txBody>
          <a:bodyPr/>
          <a:lstStyle/>
          <a:p>
            <a:r>
              <a:rPr lang="it-IT" dirty="0"/>
              <a:t>L’azione educativa è in sé antiideologica nel momento in cui, per formare il soggetto attraverso la necessaria dinamica di </a:t>
            </a:r>
            <a:r>
              <a:rPr lang="it-IT" dirty="0" err="1"/>
              <a:t>autoriflessività</a:t>
            </a:r>
            <a:r>
              <a:rPr lang="it-IT" dirty="0"/>
              <a:t>, di riappropriazione, è volta “a smascherare la riproduzione sociale operata dalle istituzioni educative, a combattere contro i “miti” degli adulti, a recuperare e valorizzare l’età infantile, a denunciare forme “perverse” dell’insegnamento e le </a:t>
            </a:r>
            <a:r>
              <a:rPr lang="it-IT" dirty="0" err="1"/>
              <a:t>proceduralità</a:t>
            </a:r>
            <a:r>
              <a:rPr lang="it-IT" dirty="0"/>
              <a:t> “impossibili” della pedagogia, a rilanciare il ruolo della relazione educativa, promuovendo pratiche pedagogiche non-direttive, radicali, antiistituzionali, progressiste” (ivi, 13).</a:t>
            </a:r>
          </a:p>
          <a:p>
            <a:endParaRPr lang="it-IT" dirty="0"/>
          </a:p>
        </p:txBody>
      </p:sp>
    </p:spTree>
    <p:extLst>
      <p:ext uri="{BB962C8B-B14F-4D97-AF65-F5344CB8AC3E}">
        <p14:creationId xmlns:p14="http://schemas.microsoft.com/office/powerpoint/2010/main" val="14490751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5FED26-9936-46D5-86F1-F6AC2CC94073}"/>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C4B8A205-0961-4F55-BF75-C9803829AC7B}"/>
              </a:ext>
            </a:extLst>
          </p:cNvPr>
          <p:cNvSpPr>
            <a:spLocks noGrp="1"/>
          </p:cNvSpPr>
          <p:nvPr>
            <p:ph idx="1"/>
          </p:nvPr>
        </p:nvSpPr>
        <p:spPr/>
        <p:txBody>
          <a:bodyPr/>
          <a:lstStyle/>
          <a:p>
            <a:r>
              <a:rPr lang="it-IT" dirty="0"/>
              <a:t>“L’ottica decostruttiva deve, quindi, agire anche in pedagogia come un dispositivo preliminare deve intervenire a dissotterrare </a:t>
            </a:r>
            <a:r>
              <a:rPr lang="it-IT" dirty="0" err="1"/>
              <a:t>pre</a:t>
            </a:r>
            <a:r>
              <a:rPr lang="it-IT" dirty="0"/>
              <a:t>-giudizi, a smascherare infra-strutture, a far emergere il nascosto de il non-detto[…], è possibile attivare anche in pedagogia, in una disciplina fortemente condizionata dallo storico-pragmatico e non radicale per vocazione (in quanto mediatrice e, forse, compromissoria) questa </a:t>
            </a:r>
            <a:r>
              <a:rPr lang="it-IT" i="1" dirty="0"/>
              <a:t>nuova ottica</a:t>
            </a:r>
            <a:r>
              <a:rPr lang="it-IT" dirty="0"/>
              <a:t>, necessaria per corredarla – come sapere - di uno statuto autoriflessivo che non lasci nessun aspetto del suo ‘congegno’ come impensato”</a:t>
            </a:r>
          </a:p>
          <a:p>
            <a:r>
              <a:rPr lang="it-IT" dirty="0"/>
              <a:t>F. Cambi</a:t>
            </a:r>
          </a:p>
          <a:p>
            <a:endParaRPr lang="it-IT" dirty="0"/>
          </a:p>
        </p:txBody>
      </p:sp>
    </p:spTree>
    <p:extLst>
      <p:ext uri="{BB962C8B-B14F-4D97-AF65-F5344CB8AC3E}">
        <p14:creationId xmlns:p14="http://schemas.microsoft.com/office/powerpoint/2010/main" val="647731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EE4D7D-04B1-4FFC-AA3F-865BEBAA91FB}"/>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2041D06-837F-4A74-AF5E-AB7142D41B07}"/>
              </a:ext>
            </a:extLst>
          </p:cNvPr>
          <p:cNvSpPr>
            <a:spLocks noGrp="1"/>
          </p:cNvSpPr>
          <p:nvPr>
            <p:ph idx="1"/>
          </p:nvPr>
        </p:nvSpPr>
        <p:spPr/>
        <p:txBody>
          <a:bodyPr/>
          <a:lstStyle/>
          <a:p>
            <a:r>
              <a:rPr lang="it-IT" dirty="0"/>
              <a:t>È un soggetto dislocato. Scrive </a:t>
            </a:r>
            <a:r>
              <a:rPr lang="it-IT" dirty="0" err="1"/>
              <a:t>Mortari</a:t>
            </a:r>
            <a:r>
              <a:rPr lang="it-IT" dirty="0"/>
              <a:t>: “L’educare a pensare, quando lo è in modo autentico, non ha nulla di amabile, poiché è un continuo trar fuori dal certo, dai paesaggi </a:t>
            </a:r>
            <a:r>
              <a:rPr lang="it-IT" dirty="0" err="1"/>
              <a:t>noologici</a:t>
            </a:r>
            <a:r>
              <a:rPr lang="it-IT" dirty="0"/>
              <a:t> conosciuti e fidati per provocare quell’esperienza di spaesamento necessaria affinché si inneschi la ricerca di nuovi orizzonti. La pratica del pensare è faticosa sia sul piano emotivo, che su quello cognitivo” (</a:t>
            </a:r>
            <a:r>
              <a:rPr lang="it-IT" dirty="0" err="1"/>
              <a:t>mortari</a:t>
            </a:r>
            <a:r>
              <a:rPr lang="it-IT" dirty="0"/>
              <a:t>, aver cura della vita della mente, 69). L’allievo deve accettare “di vivere autenticamente nella dimensione della ricerca di sé arrischiando l’esperienza di continui spaesamenti” (ivi). </a:t>
            </a:r>
          </a:p>
          <a:p>
            <a:endParaRPr lang="it-IT" dirty="0"/>
          </a:p>
        </p:txBody>
      </p:sp>
    </p:spTree>
    <p:extLst>
      <p:ext uri="{BB962C8B-B14F-4D97-AF65-F5344CB8AC3E}">
        <p14:creationId xmlns:p14="http://schemas.microsoft.com/office/powerpoint/2010/main" val="30868152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9D0C360-777D-4055-AE00-C651442EF1DC}"/>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5FBB792-0E59-49A5-8EA9-2670183F3B6A}"/>
              </a:ext>
            </a:extLst>
          </p:cNvPr>
          <p:cNvSpPr>
            <a:spLocks noGrp="1"/>
          </p:cNvSpPr>
          <p:nvPr>
            <p:ph idx="1"/>
          </p:nvPr>
        </p:nvSpPr>
        <p:spPr/>
        <p:txBody>
          <a:bodyPr>
            <a:normAutofit lnSpcReduction="10000"/>
          </a:bodyPr>
          <a:lstStyle/>
          <a:p>
            <a:r>
              <a:rPr lang="it-IT" dirty="0"/>
              <a:t>L’uomo è davvero “ciò che si fa”, l’educazione dovrebbe mirare innanzi tutto alla formazione del sé cioè all’autoreferenzialità del soggetto, </a:t>
            </a:r>
            <a:r>
              <a:rPr lang="it-IT" i="1" dirty="0"/>
              <a:t>alla sua riappropriazione</a:t>
            </a:r>
            <a:r>
              <a:rPr lang="it-IT" dirty="0"/>
              <a:t> (corsivi miei), rinunciando ad un “se stesso” irrigidito nelle proprie </a:t>
            </a:r>
            <a:r>
              <a:rPr lang="it-IT" dirty="0" err="1"/>
              <a:t>pre</a:t>
            </a:r>
            <a:r>
              <a:rPr lang="it-IT" dirty="0"/>
              <a:t>-comprensioni, arricchito, invece, dalle relazioni interpersonali distribuite nella realtà sociale” (pedagogia sotto analisi, 11).</a:t>
            </a:r>
          </a:p>
          <a:p>
            <a:r>
              <a:rPr lang="it-IT" dirty="0"/>
              <a:t>È un soggetto emancipato, che arriva dopo le metafisiche, dopo le ideologie, dopo le scienze (</a:t>
            </a:r>
            <a:r>
              <a:rPr lang="it-IT" dirty="0" err="1"/>
              <a:t>cfr</a:t>
            </a:r>
            <a:r>
              <a:rPr lang="it-IT" dirty="0"/>
              <a:t>, pedagogia sotto analisi 10), che dunque deve passare da un decisivo </a:t>
            </a:r>
            <a:r>
              <a:rPr lang="it-IT" i="1" dirty="0"/>
              <a:t>vaglio ermeneutico</a:t>
            </a:r>
            <a:r>
              <a:rPr lang="it-IT" dirty="0"/>
              <a:t> (ivi, 10), che riscopre “la funzione emancipatoria dell’esercizio teorico in educazione” (ivi, 10), contro “ogni forma di interpretazione oggettiva e sistematica della realtà educativa” (ivi, 10)</a:t>
            </a:r>
          </a:p>
          <a:p>
            <a:endParaRPr lang="it-IT" dirty="0"/>
          </a:p>
        </p:txBody>
      </p:sp>
    </p:spTree>
    <p:extLst>
      <p:ext uri="{BB962C8B-B14F-4D97-AF65-F5344CB8AC3E}">
        <p14:creationId xmlns:p14="http://schemas.microsoft.com/office/powerpoint/2010/main" val="19619107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31E049-E620-4EEA-A208-E3D954C1C0A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F56956A1-A5FA-400C-A898-75FF22214067}"/>
              </a:ext>
            </a:extLst>
          </p:cNvPr>
          <p:cNvSpPr>
            <a:spLocks noGrp="1"/>
          </p:cNvSpPr>
          <p:nvPr>
            <p:ph idx="1"/>
          </p:nvPr>
        </p:nvSpPr>
        <p:spPr/>
        <p:txBody>
          <a:bodyPr>
            <a:normAutofit fontScale="92500"/>
          </a:bodyPr>
          <a:lstStyle/>
          <a:p>
            <a:r>
              <a:rPr lang="it-IT" dirty="0"/>
              <a:t>Il soggetto dislocato è “un soggetto problematico, inquieto, debole, disseminato, spiazzando sia la società sia le istituzioni e riaffermando, appunto, la centralità della </a:t>
            </a:r>
            <a:r>
              <a:rPr lang="it-IT" i="1" dirty="0"/>
              <a:t>formazione</a:t>
            </a:r>
            <a:r>
              <a:rPr lang="it-IT" dirty="0"/>
              <a:t>, </a:t>
            </a:r>
            <a:r>
              <a:rPr lang="it-IT" dirty="0" err="1"/>
              <a:t>ri</a:t>
            </a:r>
            <a:r>
              <a:rPr lang="it-IT" dirty="0"/>
              <a:t>-letta come il </a:t>
            </a:r>
            <a:r>
              <a:rPr lang="it-IT" dirty="0" err="1"/>
              <a:t>proprium</a:t>
            </a:r>
            <a:r>
              <a:rPr lang="it-IT" dirty="0"/>
              <a:t> del sapere e dell’agire pedagogici” (Mariani, La pedagogia sotto analisi, 9).</a:t>
            </a:r>
          </a:p>
          <a:p>
            <a:r>
              <a:rPr lang="it-IT" dirty="0"/>
              <a:t>In questa prospettiva assistiamo al rilancio della pedagogia come la “più umana tra le scienze umane” (ivi, 9), al cui specifico statuto appartiene “l’iper-complessità, la scansione dialettica tra epistemologia e ontologia, il pluralismo disciplinare di riferimento, la vocazione pratico-teorica, la tensione utopica, lo stesso polimorfismo dell’agire educativo” (ivi, 9)</a:t>
            </a:r>
          </a:p>
          <a:p>
            <a:r>
              <a:rPr lang="it-IT"/>
              <a:t> </a:t>
            </a:r>
          </a:p>
          <a:p>
            <a:endParaRPr lang="it-IT"/>
          </a:p>
        </p:txBody>
      </p:sp>
    </p:spTree>
    <p:extLst>
      <p:ext uri="{BB962C8B-B14F-4D97-AF65-F5344CB8AC3E}">
        <p14:creationId xmlns:p14="http://schemas.microsoft.com/office/powerpoint/2010/main" val="27272709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70F563-26B9-49E1-91A0-73B2791F2C39}"/>
              </a:ext>
            </a:extLst>
          </p:cNvPr>
          <p:cNvSpPr>
            <a:spLocks noGrp="1"/>
          </p:cNvSpPr>
          <p:nvPr>
            <p:ph type="title"/>
          </p:nvPr>
        </p:nvSpPr>
        <p:spPr/>
        <p:txBody>
          <a:bodyPr/>
          <a:lstStyle/>
          <a:p>
            <a:r>
              <a:rPr lang="it-IT" dirty="0"/>
              <a:t>Evento educativo e trasformazione</a:t>
            </a:r>
          </a:p>
        </p:txBody>
      </p:sp>
      <p:sp>
        <p:nvSpPr>
          <p:cNvPr id="3" name="Segnaposto contenuto 2">
            <a:extLst>
              <a:ext uri="{FF2B5EF4-FFF2-40B4-BE49-F238E27FC236}">
                <a16:creationId xmlns:a16="http://schemas.microsoft.com/office/drawing/2014/main" id="{09722720-E2B4-4DE0-8F6C-461E7DE3F537}"/>
              </a:ext>
            </a:extLst>
          </p:cNvPr>
          <p:cNvSpPr>
            <a:spLocks noGrp="1"/>
          </p:cNvSpPr>
          <p:nvPr>
            <p:ph idx="1"/>
          </p:nvPr>
        </p:nvSpPr>
        <p:spPr/>
        <p:txBody>
          <a:bodyPr/>
          <a:lstStyle/>
          <a:p>
            <a:r>
              <a:rPr lang="it-IT" dirty="0"/>
              <a:t>Ho preso il brano dal libro Attesa di Dio. Simone Weil arriva a dire che il fine di tutta la formazione, di tutto il percorso scolastico deve essere quello di formare le persone all’attenzione, formare persone capaci di attenzione. Rimane poco di quello che si studia </a:t>
            </a:r>
            <a:r>
              <a:rPr lang="it-IT" dirty="0" err="1"/>
              <a:t>perche</a:t>
            </a:r>
            <a:r>
              <a:rPr lang="it-IT" dirty="0"/>
              <a:t>́ manca l’attenzione che li accoglie, che li interiorizza e li personalizza, quei contenuti. </a:t>
            </a:r>
            <a:r>
              <a:rPr lang="it-IT" dirty="0" err="1"/>
              <a:t>Cio</a:t>
            </a:r>
            <a:r>
              <a:rPr lang="it-IT" dirty="0"/>
              <a:t>̀ che mi ha colpito me lo ricordo, quello che invece ho dovuto sforzarmi di imparare, con il tempo lo dimentico.</a:t>
            </a:r>
          </a:p>
        </p:txBody>
      </p:sp>
    </p:spTree>
    <p:extLst>
      <p:ext uri="{BB962C8B-B14F-4D97-AF65-F5344CB8AC3E}">
        <p14:creationId xmlns:p14="http://schemas.microsoft.com/office/powerpoint/2010/main" val="26872108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97E358C-6D4D-47AC-AA5A-CFC74BD823FD}"/>
              </a:ext>
            </a:extLst>
          </p:cNvPr>
          <p:cNvSpPr>
            <a:spLocks noGrp="1"/>
          </p:cNvSpPr>
          <p:nvPr>
            <p:ph type="title"/>
          </p:nvPr>
        </p:nvSpPr>
        <p:spPr/>
        <p:txBody>
          <a:bodyPr/>
          <a:lstStyle/>
          <a:p>
            <a:r>
              <a:rPr lang="it-IT" dirty="0"/>
              <a:t>Educazione ed empatia</a:t>
            </a:r>
          </a:p>
        </p:txBody>
      </p:sp>
      <p:sp>
        <p:nvSpPr>
          <p:cNvPr id="3" name="Segnaposto contenuto 2">
            <a:extLst>
              <a:ext uri="{FF2B5EF4-FFF2-40B4-BE49-F238E27FC236}">
                <a16:creationId xmlns:a16="http://schemas.microsoft.com/office/drawing/2014/main" id="{F7AB66A8-1B3A-41AB-84BD-5964451228BB}"/>
              </a:ext>
            </a:extLst>
          </p:cNvPr>
          <p:cNvSpPr>
            <a:spLocks noGrp="1"/>
          </p:cNvSpPr>
          <p:nvPr>
            <p:ph idx="1"/>
          </p:nvPr>
        </p:nvSpPr>
        <p:spPr/>
        <p:txBody>
          <a:bodyPr/>
          <a:lstStyle/>
          <a:p>
            <a:r>
              <a:rPr lang="it-IT" dirty="0"/>
              <a:t>L’attenzione, come l’ascolto, non è questione di </a:t>
            </a:r>
            <a:r>
              <a:rPr lang="it-IT" dirty="0" err="1"/>
              <a:t>volonta</a:t>
            </a:r>
            <a:r>
              <a:rPr lang="it-IT" dirty="0"/>
              <a:t>̀ – dice Simone Weil –, né di intelligenza, ma innanzitutto di desiderio e di cuore. Non basta fare uno sforzo per essere attenti; facciamo spesso esperienza che ogni sforzo è inutile, è inutile se manca il desiderio che apre. Attenzione comporta apertura, fare spazio, lasciare che l’altro prenda dimora in noi; per questo è un’esperienza profondamente spirituale. Io sono attento a qualcosa che è fuori da me, e la mia attenzione gli permette di entrare, di diventare parte di me, prendere dimora in me; per questo l’attenzione è un atteggiamento anche spirituale. </a:t>
            </a:r>
          </a:p>
        </p:txBody>
      </p:sp>
    </p:spTree>
    <p:extLst>
      <p:ext uri="{BB962C8B-B14F-4D97-AF65-F5344CB8AC3E}">
        <p14:creationId xmlns:p14="http://schemas.microsoft.com/office/powerpoint/2010/main" val="330335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2A5730-8AC9-467C-91CF-D739E9B4A498}"/>
              </a:ext>
            </a:extLst>
          </p:cNvPr>
          <p:cNvSpPr>
            <a:spLocks noGrp="1"/>
          </p:cNvSpPr>
          <p:nvPr>
            <p:ph type="title"/>
          </p:nvPr>
        </p:nvSpPr>
        <p:spPr>
          <a:xfrm>
            <a:off x="838200" y="365125"/>
            <a:ext cx="10515600" cy="451621"/>
          </a:xfrm>
        </p:spPr>
        <p:txBody>
          <a:bodyPr>
            <a:normAutofit fontScale="90000"/>
          </a:bodyPr>
          <a:lstStyle/>
          <a:p>
            <a:r>
              <a:rPr lang="it-IT" dirty="0"/>
              <a:t>L’educazione fra gioia </a:t>
            </a:r>
            <a:r>
              <a:rPr lang="it-IT"/>
              <a:t>e fatica</a:t>
            </a:r>
            <a:endParaRPr lang="it-IT" dirty="0"/>
          </a:p>
        </p:txBody>
      </p:sp>
      <p:sp>
        <p:nvSpPr>
          <p:cNvPr id="3" name="Segnaposto contenuto 2">
            <a:extLst>
              <a:ext uri="{FF2B5EF4-FFF2-40B4-BE49-F238E27FC236}">
                <a16:creationId xmlns:a16="http://schemas.microsoft.com/office/drawing/2014/main" id="{29E09962-AE30-46D9-8B23-AFC285A4DE3F}"/>
              </a:ext>
            </a:extLst>
          </p:cNvPr>
          <p:cNvSpPr>
            <a:spLocks noGrp="1"/>
          </p:cNvSpPr>
          <p:nvPr>
            <p:ph idx="1"/>
          </p:nvPr>
        </p:nvSpPr>
        <p:spPr>
          <a:xfrm>
            <a:off x="838200" y="985421"/>
            <a:ext cx="10515600" cy="5191542"/>
          </a:xfrm>
        </p:spPr>
        <p:txBody>
          <a:bodyPr>
            <a:normAutofit fontScale="92500" lnSpcReduction="10000"/>
          </a:bodyPr>
          <a:lstStyle/>
          <a:p>
            <a:r>
              <a:rPr lang="it-IT" dirty="0"/>
              <a:t>L’intelligenza </a:t>
            </a:r>
            <a:r>
              <a:rPr lang="it-IT" dirty="0" err="1"/>
              <a:t>puo</a:t>
            </a:r>
            <a:r>
              <a:rPr lang="it-IT" dirty="0"/>
              <a:t>̀ essere guidata soltanto dal desiderio. E </a:t>
            </a:r>
            <a:r>
              <a:rPr lang="it-IT" dirty="0" err="1"/>
              <a:t>perche</a:t>
            </a:r>
            <a:r>
              <a:rPr lang="it-IT" dirty="0"/>
              <a:t>́ ci sia desiderio, devono esserci piacere e gioia. L’intelligenza cresce e porta frutti solo nella gioia».</a:t>
            </a:r>
          </a:p>
          <a:p>
            <a:r>
              <a:rPr lang="it-IT" dirty="0"/>
              <a:t>Lei dice anche che l’attenzione </a:t>
            </a:r>
            <a:r>
              <a:rPr lang="it-IT" dirty="0" err="1"/>
              <a:t>piu</a:t>
            </a:r>
            <a:r>
              <a:rPr lang="it-IT" dirty="0"/>
              <a:t>̀ che uno sforzo, comporta una lotta, una lotta contro se stessi, contro la pretesa di essere autosufficienti, di non aver bisogno, di sapere </a:t>
            </a:r>
            <a:r>
              <a:rPr lang="it-IT" dirty="0" err="1"/>
              <a:t>gia</a:t>
            </a:r>
            <a:r>
              <a:rPr lang="it-IT" dirty="0"/>
              <a:t>̀: «...al di là delle apparenze, è molto (...) difficile. L’attenzione consiste nel sospendere il proprio pensiero, nel lasciarlo disponibile, vuoto e permeabile all’oggetto». «Nella nostra anima c’è qualcosa a cui ripugna la vera attenzione molto </a:t>
            </a:r>
            <a:r>
              <a:rPr lang="it-IT" dirty="0" err="1"/>
              <a:t>piu</a:t>
            </a:r>
            <a:r>
              <a:rPr lang="it-IT" dirty="0"/>
              <a:t>̀ violentemente di quanto alla carne ripugni la fatica. Questo qualcosa è molto </a:t>
            </a:r>
            <a:r>
              <a:rPr lang="it-IT" dirty="0" err="1"/>
              <a:t>piu</a:t>
            </a:r>
            <a:r>
              <a:rPr lang="it-IT" dirty="0"/>
              <a:t>̀ vicino al male di quanto non lo sia la carne. Ecco </a:t>
            </a:r>
            <a:r>
              <a:rPr lang="it-IT" dirty="0" err="1"/>
              <a:t>perche</a:t>
            </a:r>
            <a:r>
              <a:rPr lang="it-IT" dirty="0"/>
              <a:t>́ ogni volta che si presta veramente attenzione si distrugge un po’ di male in se stessi. Un quarto d’ora di attenzione così orientata ha lo stesso valore di molte opere buone». L’attenzione è la forma </a:t>
            </a:r>
            <a:r>
              <a:rPr lang="it-IT" dirty="0" err="1"/>
              <a:t>piu</a:t>
            </a:r>
            <a:r>
              <a:rPr lang="it-IT" dirty="0"/>
              <a:t>̀ rara e </a:t>
            </a:r>
            <a:r>
              <a:rPr lang="it-IT" dirty="0" err="1"/>
              <a:t>piu</a:t>
            </a:r>
            <a:r>
              <a:rPr lang="it-IT" dirty="0"/>
              <a:t>̀ pura della </a:t>
            </a:r>
            <a:r>
              <a:rPr lang="it-IT" dirty="0" err="1"/>
              <a:t>generosita</a:t>
            </a:r>
            <a:r>
              <a:rPr lang="it-IT" dirty="0"/>
              <a:t>̀.’ </a:t>
            </a:r>
          </a:p>
          <a:p>
            <a:endParaRPr lang="it-IT" dirty="0"/>
          </a:p>
        </p:txBody>
      </p:sp>
    </p:spTree>
    <p:extLst>
      <p:ext uri="{BB962C8B-B14F-4D97-AF65-F5344CB8AC3E}">
        <p14:creationId xmlns:p14="http://schemas.microsoft.com/office/powerpoint/2010/main" val="34748644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00BF706-9432-4860-9EF4-8F0F140136FE}"/>
              </a:ext>
            </a:extLst>
          </p:cNvPr>
          <p:cNvSpPr>
            <a:spLocks noGrp="1"/>
          </p:cNvSpPr>
          <p:nvPr>
            <p:ph type="title"/>
          </p:nvPr>
        </p:nvSpPr>
        <p:spPr>
          <a:xfrm>
            <a:off x="838200" y="365126"/>
            <a:ext cx="10515600" cy="315912"/>
          </a:xfrm>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F4975CFE-9CF1-4E3B-8DE1-A4D0BC19436E}"/>
              </a:ext>
            </a:extLst>
          </p:cNvPr>
          <p:cNvSpPr>
            <a:spLocks noGrp="1"/>
          </p:cNvSpPr>
          <p:nvPr>
            <p:ph idx="1"/>
          </p:nvPr>
        </p:nvSpPr>
        <p:spPr>
          <a:xfrm>
            <a:off x="838200" y="852256"/>
            <a:ext cx="10515600" cy="5324707"/>
          </a:xfrm>
        </p:spPr>
        <p:txBody>
          <a:bodyPr>
            <a:normAutofit fontScale="92500" lnSpcReduction="20000"/>
          </a:bodyPr>
          <a:lstStyle/>
          <a:p>
            <a:r>
              <a:rPr lang="it-IT" dirty="0"/>
              <a:t>Il problema del Novecento è relativo alle formazione delle ideologie, e al pervasivo condizionamento ideologico, originariamente utilizzate in funzione pedagogica: “Un'altra infrastruttura dell’educazione/pedagogia che ancora la Modernità ha potenziato ed evidenziato insieme, è quella connessa al nesso pedagogia-politica […] La politica si è riconosciuta e delineata come una grande matrice della pedagogia e fattore-chiave dell’educazione. Come il momento più generativo dei processi educativi, in quanto li pensa, li attiva, li programma, li governa […] Ma il Novecento ha decantato anche la problematicità che corre tra la politica e la pedagogia […] Mancano opere decisive, capaci di </a:t>
            </a:r>
            <a:r>
              <a:rPr lang="it-IT" dirty="0" err="1"/>
              <a:t>ri</a:t>
            </a:r>
            <a:r>
              <a:rPr lang="it-IT" dirty="0"/>
              <a:t>-collocare tale problema in quel tempo del postmoderno in cui siamo ubicati e dal quale agiamo e pensiamo. In questo postmoderno quel rapporto tensionale viene da un lato ad esasperarsi e ad oscurarsi […] Si esaspera poiché siamo nel tempo delle debolezze, del nomadismo, della trasversalità; si oscura poiché questo  è anche il tempo dei domini cibernetici, della tecnologia omologante ed espropriante, de-soggettivante ecc.”(153- 155 – F. Cambi, Manuale di filosofia dell’educazione)</a:t>
            </a:r>
          </a:p>
          <a:p>
            <a:endParaRPr lang="it-IT" dirty="0"/>
          </a:p>
        </p:txBody>
      </p:sp>
    </p:spTree>
    <p:extLst>
      <p:ext uri="{BB962C8B-B14F-4D97-AF65-F5344CB8AC3E}">
        <p14:creationId xmlns:p14="http://schemas.microsoft.com/office/powerpoint/2010/main" val="3273246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20C47E8-2F14-488C-83E1-9AF3C187E3C1}"/>
              </a:ext>
            </a:extLst>
          </p:cNvPr>
          <p:cNvSpPr>
            <a:spLocks noGrp="1"/>
          </p:cNvSpPr>
          <p:nvPr>
            <p:ph type="title"/>
          </p:nvPr>
        </p:nvSpPr>
        <p:spPr>
          <a:xfrm>
            <a:off x="838200" y="365126"/>
            <a:ext cx="10515600" cy="424988"/>
          </a:xfrm>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B52C6ADF-9462-4903-AC83-A8AB6EC57F34}"/>
              </a:ext>
            </a:extLst>
          </p:cNvPr>
          <p:cNvSpPr>
            <a:spLocks noGrp="1"/>
          </p:cNvSpPr>
          <p:nvPr>
            <p:ph idx="1"/>
          </p:nvPr>
        </p:nvSpPr>
        <p:spPr>
          <a:xfrm>
            <a:off x="838200" y="1012054"/>
            <a:ext cx="10515600" cy="5164909"/>
          </a:xfrm>
        </p:spPr>
        <p:txBody>
          <a:bodyPr>
            <a:normAutofit/>
          </a:bodyPr>
          <a:lstStyle/>
          <a:p>
            <a:r>
              <a:rPr lang="it-IT" dirty="0"/>
              <a:t>Il postmoderno </a:t>
            </a:r>
            <a:r>
              <a:rPr lang="it-IT" dirty="0" err="1"/>
              <a:t>internatico</a:t>
            </a:r>
            <a:r>
              <a:rPr lang="it-IT" dirty="0"/>
              <a:t> non si mostra come una radicalizzazione dell’epoca delle ideologie? “Il capitalismo della sorveglianza – si legge in un recente testo – è un nuovo ordine economico che sfrutta l’esperienza umana come materia prima per pratiche commerciali segrete di estrazione, previsione, vendita”.</a:t>
            </a:r>
          </a:p>
          <a:p>
            <a:r>
              <a:rPr lang="it-IT" dirty="0"/>
              <a:t>.</a:t>
            </a:r>
          </a:p>
          <a:p>
            <a:r>
              <a:rPr lang="it-IT" dirty="0"/>
              <a:t>S. </a:t>
            </a:r>
            <a:r>
              <a:rPr lang="it-IT" dirty="0" err="1"/>
              <a:t>Zuboff</a:t>
            </a:r>
            <a:r>
              <a:rPr lang="it-IT" dirty="0"/>
              <a:t>, Il capitalismo di sorveglianza. Il futuro dell’umanità nell’era dei nuovi poteri, Luiss University Press, 2020.</a:t>
            </a:r>
          </a:p>
          <a:p>
            <a:r>
              <a:rPr lang="it-IT" dirty="0"/>
              <a:t>P. Giordano, No, non mi piace, “La lettura”, 9 febbraio 2020.</a:t>
            </a:r>
          </a:p>
          <a:p>
            <a:r>
              <a:rPr lang="it-IT" dirty="0"/>
              <a:t>P. Giordano, No, non mi piace…</a:t>
            </a:r>
          </a:p>
          <a:p>
            <a:endParaRPr lang="it-IT" dirty="0"/>
          </a:p>
        </p:txBody>
      </p:sp>
    </p:spTree>
    <p:extLst>
      <p:ext uri="{BB962C8B-B14F-4D97-AF65-F5344CB8AC3E}">
        <p14:creationId xmlns:p14="http://schemas.microsoft.com/office/powerpoint/2010/main" val="2009180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57FFB30-295E-4908-8CD5-06B765D39A77}"/>
              </a:ext>
            </a:extLst>
          </p:cNvPr>
          <p:cNvSpPr>
            <a:spLocks noGrp="1"/>
          </p:cNvSpPr>
          <p:nvPr>
            <p:ph type="title"/>
          </p:nvPr>
        </p:nvSpPr>
        <p:spPr>
          <a:xfrm>
            <a:off x="838200" y="365125"/>
            <a:ext cx="10515600" cy="496009"/>
          </a:xfrm>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C5275599-68AC-40C8-9E0E-33E2C539004C}"/>
              </a:ext>
            </a:extLst>
          </p:cNvPr>
          <p:cNvSpPr>
            <a:spLocks noGrp="1"/>
          </p:cNvSpPr>
          <p:nvPr>
            <p:ph idx="1"/>
          </p:nvPr>
        </p:nvSpPr>
        <p:spPr>
          <a:xfrm>
            <a:off x="838200" y="1065320"/>
            <a:ext cx="10515600" cy="5111643"/>
          </a:xfrm>
        </p:spPr>
        <p:txBody>
          <a:bodyPr>
            <a:normAutofit fontScale="85000" lnSpcReduction="20000"/>
          </a:bodyPr>
          <a:lstStyle/>
          <a:p>
            <a:r>
              <a:rPr lang="it-IT" dirty="0"/>
              <a:t>Per Paolo Giordano la “mutazione ultima del capitalismo, forse la più estrema e la più subdola, di certo la più sfuggente che la civiltà si sia mai trovata ad affrontare”. Si tratta di un’estensione di quella riduzione a merce che aveva analizzato Karl Marx, riferendosi ad un capitalismo che si cibava della forza lavoro del proletariato, mentre ora “il capitalismo di sorveglianza si ciba di ogni aspetto della vita umana. E la sua materia prima siamo, semplicemente noi: le nostre fotografie, i nostri commenti, i nostri viaggi, i nostri amici, le nostre idiosincrasie, le nostre paure, i nostri desideri, le nostre condivisioni, i nostri </a:t>
            </a:r>
            <a:r>
              <a:rPr lang="it-IT" i="1" dirty="0"/>
              <a:t>like</a:t>
            </a:r>
            <a:r>
              <a:rPr lang="it-IT" dirty="0"/>
              <a:t>. L’analogia è fertile, quindi conviene spingerla più avanti: se il capitalismo industriale ha portato alla distruzione dell’ambiente che oggi cerchiamo malamente di fronteggiare, il capitalismo della sorveglianza minaccia di distruggere niente meno che la nostra libertà”.  Termine, quest’ultimo, un po’ generico, che tuttavia può essere meglio definito da una successiva affermazione: “L’ambizione folle del capitalismo della sorveglianza è diventata quella di conoscere tutto di noi prima che noi stessi lo sappiamo”. In questo senso, il progetto intrapreso dalle neuroscienze di restituire a livello fisiologico ogni vissuto personale per ritracciarne la causa è perfettamente funzionale all’obiettivo perseguito dal capitalismo di sorveglianza. </a:t>
            </a:r>
          </a:p>
          <a:p>
            <a:r>
              <a:rPr lang="it-IT" dirty="0"/>
              <a:t>P. Giordano, No, non mi piace…</a:t>
            </a:r>
          </a:p>
          <a:p>
            <a:endParaRPr lang="it-IT" dirty="0"/>
          </a:p>
          <a:p>
            <a:endParaRPr lang="it-IT" dirty="0"/>
          </a:p>
        </p:txBody>
      </p:sp>
    </p:spTree>
    <p:extLst>
      <p:ext uri="{BB962C8B-B14F-4D97-AF65-F5344CB8AC3E}">
        <p14:creationId xmlns:p14="http://schemas.microsoft.com/office/powerpoint/2010/main" val="36357337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58182B3-E96A-4F7A-8707-F0AC1925EBD0}"/>
              </a:ext>
            </a:extLst>
          </p:cNvPr>
          <p:cNvSpPr>
            <a:spLocks noGrp="1"/>
          </p:cNvSpPr>
          <p:nvPr>
            <p:ph type="title"/>
          </p:nvPr>
        </p:nvSpPr>
        <p:spPr/>
        <p:txBody>
          <a:bodyPr/>
          <a:lstStyle/>
          <a:p>
            <a:endParaRPr lang="it-IT"/>
          </a:p>
        </p:txBody>
      </p:sp>
      <p:sp>
        <p:nvSpPr>
          <p:cNvPr id="3" name="Segnaposto contenuto 2">
            <a:extLst>
              <a:ext uri="{FF2B5EF4-FFF2-40B4-BE49-F238E27FC236}">
                <a16:creationId xmlns:a16="http://schemas.microsoft.com/office/drawing/2014/main" id="{39A138A9-B26E-4241-AD56-44672EBC9FEE}"/>
              </a:ext>
            </a:extLst>
          </p:cNvPr>
          <p:cNvSpPr>
            <a:spLocks noGrp="1"/>
          </p:cNvSpPr>
          <p:nvPr>
            <p:ph idx="1"/>
          </p:nvPr>
        </p:nvSpPr>
        <p:spPr/>
        <p:txBody>
          <a:bodyPr/>
          <a:lstStyle/>
          <a:p>
            <a:r>
              <a:rPr lang="it-IT" dirty="0"/>
              <a:t>Il fine è esplicito: “utilizzare quella certezza su di noi, contro di noi, per manipolarci, modificarci e spingerci ad acquistare sempre di più”. Obiettivo è dunque di trasformare l’uomo in consumatore: consumo dunque sono</a:t>
            </a:r>
          </a:p>
          <a:p>
            <a:r>
              <a:rPr lang="it-IT" dirty="0"/>
              <a:t>P. Giordano, No, non mi piace…</a:t>
            </a:r>
          </a:p>
          <a:p>
            <a:endParaRPr lang="it-IT" dirty="0"/>
          </a:p>
        </p:txBody>
      </p:sp>
    </p:spTree>
    <p:extLst>
      <p:ext uri="{BB962C8B-B14F-4D97-AF65-F5344CB8AC3E}">
        <p14:creationId xmlns:p14="http://schemas.microsoft.com/office/powerpoint/2010/main" val="37217988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AA7B9F-F35F-4C7A-A6A5-9A0F05562F51}"/>
              </a:ext>
            </a:extLst>
          </p:cNvPr>
          <p:cNvSpPr>
            <a:spLocks noGrp="1"/>
          </p:cNvSpPr>
          <p:nvPr>
            <p:ph type="title"/>
          </p:nvPr>
        </p:nvSpPr>
        <p:spPr>
          <a:xfrm>
            <a:off x="838200" y="365126"/>
            <a:ext cx="10515600" cy="416110"/>
          </a:xfrm>
        </p:spPr>
        <p:txBody>
          <a:bodyPr>
            <a:normAutofit fontScale="90000"/>
          </a:bodyPr>
          <a:lstStyle/>
          <a:p>
            <a:endParaRPr lang="it-IT" dirty="0"/>
          </a:p>
        </p:txBody>
      </p:sp>
      <p:sp>
        <p:nvSpPr>
          <p:cNvPr id="3" name="Segnaposto contenuto 2">
            <a:extLst>
              <a:ext uri="{FF2B5EF4-FFF2-40B4-BE49-F238E27FC236}">
                <a16:creationId xmlns:a16="http://schemas.microsoft.com/office/drawing/2014/main" id="{2DA01FF2-29E7-4F05-ADD2-3B92AF6AAFFF}"/>
              </a:ext>
            </a:extLst>
          </p:cNvPr>
          <p:cNvSpPr>
            <a:spLocks noGrp="1"/>
          </p:cNvSpPr>
          <p:nvPr>
            <p:ph idx="1"/>
          </p:nvPr>
        </p:nvSpPr>
        <p:spPr>
          <a:xfrm>
            <a:off x="838200" y="1029810"/>
            <a:ext cx="10515600" cy="5147153"/>
          </a:xfrm>
        </p:spPr>
        <p:txBody>
          <a:bodyPr/>
          <a:lstStyle/>
          <a:p>
            <a:r>
              <a:rPr lang="it-IT" dirty="0"/>
              <a:t>L’azione educativa è in sé antiideologica nel momento in cui, per formare il soggetto attraverso la necessaria dinamica di </a:t>
            </a:r>
            <a:r>
              <a:rPr lang="it-IT" dirty="0" err="1"/>
              <a:t>autoriflessività</a:t>
            </a:r>
            <a:r>
              <a:rPr lang="it-IT" dirty="0"/>
              <a:t>, di riappropriazione, è volta “a smascherare la riproduzione sociale operata dalle istituzioni educative, a combattere contro i “miti” degli adulti, a recuperare e valorizzare l’età infantile, a denunciare forme “perverse” dell’insegnamento e le </a:t>
            </a:r>
            <a:r>
              <a:rPr lang="it-IT" dirty="0" err="1"/>
              <a:t>proceduralità</a:t>
            </a:r>
            <a:r>
              <a:rPr lang="it-IT" dirty="0"/>
              <a:t> “impossibili” della pedagogia, a rilanciare il ruolo della relazione educativa, promuovendo pratiche pedagogiche non-direttive, radicali, antiistituzionali, progressiste” </a:t>
            </a:r>
          </a:p>
          <a:p>
            <a:r>
              <a:rPr lang="it-IT" dirty="0"/>
              <a:t>A. Mariani, </a:t>
            </a:r>
            <a:r>
              <a:rPr lang="it-IT" i="1" dirty="0"/>
              <a:t>Pedagogia sotto analisi</a:t>
            </a:r>
            <a:r>
              <a:rPr lang="it-IT" dirty="0"/>
              <a:t>.</a:t>
            </a:r>
          </a:p>
          <a:p>
            <a:endParaRPr lang="it-IT" dirty="0"/>
          </a:p>
        </p:txBody>
      </p:sp>
    </p:spTree>
    <p:extLst>
      <p:ext uri="{BB962C8B-B14F-4D97-AF65-F5344CB8AC3E}">
        <p14:creationId xmlns:p14="http://schemas.microsoft.com/office/powerpoint/2010/main" val="934435739"/>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72</TotalTime>
  <Words>1556</Words>
  <Application>Microsoft Office PowerPoint</Application>
  <PresentationFormat>Widescreen</PresentationFormat>
  <Paragraphs>29</Paragraphs>
  <Slides>14</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14</vt:i4>
      </vt:variant>
    </vt:vector>
  </HeadingPairs>
  <TitlesOfParts>
    <vt:vector size="18" baseType="lpstr">
      <vt:lpstr>Arial</vt:lpstr>
      <vt:lpstr>Calibri</vt:lpstr>
      <vt:lpstr>Calibri Light</vt:lpstr>
      <vt:lpstr>Tema di Office</vt:lpstr>
      <vt:lpstr>Funzione critica e utopica della pedagogia</vt:lpstr>
      <vt:lpstr>Evento educativo e trasformazione</vt:lpstr>
      <vt:lpstr>Educazione ed empatia</vt:lpstr>
      <vt:lpstr>L’educazione fra gioia e fatica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Funzione critica e utopica della pedagogia</dc:title>
  <dc:creator>Enrico Garlaschelli</dc:creator>
  <cp:lastModifiedBy>Enrico Garlaschelli</cp:lastModifiedBy>
  <cp:revision>6</cp:revision>
  <dcterms:created xsi:type="dcterms:W3CDTF">2020-02-20T08:38:21Z</dcterms:created>
  <dcterms:modified xsi:type="dcterms:W3CDTF">2020-02-21T11:54:23Z</dcterms:modified>
</cp:coreProperties>
</file>