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 id="2147483774" r:id="rId2"/>
  </p:sldMasterIdLst>
  <p:notesMasterIdLst>
    <p:notesMasterId r:id="rId32"/>
  </p:notesMasterIdLst>
  <p:sldIdLst>
    <p:sldId id="256" r:id="rId3"/>
    <p:sldId id="257" r:id="rId4"/>
    <p:sldId id="258" r:id="rId5"/>
    <p:sldId id="316" r:id="rId6"/>
    <p:sldId id="305" r:id="rId7"/>
    <p:sldId id="318" r:id="rId8"/>
    <p:sldId id="311" r:id="rId9"/>
    <p:sldId id="306" r:id="rId10"/>
    <p:sldId id="320" r:id="rId11"/>
    <p:sldId id="327" r:id="rId12"/>
    <p:sldId id="326" r:id="rId13"/>
    <p:sldId id="328" r:id="rId14"/>
    <p:sldId id="321" r:id="rId15"/>
    <p:sldId id="319" r:id="rId16"/>
    <p:sldId id="322" r:id="rId17"/>
    <p:sldId id="323" r:id="rId18"/>
    <p:sldId id="324" r:id="rId19"/>
    <p:sldId id="317" r:id="rId20"/>
    <p:sldId id="282" r:id="rId21"/>
    <p:sldId id="308" r:id="rId22"/>
    <p:sldId id="283" r:id="rId23"/>
    <p:sldId id="309" r:id="rId24"/>
    <p:sldId id="284" r:id="rId25"/>
    <p:sldId id="285" r:id="rId26"/>
    <p:sldId id="310" r:id="rId27"/>
    <p:sldId id="315" r:id="rId28"/>
    <p:sldId id="286" r:id="rId29"/>
    <p:sldId id="288" r:id="rId30"/>
    <p:sldId id="287"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a Del Carmelo Angelillo" initials="MDCA" lastIdx="1" clrIdx="0">
    <p:extLst>
      <p:ext uri="{19B8F6BF-5375-455C-9EA6-DF929625EA0E}">
        <p15:presenceInfo xmlns:p15="http://schemas.microsoft.com/office/powerpoint/2012/main" userId="S::maria.angelillo@unimi.it::3a4cb61d-3319-4489-822c-396721fe2b1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C8CE"/>
    <a:srgbClr val="EECD61"/>
    <a:srgbClr val="DAD4D4"/>
    <a:srgbClr val="FF33CC"/>
    <a:srgbClr val="94B0D7"/>
    <a:srgbClr val="7F9AC5"/>
    <a:srgbClr val="A5C6F1"/>
    <a:srgbClr val="7D9ECB"/>
    <a:srgbClr val="546A2F"/>
    <a:srgbClr val="0D0D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i-IN"/>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ECE932-A412-4A55-8BFF-D5302BA8E180}" type="datetimeFigureOut">
              <a:rPr lang="hi-IN" smtClean="0"/>
              <a:t>मंगलवार, 29 आश्वीन 1947</a:t>
            </a:fld>
            <a:endParaRPr lang="hi-IN"/>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i-IN"/>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hi-IN"/>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i-IN"/>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6A44B0-584B-4486-8E4D-036684D24E99}" type="slidenum">
              <a:rPr lang="hi-IN" smtClean="0"/>
              <a:t>‹N›</a:t>
            </a:fld>
            <a:endParaRPr lang="hi-IN"/>
          </a:p>
        </p:txBody>
      </p:sp>
    </p:spTree>
    <p:extLst>
      <p:ext uri="{BB962C8B-B14F-4D97-AF65-F5344CB8AC3E}">
        <p14:creationId xmlns:p14="http://schemas.microsoft.com/office/powerpoint/2010/main" val="2866864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3320942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1404104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3566797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8" name="Date Placeholder 7"/>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9" name="Footer Placeholder 8"/>
          <p:cNvSpPr>
            <a:spLocks noGrp="1"/>
          </p:cNvSpPr>
          <p:nvPr>
            <p:ph type="ftr" sz="quarter" idx="11"/>
          </p:nvPr>
        </p:nvSpPr>
        <p:spPr/>
        <p:txBody>
          <a:bodyPr/>
          <a:lstStyle/>
          <a:p>
            <a:endParaRPr lang="hi-IN"/>
          </a:p>
        </p:txBody>
      </p:sp>
      <p:sp>
        <p:nvSpPr>
          <p:cNvPr id="10" name="Slide Number Placeholder 9"/>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3077976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2" name="Date Placeholder 1"/>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11" name="Footer Placeholder 10"/>
          <p:cNvSpPr>
            <a:spLocks noGrp="1"/>
          </p:cNvSpPr>
          <p:nvPr>
            <p:ph type="ftr" sz="quarter" idx="11"/>
          </p:nvPr>
        </p:nvSpPr>
        <p:spPr/>
        <p:txBody>
          <a:bodyPr/>
          <a:lstStyle/>
          <a:p>
            <a:endParaRPr lang="hi-IN"/>
          </a:p>
        </p:txBody>
      </p:sp>
      <p:sp>
        <p:nvSpPr>
          <p:cNvPr id="12" name="Slide Number Placeholder 11"/>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120235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 dello schema</a:t>
            </a:r>
            <a:endParaRPr lang="en-US" dirty="0"/>
          </a:p>
        </p:txBody>
      </p:sp>
      <p:sp>
        <p:nvSpPr>
          <p:cNvPr id="2" name="Date Placeholder 1"/>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7" name="Footer Placeholder 6"/>
          <p:cNvSpPr>
            <a:spLocks noGrp="1"/>
          </p:cNvSpPr>
          <p:nvPr>
            <p:ph type="ftr" sz="quarter" idx="11"/>
          </p:nvPr>
        </p:nvSpPr>
        <p:spPr/>
        <p:txBody>
          <a:bodyPr/>
          <a:lstStyle/>
          <a:p>
            <a:endParaRPr lang="hi-IN"/>
          </a:p>
        </p:txBody>
      </p:sp>
      <p:sp>
        <p:nvSpPr>
          <p:cNvPr id="8" name="Slide Number Placeholder 7"/>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2359991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6" name="Footer Placeholder 5"/>
          <p:cNvSpPr>
            <a:spLocks noGrp="1"/>
          </p:cNvSpPr>
          <p:nvPr>
            <p:ph type="ftr" sz="quarter" idx="11"/>
          </p:nvPr>
        </p:nvSpPr>
        <p:spPr/>
        <p:txBody>
          <a:bodyPr/>
          <a:lstStyle/>
          <a:p>
            <a:endParaRPr lang="hi-IN"/>
          </a:p>
        </p:txBody>
      </p:sp>
      <p:sp>
        <p:nvSpPr>
          <p:cNvPr id="7" name="Slide Number Placeholder 6"/>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2523489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9" name="Footer Placeholder 8"/>
          <p:cNvSpPr>
            <a:spLocks noGrp="1"/>
          </p:cNvSpPr>
          <p:nvPr>
            <p:ph type="ftr" sz="quarter" idx="11"/>
          </p:nvPr>
        </p:nvSpPr>
        <p:spPr/>
        <p:txBody>
          <a:bodyPr/>
          <a:lstStyle/>
          <a:p>
            <a:endParaRPr lang="hi-IN"/>
          </a:p>
        </p:txBody>
      </p:sp>
      <p:sp>
        <p:nvSpPr>
          <p:cNvPr id="10" name="Slide Number Placeholder 9"/>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3521969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8" name="Date Placeholder 7"/>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9" name="Footer Placeholder 8"/>
          <p:cNvSpPr>
            <a:spLocks noGrp="1"/>
          </p:cNvSpPr>
          <p:nvPr>
            <p:ph type="ftr" sz="quarter" idx="11"/>
          </p:nvPr>
        </p:nvSpPr>
        <p:spPr>
          <a:xfrm>
            <a:off x="3499101" y="6356350"/>
            <a:ext cx="5911517" cy="365125"/>
          </a:xfrm>
        </p:spPr>
        <p:txBody>
          <a:bodyPr/>
          <a:lstStyle/>
          <a:p>
            <a:endParaRPr lang="hi-IN"/>
          </a:p>
        </p:txBody>
      </p:sp>
      <p:sp>
        <p:nvSpPr>
          <p:cNvPr id="10" name="Slide Number Placeholder 9"/>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3400546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8" name="Footer Placeholder 7"/>
          <p:cNvSpPr>
            <a:spLocks noGrp="1"/>
          </p:cNvSpPr>
          <p:nvPr>
            <p:ph type="ftr" sz="quarter" idx="11"/>
          </p:nvPr>
        </p:nvSpPr>
        <p:spPr/>
        <p:txBody>
          <a:bodyPr/>
          <a:lstStyle/>
          <a:p>
            <a:endParaRPr lang="hi-IN"/>
          </a:p>
        </p:txBody>
      </p:sp>
      <p:sp>
        <p:nvSpPr>
          <p:cNvPr id="9" name="Slide Number Placeholder 8"/>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1522486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496641D-CD21-4AB9-9AE2-404477F52F96}" type="datetimeFigureOut">
              <a:rPr lang="hi-IN" smtClean="0"/>
              <a:t>मंगलवार, 29 आश्वीन 1947</a:t>
            </a:fld>
            <a:endParaRPr lang="hi-IN"/>
          </a:p>
        </p:txBody>
      </p:sp>
      <p:sp>
        <p:nvSpPr>
          <p:cNvPr id="8" name="Footer Placeholder 7"/>
          <p:cNvSpPr>
            <a:spLocks noGrp="1"/>
          </p:cNvSpPr>
          <p:nvPr>
            <p:ph type="ftr" sz="quarter" idx="11"/>
          </p:nvPr>
        </p:nvSpPr>
        <p:spPr/>
        <p:txBody>
          <a:bodyPr/>
          <a:lstStyle/>
          <a:p>
            <a:endParaRPr lang="hi-IN"/>
          </a:p>
        </p:txBody>
      </p:sp>
      <p:sp>
        <p:nvSpPr>
          <p:cNvPr id="9" name="Slide Number Placeholder 8"/>
          <p:cNvSpPr>
            <a:spLocks noGrp="1"/>
          </p:cNvSpPr>
          <p:nvPr>
            <p:ph type="sldNum" sz="quarter" idx="12"/>
          </p:nvPr>
        </p:nvSpPr>
        <p:spPr/>
        <p:txBody>
          <a:bodyPr/>
          <a:lstStyle/>
          <a:p>
            <a:fld id="{80F6A869-3152-4E22-914D-8BA5B0507C9B}" type="slidenum">
              <a:rPr lang="hi-IN" smtClean="0"/>
              <a:t>‹N›</a:t>
            </a:fld>
            <a:endParaRPr lang="hi-IN"/>
          </a:p>
        </p:txBody>
      </p:sp>
    </p:spTree>
    <p:extLst>
      <p:ext uri="{BB962C8B-B14F-4D97-AF65-F5344CB8AC3E}">
        <p14:creationId xmlns:p14="http://schemas.microsoft.com/office/powerpoint/2010/main" val="2392627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A0853553-E817-4B83-B601-45DA516C6EF5}" type="datetimeFigureOut">
              <a:rPr lang="hi-IN" smtClean="0"/>
              <a:t>मंगलवार, 29 आश्वीन 1947</a:t>
            </a:fld>
            <a:endParaRPr lang="hi-IN"/>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hi-IN"/>
          </a:p>
        </p:txBody>
      </p:sp>
      <p:sp>
        <p:nvSpPr>
          <p:cNvPr id="6" name="Slide Number Placeholder 5"/>
          <p:cNvSpPr>
            <a:spLocks noGrp="1"/>
          </p:cNvSpPr>
          <p:nvPr>
            <p:ph type="sldNum" sz="quarter" idx="12"/>
          </p:nvPr>
        </p:nvSpPr>
        <p:spPr>
          <a:xfrm>
            <a:off x="10469880" y="320040"/>
            <a:ext cx="914400" cy="320040"/>
          </a:xfrm>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1522637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18447" y="803186"/>
            <a:ext cx="6281873" cy="5248622"/>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0853553-E817-4B83-B601-45DA516C6EF5}" type="datetimeFigureOut">
              <a:rPr lang="hi-IN" smtClean="0"/>
              <a:t>मंगलवार, 29 आश्वीन 1947</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2792899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804672" y="320040"/>
            <a:ext cx="3657600" cy="320040"/>
          </a:xfrm>
        </p:spPr>
        <p:txBody>
          <a:bodyPr/>
          <a:lstStyle/>
          <a:p>
            <a:fld id="{A0853553-E817-4B83-B601-45DA516C6EF5}" type="datetimeFigureOut">
              <a:rPr lang="hi-IN" smtClean="0"/>
              <a:t>मंगलवार, 29 आश्वीन 1947</a:t>
            </a:fld>
            <a:endParaRPr lang="hi-IN"/>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hi-IN"/>
          </a:p>
        </p:txBody>
      </p:sp>
      <p:sp>
        <p:nvSpPr>
          <p:cNvPr id="6" name="Slide Number Placeholder 5"/>
          <p:cNvSpPr>
            <a:spLocks noGrp="1"/>
          </p:cNvSpPr>
          <p:nvPr>
            <p:ph type="sldNum" sz="quarter" idx="12"/>
          </p:nvPr>
        </p:nvSpPr>
        <p:spPr>
          <a:xfrm>
            <a:off x="10469880" y="320040"/>
            <a:ext cx="914400" cy="320040"/>
          </a:xfrm>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39845682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it-IT"/>
              <a:t>Fare clic per modificare lo stile del titolo dello schema</a:t>
            </a:r>
            <a:endParaRPr lang="en-US" dirty="0"/>
          </a:p>
        </p:txBody>
      </p:sp>
      <p:sp>
        <p:nvSpPr>
          <p:cNvPr id="3" name="Content Placeholder 2"/>
          <p:cNvSpPr>
            <a:spLocks noGrp="1"/>
          </p:cNvSpPr>
          <p:nvPr>
            <p:ph sz="half" idx="1"/>
          </p:nvPr>
        </p:nvSpPr>
        <p:spPr>
          <a:xfrm>
            <a:off x="5120878" y="803187"/>
            <a:ext cx="6269591" cy="238265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118447" y="3672162"/>
            <a:ext cx="6272022" cy="2383586"/>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a:xfrm>
            <a:off x="804672" y="320040"/>
            <a:ext cx="3657600" cy="320040"/>
          </a:xfrm>
        </p:spPr>
        <p:txBody>
          <a:bodyPr/>
          <a:lstStyle/>
          <a:p>
            <a:fld id="{A0853553-E817-4B83-B601-45DA516C6EF5}" type="datetimeFigureOut">
              <a:rPr lang="hi-IN" smtClean="0"/>
              <a:t>मंगलवार, 29 आश्वीन 1947</a:t>
            </a:fld>
            <a:endParaRPr lang="hi-IN"/>
          </a:p>
        </p:txBody>
      </p:sp>
      <p:sp>
        <p:nvSpPr>
          <p:cNvPr id="6" name="Footer Placeholder 5"/>
          <p:cNvSpPr>
            <a:spLocks noGrp="1"/>
          </p:cNvSpPr>
          <p:nvPr>
            <p:ph type="ftr" sz="quarter" idx="11"/>
          </p:nvPr>
        </p:nvSpPr>
        <p:spPr>
          <a:xfrm>
            <a:off x="804672" y="6227064"/>
            <a:ext cx="10588752" cy="320040"/>
          </a:xfrm>
        </p:spPr>
        <p:txBody>
          <a:bodyPr/>
          <a:lstStyle/>
          <a:p>
            <a:endParaRPr lang="hi-IN"/>
          </a:p>
        </p:txBody>
      </p:sp>
      <p:sp>
        <p:nvSpPr>
          <p:cNvPr id="7" name="Slide Number Placeholder 6"/>
          <p:cNvSpPr>
            <a:spLocks noGrp="1"/>
          </p:cNvSpPr>
          <p:nvPr>
            <p:ph type="sldNum" sz="quarter" idx="12"/>
          </p:nvPr>
        </p:nvSpPr>
        <p:spPr>
          <a:xfrm>
            <a:off x="10469880" y="320040"/>
            <a:ext cx="914400" cy="320040"/>
          </a:xfrm>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4123318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5125305" y="1488985"/>
            <a:ext cx="6264350" cy="169685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5118447" y="4351687"/>
            <a:ext cx="6265588" cy="17040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a:xfrm>
            <a:off x="804672" y="320040"/>
            <a:ext cx="3657600" cy="320040"/>
          </a:xfrm>
        </p:spPr>
        <p:txBody>
          <a:bodyPr/>
          <a:lstStyle/>
          <a:p>
            <a:fld id="{A0853553-E817-4B83-B601-45DA516C6EF5}" type="datetimeFigureOut">
              <a:rPr lang="hi-IN" smtClean="0"/>
              <a:t>मंगलवार, 29 आश्वीन 1947</a:t>
            </a:fld>
            <a:endParaRPr lang="hi-IN"/>
          </a:p>
        </p:txBody>
      </p:sp>
      <p:sp>
        <p:nvSpPr>
          <p:cNvPr id="8" name="Footer Placeholder 7"/>
          <p:cNvSpPr>
            <a:spLocks noGrp="1"/>
          </p:cNvSpPr>
          <p:nvPr>
            <p:ph type="ftr" sz="quarter" idx="11"/>
          </p:nvPr>
        </p:nvSpPr>
        <p:spPr>
          <a:xfrm>
            <a:off x="804672" y="6227064"/>
            <a:ext cx="10588752" cy="320040"/>
          </a:xfrm>
        </p:spPr>
        <p:txBody>
          <a:bodyPr/>
          <a:lstStyle/>
          <a:p>
            <a:endParaRPr lang="hi-IN"/>
          </a:p>
        </p:txBody>
      </p:sp>
      <p:sp>
        <p:nvSpPr>
          <p:cNvPr id="9" name="Slide Number Placeholder 8"/>
          <p:cNvSpPr>
            <a:spLocks noGrp="1"/>
          </p:cNvSpPr>
          <p:nvPr>
            <p:ph type="sldNum" sz="quarter" idx="12"/>
          </p:nvPr>
        </p:nvSpPr>
        <p:spPr>
          <a:xfrm>
            <a:off x="10469880" y="320040"/>
            <a:ext cx="914400" cy="320040"/>
          </a:xfrm>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580610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0853553-E817-4B83-B601-45DA516C6EF5}" type="datetimeFigureOut">
              <a:rPr lang="hi-IN" smtClean="0"/>
              <a:t>मंगलवार, 29 आश्वीन 1947</a:t>
            </a:fld>
            <a:endParaRPr lang="hi-IN"/>
          </a:p>
        </p:txBody>
      </p:sp>
      <p:sp>
        <p:nvSpPr>
          <p:cNvPr id="4" name="Footer Placeholder 3"/>
          <p:cNvSpPr>
            <a:spLocks noGrp="1"/>
          </p:cNvSpPr>
          <p:nvPr>
            <p:ph type="ftr" sz="quarter" idx="11"/>
          </p:nvPr>
        </p:nvSpPr>
        <p:spPr/>
        <p:txBody>
          <a:bodyPr/>
          <a:lstStyle/>
          <a:p>
            <a:endParaRPr lang="hi-IN"/>
          </a:p>
        </p:txBody>
      </p:sp>
      <p:sp>
        <p:nvSpPr>
          <p:cNvPr id="5" name="Slide Number Placeholder 4"/>
          <p:cNvSpPr>
            <a:spLocks noGrp="1"/>
          </p:cNvSpPr>
          <p:nvPr>
            <p:ph type="sldNum" sz="quarter" idx="12"/>
          </p:nvPr>
        </p:nvSpPr>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13294094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A0853553-E817-4B83-B601-45DA516C6EF5}" type="datetimeFigureOut">
              <a:rPr lang="hi-IN" smtClean="0"/>
              <a:t>मंगलवार, 29 आश्वीन 1947</a:t>
            </a:fld>
            <a:endParaRPr lang="hi-IN"/>
          </a:p>
        </p:txBody>
      </p:sp>
      <p:sp>
        <p:nvSpPr>
          <p:cNvPr id="3" name="Footer Placeholder 2"/>
          <p:cNvSpPr>
            <a:spLocks noGrp="1"/>
          </p:cNvSpPr>
          <p:nvPr>
            <p:ph type="ftr" sz="quarter" idx="11"/>
          </p:nvPr>
        </p:nvSpPr>
        <p:spPr>
          <a:xfrm>
            <a:off x="804672" y="6227064"/>
            <a:ext cx="10588752" cy="320040"/>
          </a:xfrm>
        </p:spPr>
        <p:txBody>
          <a:bodyPr/>
          <a:lstStyle/>
          <a:p>
            <a:endParaRPr lang="hi-IN"/>
          </a:p>
        </p:txBody>
      </p:sp>
      <p:sp>
        <p:nvSpPr>
          <p:cNvPr id="4" name="Slide Number Placeholder 3"/>
          <p:cNvSpPr>
            <a:spLocks noGrp="1"/>
          </p:cNvSpPr>
          <p:nvPr>
            <p:ph type="sldNum" sz="quarter" idx="12"/>
          </p:nvPr>
        </p:nvSpPr>
        <p:spPr>
          <a:xfrm>
            <a:off x="10469880" y="320040"/>
            <a:ext cx="914400" cy="320040"/>
          </a:xfrm>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9868591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09983" y="802809"/>
            <a:ext cx="6275035" cy="5249940"/>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0853553-E817-4B83-B601-45DA516C6EF5}" type="datetimeFigureOut">
              <a:rPr lang="hi-IN" smtClean="0"/>
              <a:t>मंगलवार, 29 आश्वीन 1947</a:t>
            </a:fld>
            <a:endParaRPr lang="hi-IN"/>
          </a:p>
        </p:txBody>
      </p:sp>
      <p:sp>
        <p:nvSpPr>
          <p:cNvPr id="6" name="Footer Placeholder 5"/>
          <p:cNvSpPr>
            <a:spLocks noGrp="1"/>
          </p:cNvSpPr>
          <p:nvPr>
            <p:ph type="ftr" sz="quarter" idx="11"/>
          </p:nvPr>
        </p:nvSpPr>
        <p:spPr/>
        <p:txBody>
          <a:bodyPr/>
          <a:lstStyle/>
          <a:p>
            <a:endParaRPr lang="hi-IN"/>
          </a:p>
        </p:txBody>
      </p:sp>
      <p:sp>
        <p:nvSpPr>
          <p:cNvPr id="7" name="Slide Number Placeholder 6"/>
          <p:cNvSpPr>
            <a:spLocks noGrp="1"/>
          </p:cNvSpPr>
          <p:nvPr>
            <p:ph type="sldNum" sz="quarter" idx="12"/>
          </p:nvPr>
        </p:nvSpPr>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1560642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a:xfrm>
            <a:off x="804672" y="320040"/>
            <a:ext cx="3657600" cy="320040"/>
          </a:xfrm>
        </p:spPr>
        <p:txBody>
          <a:bodyPr/>
          <a:lstStyle/>
          <a:p>
            <a:fld id="{A0853553-E817-4B83-B601-45DA516C6EF5}" type="datetimeFigureOut">
              <a:rPr lang="hi-IN" smtClean="0"/>
              <a:t>मंगलवार, 29 आश्वीन 1947</a:t>
            </a:fld>
            <a:endParaRPr lang="hi-IN"/>
          </a:p>
        </p:txBody>
      </p:sp>
      <p:sp>
        <p:nvSpPr>
          <p:cNvPr id="6" name="Footer Placeholder 5"/>
          <p:cNvSpPr>
            <a:spLocks noGrp="1"/>
          </p:cNvSpPr>
          <p:nvPr>
            <p:ph type="ftr" sz="quarter" idx="11"/>
          </p:nvPr>
        </p:nvSpPr>
        <p:spPr>
          <a:xfrm>
            <a:off x="804672" y="6227064"/>
            <a:ext cx="5942203" cy="320040"/>
          </a:xfrm>
        </p:spPr>
        <p:txBody>
          <a:bodyPr/>
          <a:lstStyle/>
          <a:p>
            <a:endParaRPr lang="hi-IN"/>
          </a:p>
        </p:txBody>
      </p:sp>
      <p:sp>
        <p:nvSpPr>
          <p:cNvPr id="7" name="Slide Number Placeholder 6"/>
          <p:cNvSpPr>
            <a:spLocks noGrp="1"/>
          </p:cNvSpPr>
          <p:nvPr>
            <p:ph type="sldNum" sz="quarter" idx="12"/>
          </p:nvPr>
        </p:nvSpPr>
        <p:spPr>
          <a:xfrm>
            <a:off x="5828377" y="320040"/>
            <a:ext cx="914400" cy="320040"/>
          </a:xfrm>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20142806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0853553-E817-4B83-B601-45DA516C6EF5}" type="datetimeFigureOut">
              <a:rPr lang="hi-IN" smtClean="0"/>
              <a:t>मंगलवार, 29 आश्वीन 1947</a:t>
            </a:fld>
            <a:endParaRPr lang="hi-IN"/>
          </a:p>
        </p:txBody>
      </p:sp>
      <p:sp>
        <p:nvSpPr>
          <p:cNvPr id="5" name="Footer Placeholder 4"/>
          <p:cNvSpPr>
            <a:spLocks noGrp="1"/>
          </p:cNvSpPr>
          <p:nvPr>
            <p:ph type="ftr" sz="quarter" idx="11"/>
          </p:nvPr>
        </p:nvSpPr>
        <p:spPr/>
        <p:txBody>
          <a:bodyPr/>
          <a:lstStyle/>
          <a:p>
            <a:endParaRPr lang="hi-IN"/>
          </a:p>
        </p:txBody>
      </p:sp>
      <p:sp>
        <p:nvSpPr>
          <p:cNvPr id="6" name="Slide Number Placeholder 5"/>
          <p:cNvSpPr>
            <a:spLocks noGrp="1"/>
          </p:cNvSpPr>
          <p:nvPr>
            <p:ph type="sldNum" sz="quarter" idx="12"/>
          </p:nvPr>
        </p:nvSpPr>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729838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804672" y="320040"/>
            <a:ext cx="3657600" cy="320040"/>
          </a:xfrm>
        </p:spPr>
        <p:txBody>
          <a:bodyPr/>
          <a:lstStyle/>
          <a:p>
            <a:fld id="{A0853553-E817-4B83-B601-45DA516C6EF5}" type="datetimeFigureOut">
              <a:rPr lang="hi-IN" smtClean="0"/>
              <a:t>मंगलवार, 29 आश्वीन 1947</a:t>
            </a:fld>
            <a:endParaRPr lang="hi-IN"/>
          </a:p>
        </p:txBody>
      </p:sp>
      <p:sp>
        <p:nvSpPr>
          <p:cNvPr id="5" name="Footer Placeholder 4"/>
          <p:cNvSpPr>
            <a:spLocks noGrp="1"/>
          </p:cNvSpPr>
          <p:nvPr>
            <p:ph type="ftr" sz="quarter" idx="11"/>
          </p:nvPr>
        </p:nvSpPr>
        <p:spPr>
          <a:xfrm>
            <a:off x="804672" y="6227064"/>
            <a:ext cx="10588752" cy="320040"/>
          </a:xfrm>
        </p:spPr>
        <p:txBody>
          <a:bodyPr/>
          <a:lstStyle/>
          <a:p>
            <a:endParaRPr lang="hi-IN"/>
          </a:p>
        </p:txBody>
      </p:sp>
      <p:sp>
        <p:nvSpPr>
          <p:cNvPr id="6" name="Slide Number Placeholder 5"/>
          <p:cNvSpPr>
            <a:spLocks noGrp="1"/>
          </p:cNvSpPr>
          <p:nvPr>
            <p:ph type="sldNum" sz="quarter" idx="12"/>
          </p:nvPr>
        </p:nvSpPr>
        <p:spPr>
          <a:xfrm>
            <a:off x="10469880" y="320040"/>
            <a:ext cx="914400" cy="320040"/>
          </a:xfrm>
        </p:spPr>
        <p:txBody>
          <a:bodyPr/>
          <a:lstStyle/>
          <a:p>
            <a:fld id="{F78A7EDA-B821-45B8-9990-C8706B29DBC6}" type="slidenum">
              <a:rPr lang="hi-IN" smtClean="0"/>
              <a:t>‹N›</a:t>
            </a:fld>
            <a:endParaRPr lang="hi-IN"/>
          </a:p>
        </p:txBody>
      </p:sp>
    </p:spTree>
    <p:extLst>
      <p:ext uri="{BB962C8B-B14F-4D97-AF65-F5344CB8AC3E}">
        <p14:creationId xmlns:p14="http://schemas.microsoft.com/office/powerpoint/2010/main" val="1559442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a:p>
        </p:txBody>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0496641D-CD21-4AB9-9AE2-404477F52F96}" type="datetimeFigureOut">
              <a:rPr lang="hi-IN" smtClean="0"/>
              <a:t>मंगलवार, 29 आश्वीन 1947</a:t>
            </a:fld>
            <a:endParaRPr lang="hi-IN"/>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hi-IN"/>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80F6A869-3152-4E22-914D-8BA5B0507C9B}" type="slidenum">
              <a:rPr lang="hi-IN" smtClean="0"/>
              <a:t>‹N›</a:t>
            </a:fld>
            <a:endParaRPr lang="hi-IN"/>
          </a:p>
        </p:txBody>
      </p:sp>
    </p:spTree>
    <p:extLst>
      <p:ext uri="{BB962C8B-B14F-4D97-AF65-F5344CB8AC3E}">
        <p14:creationId xmlns:p14="http://schemas.microsoft.com/office/powerpoint/2010/main" val="441114810"/>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A0853553-E817-4B83-B601-45DA516C6EF5}" type="datetimeFigureOut">
              <a:rPr lang="hi-IN" smtClean="0"/>
              <a:t>मंगलवार, 29 आश्वीन 1947</a:t>
            </a:fld>
            <a:endParaRPr lang="hi-IN"/>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hi-IN"/>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F78A7EDA-B821-45B8-9990-C8706B29DBC6}" type="slidenum">
              <a:rPr lang="hi-IN" smtClean="0"/>
              <a:t>‹N›</a:t>
            </a:fld>
            <a:endParaRPr lang="hi-IN"/>
          </a:p>
        </p:txBody>
      </p:sp>
    </p:spTree>
    <p:extLst>
      <p:ext uri="{BB962C8B-B14F-4D97-AF65-F5344CB8AC3E}">
        <p14:creationId xmlns:p14="http://schemas.microsoft.com/office/powerpoint/2010/main" val="3876529676"/>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2F4B201-702B-40EA-973A-4F08C3C353BF}"/>
              </a:ext>
            </a:extLst>
          </p:cNvPr>
          <p:cNvSpPr>
            <a:spLocks noGrp="1"/>
          </p:cNvSpPr>
          <p:nvPr>
            <p:ph type="ctrTitle"/>
          </p:nvPr>
        </p:nvSpPr>
        <p:spPr>
          <a:xfrm>
            <a:off x="0" y="1298448"/>
            <a:ext cx="6744831" cy="3255264"/>
          </a:xfrm>
        </p:spPr>
        <p:txBody>
          <a:bodyPr>
            <a:normAutofit/>
          </a:bodyPr>
          <a:lstStyle/>
          <a:p>
            <a:pPr algn="ctr"/>
            <a:r>
              <a:rPr lang="it-IT" sz="8800" dirty="0">
                <a:latin typeface="Times New Roman" panose="02020603050405020304" pitchFamily="18" charset="0"/>
              </a:rPr>
              <a:t>La religione vedica</a:t>
            </a:r>
            <a:endParaRPr lang="hi-IN" sz="8800" dirty="0">
              <a:latin typeface="Times New Roman" panose="02020603050405020304" pitchFamily="18" charset="0"/>
            </a:endParaRPr>
          </a:p>
        </p:txBody>
      </p:sp>
      <p:sp>
        <p:nvSpPr>
          <p:cNvPr id="3" name="Sottotitolo 2">
            <a:extLst>
              <a:ext uri="{FF2B5EF4-FFF2-40B4-BE49-F238E27FC236}">
                <a16:creationId xmlns:a16="http://schemas.microsoft.com/office/drawing/2014/main" id="{13022F70-021F-4837-9086-DEDCE0003619}"/>
              </a:ext>
            </a:extLst>
          </p:cNvPr>
          <p:cNvSpPr>
            <a:spLocks noGrp="1"/>
          </p:cNvSpPr>
          <p:nvPr>
            <p:ph type="subTitle" idx="1"/>
          </p:nvPr>
        </p:nvSpPr>
        <p:spPr>
          <a:xfrm>
            <a:off x="1" y="4670245"/>
            <a:ext cx="6744831" cy="1179225"/>
          </a:xfrm>
        </p:spPr>
        <p:txBody>
          <a:bodyPr>
            <a:normAutofit fontScale="85000" lnSpcReduction="20000"/>
          </a:bodyPr>
          <a:lstStyle/>
          <a:p>
            <a:pPr algn="ctr"/>
            <a:r>
              <a:rPr lang="it-IT" sz="2800" dirty="0">
                <a:solidFill>
                  <a:srgbClr val="FF9A21"/>
                </a:solidFill>
                <a:latin typeface="Times New Roman" panose="02020603050405020304" pitchFamily="18" charset="0"/>
              </a:rPr>
              <a:t>Introduzione all’</a:t>
            </a:r>
            <a:r>
              <a:rPr lang="it-IT" sz="2800" dirty="0" err="1">
                <a:solidFill>
                  <a:srgbClr val="FF9A21"/>
                </a:solidFill>
                <a:latin typeface="Times New Roman" panose="02020603050405020304" pitchFamily="18" charset="0"/>
              </a:rPr>
              <a:t>hinduismo</a:t>
            </a:r>
            <a:r>
              <a:rPr lang="it-IT" sz="2800" dirty="0">
                <a:solidFill>
                  <a:srgbClr val="FF9A21"/>
                </a:solidFill>
                <a:latin typeface="Times New Roman" panose="02020603050405020304" pitchFamily="18" charset="0"/>
              </a:rPr>
              <a:t>, </a:t>
            </a:r>
            <a:r>
              <a:rPr lang="it-IT" sz="2800" dirty="0" err="1">
                <a:solidFill>
                  <a:srgbClr val="FF9A21"/>
                </a:solidFill>
                <a:latin typeface="Times New Roman" panose="02020603050405020304" pitchFamily="18" charset="0"/>
              </a:rPr>
              <a:t>a.a</a:t>
            </a:r>
            <a:r>
              <a:rPr lang="it-IT" sz="2800" dirty="0">
                <a:solidFill>
                  <a:srgbClr val="FF9A21"/>
                </a:solidFill>
                <a:latin typeface="Times New Roman" panose="02020603050405020304" pitchFamily="18" charset="0"/>
              </a:rPr>
              <a:t>. 2025-2026</a:t>
            </a:r>
          </a:p>
          <a:p>
            <a:pPr algn="ctr"/>
            <a:r>
              <a:rPr lang="it-IT" sz="2800" dirty="0">
                <a:solidFill>
                  <a:srgbClr val="FFFF00"/>
                </a:solidFill>
                <a:latin typeface="Times New Roman" panose="02020603050405020304" pitchFamily="18" charset="0"/>
              </a:rPr>
              <a:t>17 ottobre 2025</a:t>
            </a:r>
          </a:p>
          <a:p>
            <a:pPr algn="ctr"/>
            <a:r>
              <a:rPr lang="it-IT" dirty="0">
                <a:latin typeface="Times New Roman" panose="02020603050405020304" pitchFamily="18" charset="0"/>
              </a:rPr>
              <a:t>Prof.ssa Maria Angelillo</a:t>
            </a:r>
            <a:endParaRPr lang="hi-IN" dirty="0">
              <a:latin typeface="Times New Roman" panose="02020603050405020304" pitchFamily="18"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0821" y="1857195"/>
            <a:ext cx="5139328" cy="3420000"/>
          </a:xfrm>
          <a:prstGeom prst="rect">
            <a:avLst/>
          </a:prstGeom>
          <a:ln w="73025" cap="sq" cmpd="dbl">
            <a:solidFill>
              <a:srgbClr val="00B0F0"/>
            </a:solidFill>
            <a:miter lim="800000"/>
          </a:ln>
        </p:spPr>
      </p:pic>
    </p:spTree>
    <p:extLst>
      <p:ext uri="{BB962C8B-B14F-4D97-AF65-F5344CB8AC3E}">
        <p14:creationId xmlns:p14="http://schemas.microsoft.com/office/powerpoint/2010/main" val="734131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2CE970D-ED86-410C-B7DC-471F06E10C34}"/>
              </a:ext>
            </a:extLst>
          </p:cNvPr>
          <p:cNvSpPr txBox="1"/>
          <p:nvPr/>
        </p:nvSpPr>
        <p:spPr>
          <a:xfrm>
            <a:off x="386366" y="193184"/>
            <a:ext cx="11423561" cy="646331"/>
          </a:xfrm>
          <a:prstGeom prst="rect">
            <a:avLst/>
          </a:prstGeom>
          <a:noFill/>
        </p:spPr>
        <p:txBody>
          <a:bodyPr wrap="square" rtlCol="0">
            <a:spAutoFit/>
          </a:bodyPr>
          <a:lstStyle/>
          <a:p>
            <a:pPr algn="ctr"/>
            <a:r>
              <a:rPr lang="it-IT" sz="3600" dirty="0">
                <a:solidFill>
                  <a:srgbClr val="FF0000"/>
                </a:solidFill>
                <a:latin typeface="Times New Roman" panose="02020603050405020304" pitchFamily="18" charset="0"/>
              </a:rPr>
              <a:t>CRONOLOGIA SINTETICA:</a:t>
            </a:r>
            <a:endParaRPr lang="hi-IN" sz="3600" dirty="0">
              <a:solidFill>
                <a:srgbClr val="FF0000"/>
              </a:solidFill>
              <a:latin typeface="Times New Roman" panose="02020603050405020304" pitchFamily="18" charset="0"/>
            </a:endParaRPr>
          </a:p>
        </p:txBody>
      </p:sp>
      <p:sp>
        <p:nvSpPr>
          <p:cNvPr id="3" name="CasellaDiTesto 2">
            <a:extLst>
              <a:ext uri="{FF2B5EF4-FFF2-40B4-BE49-F238E27FC236}">
                <a16:creationId xmlns:a16="http://schemas.microsoft.com/office/drawing/2014/main" id="{269D7138-15CB-4BFC-A691-21955A9FAFC7}"/>
              </a:ext>
            </a:extLst>
          </p:cNvPr>
          <p:cNvSpPr txBox="1"/>
          <p:nvPr/>
        </p:nvSpPr>
        <p:spPr>
          <a:xfrm>
            <a:off x="386366" y="1081825"/>
            <a:ext cx="11423561" cy="5262979"/>
          </a:xfrm>
          <a:prstGeom prst="rect">
            <a:avLst/>
          </a:prstGeom>
          <a:noFill/>
        </p:spPr>
        <p:txBody>
          <a:bodyPr wrap="square" rtlCol="0">
            <a:spAutoFit/>
          </a:bodyPr>
          <a:lstStyle/>
          <a:p>
            <a:pPr marL="285750" indent="-285750">
              <a:buFont typeface="Arial" panose="020B0604020202020204" pitchFamily="34" charset="0"/>
              <a:buChar char="•"/>
            </a:pPr>
            <a:r>
              <a:rPr lang="it-IT" sz="2800" dirty="0">
                <a:latin typeface="Times New Roman" panose="02020603050405020304" pitchFamily="18" charset="0"/>
              </a:rPr>
              <a:t>7000 a.C.: primi insediamenti stabili nel subcontinente</a:t>
            </a:r>
          </a:p>
          <a:p>
            <a:pPr marL="285750" indent="-285750">
              <a:buFont typeface="Arial" panose="020B0604020202020204" pitchFamily="34" charset="0"/>
              <a:buChar char="•"/>
            </a:pPr>
            <a:r>
              <a:rPr lang="it-IT" sz="2800" dirty="0">
                <a:latin typeface="Times New Roman" panose="02020603050405020304" pitchFamily="18" charset="0"/>
              </a:rPr>
              <a:t>4300 a.C.: civiltà agricole organizzate nel </a:t>
            </a:r>
            <a:r>
              <a:rPr lang="it-IT" sz="2800" dirty="0" err="1">
                <a:latin typeface="Times New Roman" panose="02020603050405020304" pitchFamily="18" charset="0"/>
              </a:rPr>
              <a:t>Baluchistan</a:t>
            </a:r>
            <a:endParaRPr lang="it-IT" sz="2800" dirty="0">
              <a:latin typeface="Times New Roman" panose="02020603050405020304" pitchFamily="18" charset="0"/>
            </a:endParaRPr>
          </a:p>
          <a:p>
            <a:pPr marL="285750" indent="-285750">
              <a:buFont typeface="Arial" panose="020B0604020202020204" pitchFamily="34" charset="0"/>
              <a:buChar char="•"/>
            </a:pPr>
            <a:r>
              <a:rPr lang="it-IT" sz="2800" dirty="0">
                <a:latin typeface="Times New Roman" panose="02020603050405020304" pitchFamily="18" charset="0"/>
              </a:rPr>
              <a:t>3200 a.C.: primi centri urbani nel subcontinente</a:t>
            </a:r>
          </a:p>
          <a:p>
            <a:pPr marL="285750" indent="-285750">
              <a:buFont typeface="Arial" panose="020B0604020202020204" pitchFamily="34" charset="0"/>
              <a:buChar char="•"/>
            </a:pPr>
            <a:r>
              <a:rPr lang="it-IT" sz="2800" dirty="0">
                <a:latin typeface="Times New Roman" panose="02020603050405020304" pitchFamily="18" charset="0"/>
              </a:rPr>
              <a:t>2800-2600 a.C.: NASCITA DELLA </a:t>
            </a:r>
            <a:r>
              <a:rPr lang="it-IT" sz="2800" dirty="0">
                <a:solidFill>
                  <a:srgbClr val="FF0000"/>
                </a:solidFill>
                <a:latin typeface="Times New Roman" panose="02020603050405020304" pitchFamily="18" charset="0"/>
              </a:rPr>
              <a:t>CIVILTÀ VALLINDA</a:t>
            </a:r>
          </a:p>
          <a:p>
            <a:pPr marL="285750" indent="-285750">
              <a:buFont typeface="Arial" panose="020B0604020202020204" pitchFamily="34" charset="0"/>
              <a:buChar char="•"/>
            </a:pPr>
            <a:r>
              <a:rPr lang="it-IT" sz="2800" dirty="0">
                <a:latin typeface="Times New Roman" panose="02020603050405020304" pitchFamily="18" charset="0"/>
              </a:rPr>
              <a:t>2300-1700 a.C.: FIORITURA E CULMINE DELLA CIVILTÀ VALLINDA</a:t>
            </a:r>
          </a:p>
          <a:p>
            <a:pPr marL="285750" indent="-285750">
              <a:buFont typeface="Arial" panose="020B0604020202020204" pitchFamily="34" charset="0"/>
              <a:buChar char="•"/>
            </a:pPr>
            <a:r>
              <a:rPr lang="it-IT" sz="2800" dirty="0">
                <a:latin typeface="Times New Roman" panose="02020603050405020304" pitchFamily="18" charset="0"/>
              </a:rPr>
              <a:t>1600 a.C.: INIZIO DELLA DECADENZA DELLA CIVILTÀ VALLINDA</a:t>
            </a:r>
          </a:p>
          <a:p>
            <a:pPr marL="285750" indent="-285750">
              <a:buFont typeface="Arial" panose="020B0604020202020204" pitchFamily="34" charset="0"/>
              <a:buChar char="•"/>
            </a:pPr>
            <a:r>
              <a:rPr lang="it-IT" sz="2800" dirty="0">
                <a:latin typeface="Times New Roman" panose="02020603050405020304" pitchFamily="18" charset="0"/>
              </a:rPr>
              <a:t>1500 a.C.: INIZIO DELLA MIGRAZIONE DEGLI </a:t>
            </a:r>
            <a:r>
              <a:rPr lang="it-IT" sz="2800" dirty="0">
                <a:solidFill>
                  <a:srgbClr val="FF0000"/>
                </a:solidFill>
                <a:latin typeface="Times New Roman" panose="02020603050405020304" pitchFamily="18" charset="0"/>
              </a:rPr>
              <a:t>ARYA</a:t>
            </a:r>
            <a:r>
              <a:rPr lang="it-IT" sz="2800" dirty="0">
                <a:latin typeface="Times New Roman" panose="02020603050405020304" pitchFamily="18" charset="0"/>
              </a:rPr>
              <a:t> NEL SUCONTINENTE</a:t>
            </a:r>
          </a:p>
          <a:p>
            <a:pPr marL="285750" indent="-285750">
              <a:buFont typeface="Arial" panose="020B0604020202020204" pitchFamily="34" charset="0"/>
              <a:buChar char="•"/>
            </a:pPr>
            <a:r>
              <a:rPr lang="it-IT" sz="2800" dirty="0">
                <a:latin typeface="Times New Roman" panose="02020603050405020304" pitchFamily="18" charset="0"/>
              </a:rPr>
              <a:t>1200-900 a.C.: primo periodo vedico; insediamento degli </a:t>
            </a:r>
            <a:r>
              <a:rPr lang="it-IT" sz="2800" dirty="0" err="1">
                <a:latin typeface="Times New Roman" panose="02020603050405020304" pitchFamily="18" charset="0"/>
              </a:rPr>
              <a:t>Arya</a:t>
            </a:r>
            <a:r>
              <a:rPr lang="it-IT" sz="2800" dirty="0">
                <a:latin typeface="Times New Roman" panose="02020603050405020304" pitchFamily="18" charset="0"/>
              </a:rPr>
              <a:t> in Punjab e nel </a:t>
            </a:r>
            <a:r>
              <a:rPr lang="it-IT" sz="2800" dirty="0" err="1">
                <a:latin typeface="Times New Roman" panose="02020603050405020304" pitchFamily="18" charset="0"/>
              </a:rPr>
              <a:t>Doab</a:t>
            </a:r>
            <a:r>
              <a:rPr lang="it-IT" sz="2800" dirty="0">
                <a:latin typeface="Times New Roman" panose="02020603050405020304" pitchFamily="18" charset="0"/>
              </a:rPr>
              <a:t> occidentale, fra la Ganga e la </a:t>
            </a:r>
            <a:r>
              <a:rPr lang="it-IT" sz="2800" dirty="0" err="1">
                <a:latin typeface="Times New Roman" panose="02020603050405020304" pitchFamily="18" charset="0"/>
              </a:rPr>
              <a:t>Yamuna</a:t>
            </a:r>
            <a:endParaRPr lang="it-IT" sz="2800" dirty="0">
              <a:latin typeface="Times New Roman" panose="02020603050405020304" pitchFamily="18" charset="0"/>
            </a:endParaRPr>
          </a:p>
          <a:p>
            <a:pPr marL="285750" indent="-285750">
              <a:buFont typeface="Arial" panose="020B0604020202020204" pitchFamily="34" charset="0"/>
              <a:buChar char="•"/>
            </a:pPr>
            <a:r>
              <a:rPr lang="it-IT" sz="2800" dirty="0">
                <a:latin typeface="Times New Roman" panose="02020603050405020304" pitchFamily="18" charset="0"/>
              </a:rPr>
              <a:t>900-600 a.C.: tardo periodo vedico; insediamento degli </a:t>
            </a:r>
            <a:r>
              <a:rPr lang="it-IT" sz="2800" dirty="0" err="1">
                <a:latin typeface="Times New Roman" panose="02020603050405020304" pitchFamily="18" charset="0"/>
              </a:rPr>
              <a:t>Arya</a:t>
            </a:r>
            <a:r>
              <a:rPr lang="it-IT" sz="2800" dirty="0">
                <a:latin typeface="Times New Roman" panose="02020603050405020304" pitchFamily="18" charset="0"/>
              </a:rPr>
              <a:t> nelle pianure gangetiche centrali e orientali; emergenza dei primi </a:t>
            </a:r>
            <a:r>
              <a:rPr lang="it-IT" sz="2800" dirty="0">
                <a:solidFill>
                  <a:srgbClr val="FF0000"/>
                </a:solidFill>
                <a:latin typeface="Times New Roman" panose="02020603050405020304" pitchFamily="18" charset="0"/>
              </a:rPr>
              <a:t>MAHAJANAPADA</a:t>
            </a:r>
          </a:p>
        </p:txBody>
      </p:sp>
    </p:spTree>
    <p:extLst>
      <p:ext uri="{BB962C8B-B14F-4D97-AF65-F5344CB8AC3E}">
        <p14:creationId xmlns:p14="http://schemas.microsoft.com/office/powerpoint/2010/main" val="155958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2CE970D-ED86-410C-B7DC-471F06E10C34}"/>
              </a:ext>
            </a:extLst>
          </p:cNvPr>
          <p:cNvSpPr txBox="1"/>
          <p:nvPr/>
        </p:nvSpPr>
        <p:spPr>
          <a:xfrm>
            <a:off x="386366" y="193184"/>
            <a:ext cx="11423561" cy="64633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it-IT"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CRONOLOGIA SINTETICA:</a:t>
            </a:r>
            <a:endParaRPr kumimoji="0" lang="hi-IN" sz="36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angal" panose="02040503050203030202" pitchFamily="18" charset="0"/>
            </a:endParaRPr>
          </a:p>
        </p:txBody>
      </p:sp>
      <p:sp>
        <p:nvSpPr>
          <p:cNvPr id="3" name="CasellaDiTesto 2">
            <a:extLst>
              <a:ext uri="{FF2B5EF4-FFF2-40B4-BE49-F238E27FC236}">
                <a16:creationId xmlns:a16="http://schemas.microsoft.com/office/drawing/2014/main" id="{269D7138-15CB-4BFC-A691-21955A9FAFC7}"/>
              </a:ext>
            </a:extLst>
          </p:cNvPr>
          <p:cNvSpPr txBox="1"/>
          <p:nvPr/>
        </p:nvSpPr>
        <p:spPr>
          <a:xfrm>
            <a:off x="386366" y="1032505"/>
            <a:ext cx="11548057" cy="5632311"/>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600 a.C.: prima urbanizzazione nella valle gangetica; formazione delle prime «repubbliche» e dei primi regni settentrionali</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563-483 oppure 566-486 a.C.: PROBABILI DATE DELLA VITA DI </a:t>
            </a:r>
            <a:r>
              <a:rPr kumimoji="0" lang="it-IT"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SIDDHARTA GAUTAMA </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(BUDDHA)</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543-468 a.C.: PROBABILI DATE DELLA VITA DI </a:t>
            </a:r>
            <a:r>
              <a:rPr kumimoji="0" lang="it-IT"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VARDHAMANA MAHAVIRA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500 a.C.: il </a:t>
            </a:r>
            <a:r>
              <a:rPr kumimoji="0" lang="it-IT"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mn-cs"/>
              </a:rPr>
              <a:t>Magadha</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emerge come potenza egemone nell’India nord-orientale</a:t>
            </a:r>
            <a:endParaRPr lang="it-IT" sz="2400" dirty="0">
              <a:solidFill>
                <a:prstClr val="black"/>
              </a:solidFill>
              <a:latin typeface="Times New Roman" panose="02020603050405020304" pitchFamily="18"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400" dirty="0">
                <a:solidFill>
                  <a:prstClr val="black"/>
                </a:solidFill>
                <a:latin typeface="Times New Roman" panose="02020603050405020304" pitchFamily="18" charset="0"/>
              </a:rPr>
              <a:t>327-325 a.C.: </a:t>
            </a:r>
            <a:r>
              <a:rPr lang="it-IT" sz="2400" dirty="0">
                <a:solidFill>
                  <a:srgbClr val="FF0000"/>
                </a:solidFill>
                <a:latin typeface="Times New Roman" panose="02020603050405020304" pitchFamily="18" charset="0"/>
              </a:rPr>
              <a:t>Alessandro Magno </a:t>
            </a:r>
            <a:r>
              <a:rPr lang="it-IT" sz="2400" dirty="0">
                <a:solidFill>
                  <a:prstClr val="black"/>
                </a:solidFill>
                <a:latin typeface="Times New Roman" panose="02020603050405020304" pitchFamily="18" charset="0"/>
              </a:rPr>
              <a:t>in Asia meridionale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320 a.C.: </a:t>
            </a:r>
            <a:r>
              <a:rPr kumimoji="0" lang="it-IT"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Candragupta</a:t>
            </a: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 fonda la dinastia </a:t>
            </a:r>
            <a:r>
              <a:rPr kumimoji="0" lang="it-IT"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MAURYA</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400" dirty="0">
                <a:solidFill>
                  <a:prstClr val="black"/>
                </a:solidFill>
                <a:latin typeface="Times New Roman" panose="02020603050405020304" pitchFamily="18" charset="0"/>
              </a:rPr>
              <a:t>321-185 a.C.: impero Maurya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268-233 a.C.: regno dell’imperatore </a:t>
            </a:r>
            <a:r>
              <a:rPr kumimoji="0" lang="it-IT"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mn-cs"/>
              </a:rPr>
              <a:t>ASHOKA</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400" dirty="0">
                <a:solidFill>
                  <a:prstClr val="black"/>
                </a:solidFill>
                <a:latin typeface="Times New Roman" panose="02020603050405020304" pitchFamily="18" charset="0"/>
              </a:rPr>
              <a:t>261 a.C.: conquista del </a:t>
            </a:r>
            <a:r>
              <a:rPr lang="it-IT" sz="2400" dirty="0" err="1">
                <a:solidFill>
                  <a:prstClr val="black"/>
                </a:solidFill>
                <a:latin typeface="Times New Roman" panose="02020603050405020304" pitchFamily="18" charset="0"/>
              </a:rPr>
              <a:t>Kalinga</a:t>
            </a:r>
            <a:r>
              <a:rPr lang="it-IT" sz="2400" dirty="0">
                <a:solidFill>
                  <a:prstClr val="black"/>
                </a:solidFill>
                <a:latin typeface="Times New Roman" panose="02020603050405020304" pitchFamily="18" charset="0"/>
              </a:rPr>
              <a:t> da parte di </a:t>
            </a:r>
            <a:r>
              <a:rPr lang="it-IT" sz="2400" dirty="0" err="1">
                <a:solidFill>
                  <a:prstClr val="black"/>
                </a:solidFill>
                <a:latin typeface="Times New Roman" panose="02020603050405020304" pitchFamily="18" charset="0"/>
              </a:rPr>
              <a:t>Ashoka</a:t>
            </a:r>
            <a:r>
              <a:rPr lang="it-IT" sz="2400" dirty="0">
                <a:solidFill>
                  <a:prstClr val="black"/>
                </a:solidFill>
                <a:latin typeface="Times New Roman" panose="02020603050405020304" pitchFamily="18" charset="0"/>
              </a:rPr>
              <a:t> e successiva sua conversione al buddhismo</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256 a.C.: missioni buddhiste in Asia meridionale e nel mondo</a:t>
            </a:r>
            <a:r>
              <a:rPr lang="it-IT" sz="2400" dirty="0">
                <a:solidFill>
                  <a:prstClr val="black"/>
                </a:solidFill>
                <a:latin typeface="Times New Roman" panose="02020603050405020304" pitchFamily="18" charset="0"/>
              </a:rPr>
              <a:t> ellenistico</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rPr>
              <a:t>248 a.C.: indipendenza dei Greci nella </a:t>
            </a:r>
            <a:r>
              <a:rPr kumimoji="0" lang="it-IT" sz="24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mn-cs"/>
              </a:rPr>
              <a:t>Bactriana</a:t>
            </a:r>
            <a:endParaRPr kumimoji="0" lang="it-IT"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it-IT" sz="2400" dirty="0">
                <a:solidFill>
                  <a:prstClr val="black"/>
                </a:solidFill>
                <a:latin typeface="Times New Roman" panose="02020603050405020304" pitchFamily="18" charset="0"/>
              </a:rPr>
              <a:t>185 a.C.: </a:t>
            </a:r>
            <a:r>
              <a:rPr lang="it-IT" sz="2400" dirty="0" err="1">
                <a:solidFill>
                  <a:prstClr val="black"/>
                </a:solidFill>
                <a:latin typeface="Times New Roman" panose="02020603050405020304" pitchFamily="18" charset="0"/>
              </a:rPr>
              <a:t>Pushyamitra</a:t>
            </a:r>
            <a:r>
              <a:rPr lang="it-IT" sz="2400" dirty="0">
                <a:solidFill>
                  <a:prstClr val="black"/>
                </a:solidFill>
                <a:latin typeface="Times New Roman" panose="02020603050405020304" pitchFamily="18" charset="0"/>
              </a:rPr>
              <a:t> uccide l’ultimo Maurya e fonda la </a:t>
            </a:r>
            <a:r>
              <a:rPr lang="it-IT" sz="2400" dirty="0">
                <a:solidFill>
                  <a:srgbClr val="FF0000"/>
                </a:solidFill>
                <a:latin typeface="Times New Roman" panose="02020603050405020304" pitchFamily="18" charset="0"/>
              </a:rPr>
              <a:t>dinastia SHUNGA</a:t>
            </a:r>
          </a:p>
        </p:txBody>
      </p:sp>
    </p:spTree>
    <p:extLst>
      <p:ext uri="{BB962C8B-B14F-4D97-AF65-F5344CB8AC3E}">
        <p14:creationId xmlns:p14="http://schemas.microsoft.com/office/powerpoint/2010/main" val="1905154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4800"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GLI ARYA</a:t>
            </a:r>
            <a:endParaRPr lang="it-IT" dirty="0"/>
          </a:p>
        </p:txBody>
      </p:sp>
      <p:sp>
        <p:nvSpPr>
          <p:cNvPr id="3" name="Segnaposto contenuto 2"/>
          <p:cNvSpPr>
            <a:spLocks noGrp="1"/>
          </p:cNvSpPr>
          <p:nvPr>
            <p:ph idx="1"/>
          </p:nvPr>
        </p:nvSpPr>
        <p:spPr/>
        <p:txBody>
          <a:bodyPr/>
          <a:lstStyle/>
          <a:p>
            <a:pPr lvl="0">
              <a:buClr>
                <a:srgbClr val="0F6FC6"/>
              </a:buClr>
            </a:pP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Fonti: letterarie</a:t>
            </a:r>
          </a:p>
          <a:p>
            <a:pPr lvl="0">
              <a:buClr>
                <a:srgbClr val="0F6FC6"/>
              </a:buClr>
            </a:pP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VEDA: </a:t>
            </a:r>
            <a:r>
              <a:rPr lang="it-IT" sz="4000" i="1" dirty="0" err="1">
                <a:solidFill>
                  <a:prstClr val="black">
                    <a:lumMod val="65000"/>
                    <a:lumOff val="35000"/>
                  </a:prstClr>
                </a:solidFill>
                <a:latin typeface="Times New Roman" panose="02020603050405020304" pitchFamily="18" charset="0"/>
                <a:cs typeface="Times New Roman" panose="02020603050405020304" pitchFamily="18" charset="0"/>
              </a:rPr>
              <a:t>Ṛg</a:t>
            </a:r>
            <a:r>
              <a:rPr lang="it-IT" sz="4000" i="1" dirty="0">
                <a:solidFill>
                  <a:prstClr val="black">
                    <a:lumMod val="65000"/>
                    <a:lumOff val="35000"/>
                  </a:prstClr>
                </a:solidFill>
                <a:latin typeface="Times New Roman" panose="02020603050405020304" pitchFamily="18" charset="0"/>
                <a:cs typeface="Times New Roman" panose="02020603050405020304" pitchFamily="18" charset="0"/>
              </a:rPr>
              <a:t>-veda</a:t>
            </a: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 </a:t>
            </a:r>
            <a:r>
              <a:rPr lang="it-IT" sz="4000" i="1" dirty="0" err="1">
                <a:solidFill>
                  <a:prstClr val="black">
                    <a:lumMod val="65000"/>
                    <a:lumOff val="35000"/>
                  </a:prstClr>
                </a:solidFill>
                <a:latin typeface="Times New Roman" panose="02020603050405020304" pitchFamily="18" charset="0"/>
                <a:cs typeface="Times New Roman" panose="02020603050405020304" pitchFamily="18" charset="0"/>
              </a:rPr>
              <a:t>Sāma</a:t>
            </a:r>
            <a:r>
              <a:rPr lang="it-IT" sz="4000" i="1" dirty="0">
                <a:solidFill>
                  <a:prstClr val="black">
                    <a:lumMod val="65000"/>
                    <a:lumOff val="35000"/>
                  </a:prstClr>
                </a:solidFill>
                <a:latin typeface="Times New Roman" panose="02020603050405020304" pitchFamily="18" charset="0"/>
                <a:cs typeface="Times New Roman" panose="02020603050405020304" pitchFamily="18" charset="0"/>
              </a:rPr>
              <a:t>-veda</a:t>
            </a: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 </a:t>
            </a:r>
            <a:r>
              <a:rPr lang="it-IT" sz="4000" i="1" dirty="0" err="1">
                <a:solidFill>
                  <a:prstClr val="black">
                    <a:lumMod val="65000"/>
                    <a:lumOff val="35000"/>
                  </a:prstClr>
                </a:solidFill>
                <a:latin typeface="Times New Roman" panose="02020603050405020304" pitchFamily="18" charset="0"/>
                <a:cs typeface="Times New Roman" panose="02020603050405020304" pitchFamily="18" charset="0"/>
              </a:rPr>
              <a:t>Yajur</a:t>
            </a:r>
            <a:r>
              <a:rPr lang="it-IT" sz="4000" i="1" dirty="0">
                <a:solidFill>
                  <a:prstClr val="black">
                    <a:lumMod val="65000"/>
                    <a:lumOff val="35000"/>
                  </a:prstClr>
                </a:solidFill>
                <a:latin typeface="Times New Roman" panose="02020603050405020304" pitchFamily="18" charset="0"/>
                <a:cs typeface="Times New Roman" panose="02020603050405020304" pitchFamily="18" charset="0"/>
              </a:rPr>
              <a:t>-veda</a:t>
            </a: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 </a:t>
            </a:r>
            <a:r>
              <a:rPr lang="it-IT" sz="4000" i="1" dirty="0" err="1">
                <a:solidFill>
                  <a:prstClr val="black">
                    <a:lumMod val="65000"/>
                    <a:lumOff val="35000"/>
                  </a:prstClr>
                </a:solidFill>
                <a:latin typeface="Times New Roman" panose="02020603050405020304" pitchFamily="18" charset="0"/>
                <a:cs typeface="Times New Roman" panose="02020603050405020304" pitchFamily="18" charset="0"/>
              </a:rPr>
              <a:t>Atharva</a:t>
            </a:r>
            <a:r>
              <a:rPr lang="it-IT" sz="4000" i="1" dirty="0">
                <a:solidFill>
                  <a:prstClr val="black">
                    <a:lumMod val="65000"/>
                    <a:lumOff val="35000"/>
                  </a:prstClr>
                </a:solidFill>
                <a:latin typeface="Times New Roman" panose="02020603050405020304" pitchFamily="18" charset="0"/>
                <a:cs typeface="Times New Roman" panose="02020603050405020304" pitchFamily="18" charset="0"/>
              </a:rPr>
              <a:t>-veda</a:t>
            </a:r>
          </a:p>
          <a:p>
            <a:pPr lvl="0">
              <a:buClr>
                <a:srgbClr val="0F6FC6"/>
              </a:buClr>
            </a:pP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Letteratura vedica: </a:t>
            </a:r>
            <a:r>
              <a:rPr lang="it-IT" sz="4000" i="1" dirty="0">
                <a:solidFill>
                  <a:prstClr val="black">
                    <a:lumMod val="65000"/>
                    <a:lumOff val="35000"/>
                  </a:prstClr>
                </a:solidFill>
                <a:latin typeface="Times New Roman" panose="02020603050405020304" pitchFamily="18" charset="0"/>
                <a:cs typeface="Times New Roman" panose="02020603050405020304" pitchFamily="18" charset="0"/>
              </a:rPr>
              <a:t>Veda</a:t>
            </a: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 (4 </a:t>
            </a:r>
            <a:r>
              <a:rPr lang="it-IT" sz="4000" i="1" dirty="0" err="1">
                <a:solidFill>
                  <a:prstClr val="black">
                    <a:lumMod val="65000"/>
                    <a:lumOff val="35000"/>
                  </a:prstClr>
                </a:solidFill>
                <a:latin typeface="Times New Roman" panose="02020603050405020304" pitchFamily="18" charset="0"/>
                <a:cs typeface="Times New Roman" panose="02020603050405020304" pitchFamily="18" charset="0"/>
              </a:rPr>
              <a:t>saṃhitā</a:t>
            </a: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 + </a:t>
            </a:r>
            <a:r>
              <a:rPr lang="it-IT" sz="4000" i="1" dirty="0" err="1">
                <a:solidFill>
                  <a:prstClr val="black">
                    <a:lumMod val="65000"/>
                    <a:lumOff val="35000"/>
                  </a:prstClr>
                </a:solidFill>
                <a:latin typeface="Times New Roman" panose="02020603050405020304" pitchFamily="18" charset="0"/>
                <a:cs typeface="Times New Roman" panose="02020603050405020304" pitchFamily="18" charset="0"/>
              </a:rPr>
              <a:t>Brāhmaṇa</a:t>
            </a: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 + </a:t>
            </a:r>
            <a:r>
              <a:rPr lang="it-IT" sz="4000" i="1" dirty="0" err="1">
                <a:solidFill>
                  <a:prstClr val="black">
                    <a:lumMod val="65000"/>
                    <a:lumOff val="35000"/>
                  </a:prstClr>
                </a:solidFill>
                <a:latin typeface="Times New Roman" panose="02020603050405020304" pitchFamily="18" charset="0"/>
                <a:cs typeface="Times New Roman" panose="02020603050405020304" pitchFamily="18" charset="0"/>
              </a:rPr>
              <a:t>Āraṇyaka</a:t>
            </a: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 + </a:t>
            </a:r>
            <a:r>
              <a:rPr lang="it-IT" sz="4000" i="1" dirty="0" err="1">
                <a:solidFill>
                  <a:prstClr val="black">
                    <a:lumMod val="65000"/>
                    <a:lumOff val="35000"/>
                  </a:prstClr>
                </a:solidFill>
                <a:latin typeface="Times New Roman" panose="02020603050405020304" pitchFamily="18" charset="0"/>
                <a:cs typeface="Times New Roman" panose="02020603050405020304" pitchFamily="18" charset="0"/>
              </a:rPr>
              <a:t>Upaniṣad</a:t>
            </a:r>
            <a:r>
              <a:rPr lang="it-IT" sz="4000" i="1" dirty="0">
                <a:solidFill>
                  <a:prstClr val="black">
                    <a:lumMod val="65000"/>
                    <a:lumOff val="35000"/>
                  </a:prstClr>
                </a:solidFill>
                <a:latin typeface="Times New Roman" panose="02020603050405020304" pitchFamily="18" charset="0"/>
                <a:cs typeface="Times New Roman" panose="02020603050405020304" pitchFamily="18" charset="0"/>
              </a:rPr>
              <a:t> </a:t>
            </a:r>
          </a:p>
          <a:p>
            <a:pPr lvl="0">
              <a:buClr>
                <a:srgbClr val="0F6FC6"/>
              </a:buClr>
            </a:pPr>
            <a:r>
              <a:rPr lang="it-IT" sz="4000" dirty="0">
                <a:solidFill>
                  <a:prstClr val="black">
                    <a:lumMod val="65000"/>
                    <a:lumOff val="35000"/>
                  </a:prstClr>
                </a:solidFill>
                <a:latin typeface="Times New Roman" panose="02020603050405020304" pitchFamily="18" charset="0"/>
                <a:cs typeface="Times New Roman" panose="02020603050405020304" pitchFamily="18" charset="0"/>
              </a:rPr>
              <a:t>Testi dell’audizione, </a:t>
            </a:r>
            <a:r>
              <a:rPr lang="it-IT" sz="4000" i="1" dirty="0" err="1">
                <a:solidFill>
                  <a:prstClr val="black">
                    <a:lumMod val="65000"/>
                    <a:lumOff val="35000"/>
                  </a:prstClr>
                </a:solidFill>
                <a:latin typeface="Times New Roman" panose="02020603050405020304" pitchFamily="18" charset="0"/>
                <a:cs typeface="Times New Roman" panose="02020603050405020304" pitchFamily="18" charset="0"/>
              </a:rPr>
              <a:t>śruti</a:t>
            </a:r>
            <a:endParaRPr lang="it-IT" sz="4000" i="1" dirty="0">
              <a:solidFill>
                <a:prstClr val="black">
                  <a:lumMod val="65000"/>
                  <a:lumOff val="35000"/>
                </a:prstClr>
              </a:solidFill>
              <a:latin typeface="Times New Roman" panose="02020603050405020304" pitchFamily="18" charset="0"/>
              <a:cs typeface="Times New Roman" panose="02020603050405020304" pitchFamily="18" charset="0"/>
            </a:endParaRPr>
          </a:p>
          <a:p>
            <a:endParaRPr lang="it-IT" dirty="0"/>
          </a:p>
        </p:txBody>
      </p:sp>
    </p:spTree>
    <p:extLst>
      <p:ext uri="{BB962C8B-B14F-4D97-AF65-F5344CB8AC3E}">
        <p14:creationId xmlns:p14="http://schemas.microsoft.com/office/powerpoint/2010/main" val="32208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B2814BA-DEB2-429B-8D15-99DBCF4456FF}"/>
              </a:ext>
            </a:extLst>
          </p:cNvPr>
          <p:cNvSpPr>
            <a:spLocks noGrp="1"/>
          </p:cNvSpPr>
          <p:nvPr>
            <p:ph type="title"/>
          </p:nvPr>
        </p:nvSpPr>
        <p:spPr/>
        <p:txBody>
          <a:bodyPr/>
          <a:lstStyle/>
          <a:p>
            <a:r>
              <a:rPr kumimoji="0" lang="it-IT" sz="4800" b="0" i="0" u="none" strike="noStrike" kern="1200" cap="none" spc="-6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GLI ARYA</a:t>
            </a:r>
            <a:br>
              <a:rPr kumimoji="0" lang="it-IT" sz="3600" b="0" i="0" u="none" strike="noStrike" kern="1200" cap="none" spc="-60" normalizeH="0" baseline="0" noProof="0" dirty="0">
                <a:ln>
                  <a:noFill/>
                </a:ln>
                <a:solidFill>
                  <a:srgbClr val="FFFFFF"/>
                </a:solidFill>
                <a:effectLst/>
                <a:uLnTx/>
                <a:uFillTx/>
                <a:latin typeface="Times New Roman" panose="02020603050405020304" pitchFamily="18" charset="0"/>
                <a:ea typeface="+mj-ea"/>
                <a:cs typeface="Times New Roman" panose="02020603050405020304" pitchFamily="18" charset="0"/>
              </a:rPr>
            </a:br>
            <a:br>
              <a:rPr kumimoji="0" lang="it-IT" sz="3600" b="0" i="0" u="none" strike="noStrike" kern="1200" cap="none" spc="-60" normalizeH="0" baseline="0" noProof="0" dirty="0">
                <a:ln>
                  <a:noFill/>
                </a:ln>
                <a:solidFill>
                  <a:srgbClr val="FFFFFF"/>
                </a:solidFill>
                <a:effectLst/>
                <a:uLnTx/>
                <a:uFillTx/>
                <a:latin typeface="Times New Roman" panose="02020603050405020304" pitchFamily="18" charset="0"/>
                <a:ea typeface="+mj-ea"/>
                <a:cs typeface="Times New Roman" panose="02020603050405020304" pitchFamily="18" charset="0"/>
              </a:rPr>
            </a:br>
            <a:r>
              <a:rPr kumimoji="0" lang="it-IT" sz="3600" b="0" i="0" u="none" strike="noStrike" kern="1200" cap="none" spc="-60" normalizeH="0" baseline="0" noProof="0" dirty="0">
                <a:ln>
                  <a:noFill/>
                </a:ln>
                <a:solidFill>
                  <a:srgbClr val="FFFFFF"/>
                </a:solidFill>
                <a:effectLst/>
                <a:uLnTx/>
                <a:uFillTx/>
                <a:latin typeface="Times New Roman" panose="02020603050405020304" pitchFamily="18" charset="0"/>
                <a:ea typeface="+mj-ea"/>
                <a:cs typeface="Times New Roman" panose="02020603050405020304" pitchFamily="18" charset="0"/>
              </a:rPr>
              <a:t>(</a:t>
            </a:r>
            <a:r>
              <a:rPr kumimoji="0" lang="it-IT" sz="3600" b="0" i="1" u="none" strike="noStrike" kern="1200" cap="none" spc="-60" normalizeH="0" baseline="0" noProof="0" dirty="0">
                <a:ln>
                  <a:noFill/>
                </a:ln>
                <a:solidFill>
                  <a:srgbClr val="FFFFFF"/>
                </a:solidFill>
                <a:effectLst/>
                <a:uLnTx/>
                <a:uFillTx/>
                <a:latin typeface="Times New Roman" panose="02020603050405020304" pitchFamily="18" charset="0"/>
                <a:ea typeface="+mj-ea"/>
                <a:cs typeface="Times New Roman" panose="02020603050405020304" pitchFamily="18" charset="0"/>
              </a:rPr>
              <a:t>1200 a.C.-1000 a.C.</a:t>
            </a:r>
            <a:r>
              <a:rPr kumimoji="0" lang="it-IT" sz="3600" b="0" u="none" strike="noStrike" kern="1200" cap="none" spc="-60" normalizeH="0" baseline="0" noProof="0" dirty="0">
                <a:ln>
                  <a:noFill/>
                </a:ln>
                <a:solidFill>
                  <a:srgbClr val="FFFFFF"/>
                </a:solidFill>
                <a:effectLst/>
                <a:uLnTx/>
                <a:uFillTx/>
                <a:latin typeface="Times New Roman" panose="02020603050405020304" pitchFamily="18" charset="0"/>
                <a:ea typeface="+mj-ea"/>
                <a:cs typeface="Times New Roman" panose="02020603050405020304" pitchFamily="18" charset="0"/>
              </a:rPr>
              <a:t>)</a:t>
            </a:r>
            <a:endParaRPr lang="hi-IN" dirty="0"/>
          </a:p>
        </p:txBody>
      </p:sp>
      <p:sp>
        <p:nvSpPr>
          <p:cNvPr id="3" name="Segnaposto contenuto 2">
            <a:extLst>
              <a:ext uri="{FF2B5EF4-FFF2-40B4-BE49-F238E27FC236}">
                <a16:creationId xmlns:a16="http://schemas.microsoft.com/office/drawing/2014/main" id="{7E2E23B9-FC86-4BB5-BFD6-3A6BF54DC2BA}"/>
              </a:ext>
            </a:extLst>
          </p:cNvPr>
          <p:cNvSpPr>
            <a:spLocks noGrp="1"/>
          </p:cNvSpPr>
          <p:nvPr>
            <p:ph idx="1"/>
          </p:nvPr>
        </p:nvSpPr>
        <p:spPr>
          <a:xfrm>
            <a:off x="3869268" y="412123"/>
            <a:ext cx="7315200" cy="6040191"/>
          </a:xfrm>
        </p:spPr>
        <p:txBody>
          <a:bodyPr>
            <a:normAutofit/>
          </a:bodyPr>
          <a:lstStyle/>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Carri da guerra</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lang="it-IT" sz="2400" dirty="0">
                <a:solidFill>
                  <a:prstClr val="black">
                    <a:lumMod val="65000"/>
                    <a:lumOff val="35000"/>
                  </a:prstClr>
                </a:solidFill>
                <a:latin typeface="Times New Roman" panose="02020603050405020304" pitchFamily="18" charset="0"/>
              </a:rPr>
              <a:t>Diverse tribù in reciproca competizione (quasi 40 citate nei testi)</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Stanziati a lungo in Punjab: qui compirono il passaggio da vita nomade a sedentaria, passaggio accompagnato da continue lotte</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Ferro dal 1000 a.C.</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Tardo periodo vedico: vita sedentaria (conflitti con popolazioni autoctone, mutamenti sociali, stratificazione interna alla società </a:t>
            </a:r>
            <a:r>
              <a:rPr kumimoji="0" lang="it-IT" sz="24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mn-cs"/>
              </a:rPr>
              <a:t>arya</a:t>
            </a: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 civiltà rurale; bestiame</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lang="it-IT" sz="2400" i="1" dirty="0" err="1">
                <a:solidFill>
                  <a:prstClr val="black">
                    <a:lumMod val="65000"/>
                    <a:lumOff val="35000"/>
                  </a:prstClr>
                </a:solidFill>
                <a:latin typeface="Times New Roman" panose="02020603050405020304" pitchFamily="18" charset="0"/>
              </a:rPr>
              <a:t>Dāsa</a:t>
            </a:r>
            <a:r>
              <a:rPr lang="it-IT" sz="2400" dirty="0">
                <a:solidFill>
                  <a:prstClr val="black">
                    <a:lumMod val="65000"/>
                    <a:lumOff val="35000"/>
                  </a:prstClr>
                </a:solidFill>
                <a:latin typeface="Times New Roman" panose="02020603050405020304" pitchFamily="18" charset="0"/>
              </a:rPr>
              <a:t> o </a:t>
            </a:r>
            <a:r>
              <a:rPr lang="it-IT" sz="2400" i="1" dirty="0" err="1">
                <a:solidFill>
                  <a:prstClr val="black">
                    <a:lumMod val="65000"/>
                    <a:lumOff val="35000"/>
                  </a:prstClr>
                </a:solidFill>
                <a:latin typeface="Times New Roman" panose="02020603050405020304" pitchFamily="18" charset="0"/>
              </a:rPr>
              <a:t>dasyu</a:t>
            </a:r>
            <a:r>
              <a:rPr lang="it-IT" sz="2400" dirty="0">
                <a:solidFill>
                  <a:prstClr val="black">
                    <a:lumMod val="65000"/>
                    <a:lumOff val="35000"/>
                  </a:prstClr>
                </a:solidFill>
                <a:latin typeface="Times New Roman" panose="02020603050405020304" pitchFamily="18" charset="0"/>
              </a:rPr>
              <a:t>: popolazioni autoctone, negli inni vengono loro attribuiti tratti demoniaci. Con ogni probabilità popolazioni di stirpe dravidica</a:t>
            </a:r>
            <a:endPar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endParaRPr>
          </a:p>
          <a:p>
            <a:endParaRPr lang="hi-IN" dirty="0">
              <a:latin typeface="Times New Roman" panose="02020603050405020304" pitchFamily="18" charset="0"/>
            </a:endParaRPr>
          </a:p>
        </p:txBody>
      </p:sp>
    </p:spTree>
    <p:extLst>
      <p:ext uri="{BB962C8B-B14F-4D97-AF65-F5344CB8AC3E}">
        <p14:creationId xmlns:p14="http://schemas.microsoft.com/office/powerpoint/2010/main" val="2223955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8CA630-3490-7D61-DF87-0C53CE8D1E6D}"/>
              </a:ext>
            </a:extLst>
          </p:cNvPr>
          <p:cNvSpPr>
            <a:spLocks noGrp="1"/>
          </p:cNvSpPr>
          <p:nvPr>
            <p:ph type="title"/>
          </p:nvPr>
        </p:nvSpPr>
        <p:spPr/>
        <p:txBody>
          <a:bodyPr/>
          <a:lstStyle/>
          <a:p>
            <a:r>
              <a:rPr kumimoji="0" lang="it-IT" sz="4800" b="0" i="0" u="none" strike="noStrike" kern="1200" cap="none" spc="-6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GLI ARYA</a:t>
            </a:r>
            <a:endParaRPr lang="it-IT" dirty="0"/>
          </a:p>
        </p:txBody>
      </p:sp>
      <p:sp>
        <p:nvSpPr>
          <p:cNvPr id="3" name="Segnaposto contenuto 2">
            <a:extLst>
              <a:ext uri="{FF2B5EF4-FFF2-40B4-BE49-F238E27FC236}">
                <a16:creationId xmlns:a16="http://schemas.microsoft.com/office/drawing/2014/main" id="{90D75444-A91F-01FE-6F7D-EAE40247D501}"/>
              </a:ext>
            </a:extLst>
          </p:cNvPr>
          <p:cNvSpPr>
            <a:spLocks noGrp="1"/>
          </p:cNvSpPr>
          <p:nvPr>
            <p:ph idx="1"/>
          </p:nvPr>
        </p:nvSpPr>
        <p:spPr/>
        <p:txBody>
          <a:bodyPr/>
          <a:lstStyle/>
          <a:p>
            <a:pPr marL="182880" marR="0" lvl="0" indent="-182880" algn="l" defTabSz="914400" rtl="0" eaLnBrk="1" fontAlgn="auto" latinLnBrk="0" hangingPunct="1">
              <a:lnSpc>
                <a:spcPct val="90000"/>
              </a:lnSpc>
              <a:spcBef>
                <a:spcPts val="1200"/>
              </a:spcBef>
              <a:spcAft>
                <a:spcPts val="0"/>
              </a:spcAft>
              <a:buClr>
                <a:srgbClr val="0F6FC6"/>
              </a:buClr>
              <a:buSzTx/>
              <a:buFont typeface="Arial" panose="020B0604020202020204" pitchFamily="34" charset="0"/>
              <a:buChar char="•"/>
              <a:tabLst/>
              <a:defRPr/>
            </a:pPr>
            <a:r>
              <a:rPr kumimoji="0" lang="it-IT" sz="28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GRĀMA: in origine «carovana nomade/gruppo di nomadi» (</a:t>
            </a:r>
            <a:r>
              <a:rPr kumimoji="0" lang="it-IT" sz="28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Ṛg</a:t>
            </a:r>
            <a:r>
              <a:rPr kumimoji="0" lang="it-IT" sz="28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a:t>
            </a:r>
            <a:r>
              <a:rPr kumimoji="0" lang="it-IT" sz="2800" b="0" i="1"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Veda</a:t>
            </a:r>
            <a:r>
              <a:rPr kumimoji="0" lang="it-IT" sz="28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a:t>
            </a:r>
            <a:r>
              <a:rPr kumimoji="0" lang="it-IT" sz="28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 successivamente «villaggio» (</a:t>
            </a:r>
            <a:r>
              <a:rPr kumimoji="0" lang="it-IT" sz="2800" b="0" i="1"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Brahmana</a:t>
            </a:r>
            <a:r>
              <a:rPr kumimoji="0" lang="it-IT" sz="28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a:t>
            </a:r>
          </a:p>
          <a:p>
            <a:pPr marL="182880" marR="0" lvl="0" indent="-182880" algn="l" defTabSz="914400" rtl="0" eaLnBrk="1" fontAlgn="auto" latinLnBrk="0" hangingPunct="1">
              <a:lnSpc>
                <a:spcPct val="90000"/>
              </a:lnSpc>
              <a:spcBef>
                <a:spcPts val="1200"/>
              </a:spcBef>
              <a:spcAft>
                <a:spcPts val="0"/>
              </a:spcAft>
              <a:buClr>
                <a:srgbClr val="0F6FC6"/>
              </a:buClr>
              <a:buSzTx/>
              <a:buFont typeface="Arial" panose="020B0604020202020204" pitchFamily="34" charset="0"/>
              <a:buChar char="•"/>
              <a:tabLst/>
              <a:defRPr/>
            </a:pPr>
            <a:r>
              <a:rPr lang="it-IT" sz="2800" dirty="0">
                <a:solidFill>
                  <a:prstClr val="black">
                    <a:lumMod val="65000"/>
                    <a:lumOff val="35000"/>
                  </a:prstClr>
                </a:solidFill>
                <a:latin typeface="Times New Roman" panose="02020603050405020304" pitchFamily="18" charset="0"/>
              </a:rPr>
              <a:t>Famiglia: unità base del sistema sociale. Più famiglie formavano un </a:t>
            </a:r>
            <a:r>
              <a:rPr lang="it-IT" sz="2800" i="1" dirty="0" err="1">
                <a:solidFill>
                  <a:prstClr val="black">
                    <a:lumMod val="65000"/>
                    <a:lumOff val="35000"/>
                  </a:prstClr>
                </a:solidFill>
                <a:latin typeface="Times New Roman" panose="02020603050405020304" pitchFamily="18" charset="0"/>
              </a:rPr>
              <a:t>grāma</a:t>
            </a:r>
            <a:endParaRPr lang="it-IT" sz="2800" i="1" dirty="0">
              <a:solidFill>
                <a:prstClr val="black">
                  <a:lumMod val="65000"/>
                  <a:lumOff val="35000"/>
                </a:prstClr>
              </a:solidFill>
              <a:latin typeface="Times New Roman" panose="02020603050405020304" pitchFamily="18" charset="0"/>
            </a:endParaRPr>
          </a:p>
          <a:p>
            <a:pPr marL="182880" marR="0" lvl="0" indent="-182880" algn="l" defTabSz="914400" rtl="0" eaLnBrk="1" fontAlgn="auto" latinLnBrk="0" hangingPunct="1">
              <a:lnSpc>
                <a:spcPct val="90000"/>
              </a:lnSpc>
              <a:spcBef>
                <a:spcPts val="1200"/>
              </a:spcBef>
              <a:spcAft>
                <a:spcPts val="0"/>
              </a:spcAft>
              <a:buClr>
                <a:srgbClr val="0F6FC6"/>
              </a:buClr>
              <a:buSzTx/>
              <a:buFont typeface="Arial" panose="020B0604020202020204" pitchFamily="34" charset="0"/>
              <a:buChar char="•"/>
              <a:tabLst/>
              <a:defRPr/>
            </a:pPr>
            <a:r>
              <a:rPr kumimoji="0" lang="it-IT" sz="2800" b="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Matrimoni: di norma monogami, posizione della donna meno subordinata di quella del periodo post-vedico</a:t>
            </a:r>
          </a:p>
          <a:p>
            <a:endParaRPr lang="it-IT" dirty="0"/>
          </a:p>
        </p:txBody>
      </p:sp>
    </p:spTree>
    <p:extLst>
      <p:ext uri="{BB962C8B-B14F-4D97-AF65-F5344CB8AC3E}">
        <p14:creationId xmlns:p14="http://schemas.microsoft.com/office/powerpoint/2010/main" val="214332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sz="4400" dirty="0">
                <a:latin typeface="Times New Roman" panose="02020603050405020304" pitchFamily="18" charset="0"/>
                <a:cs typeface="Times New Roman" panose="02020603050405020304" pitchFamily="18" charset="0"/>
              </a:rPr>
              <a:t>LA SOCIETÀ VEDICA</a:t>
            </a:r>
          </a:p>
        </p:txBody>
      </p:sp>
      <p:sp>
        <p:nvSpPr>
          <p:cNvPr id="3" name="Segnaposto contenuto 2"/>
          <p:cNvSpPr>
            <a:spLocks noGrp="1"/>
          </p:cNvSpPr>
          <p:nvPr>
            <p:ph idx="1"/>
          </p:nvPr>
        </p:nvSpPr>
        <p:spPr/>
        <p:txBody>
          <a:bodyPr/>
          <a:lstStyle/>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0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Autoctoni, </a:t>
            </a:r>
            <a:r>
              <a:rPr kumimoji="0" lang="it-IT" sz="20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dasyu</a:t>
            </a:r>
            <a:r>
              <a:rPr kumimoji="0" lang="it-IT" sz="20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o </a:t>
            </a:r>
            <a:r>
              <a:rPr kumimoji="0" lang="it-IT" sz="20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dāsa</a:t>
            </a:r>
            <a:r>
              <a:rPr kumimoji="0" lang="it-IT" sz="20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ripugnanti esseri inferiori, non praticano sacrifici (</a:t>
            </a:r>
            <a:r>
              <a:rPr kumimoji="0" lang="it-IT" sz="20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akarman</a:t>
            </a:r>
            <a:r>
              <a:rPr kumimoji="0" lang="it-IT" sz="20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contro di loro il dio Indra guida le schiere degli </a:t>
            </a:r>
            <a:r>
              <a:rPr kumimoji="0" lang="it-IT" sz="2000" b="0" i="0"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arya</a:t>
            </a:r>
            <a:r>
              <a:rPr kumimoji="0" lang="it-IT" sz="20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e ne distrugge le cittadelle.</a:t>
            </a:r>
          </a:p>
          <a:p>
            <a:r>
              <a:rPr lang="it-IT" dirty="0">
                <a:latin typeface="Times New Roman" panose="02020603050405020304" pitchFamily="18" charset="0"/>
                <a:cs typeface="Times New Roman" panose="02020603050405020304" pitchFamily="18" charset="0"/>
              </a:rPr>
              <a:t>Arya: in principio pastori-guerrieri, organizzati in tribù rette da capi (</a:t>
            </a:r>
            <a:r>
              <a:rPr lang="it-IT" i="1" dirty="0" err="1">
                <a:latin typeface="Times New Roman" panose="02020603050405020304" pitchFamily="18" charset="0"/>
                <a:cs typeface="Times New Roman" panose="02020603050405020304" pitchFamily="18" charset="0"/>
              </a:rPr>
              <a:t>rāj</a:t>
            </a:r>
            <a:r>
              <a:rPr lang="it-IT" dirty="0">
                <a:latin typeface="Times New Roman" panose="02020603050405020304" pitchFamily="18" charset="0"/>
                <a:cs typeface="Times New Roman" panose="02020603050405020304" pitchFamily="18" charset="0"/>
              </a:rPr>
              <a:t>)</a:t>
            </a:r>
          </a:p>
          <a:p>
            <a:r>
              <a:rPr lang="it-IT" dirty="0">
                <a:latin typeface="Times New Roman" panose="02020603050405020304" pitchFamily="18" charset="0"/>
                <a:cs typeface="Times New Roman" panose="02020603050405020304" pitchFamily="18" charset="0"/>
              </a:rPr>
              <a:t>Società articolata in unità </a:t>
            </a:r>
            <a:r>
              <a:rPr lang="it-IT" dirty="0" err="1">
                <a:latin typeface="Times New Roman" panose="02020603050405020304" pitchFamily="18" charset="0"/>
                <a:cs typeface="Times New Roman" panose="02020603050405020304" pitchFamily="18" charset="0"/>
              </a:rPr>
              <a:t>etnico-politiche</a:t>
            </a:r>
            <a:r>
              <a:rPr lang="it-IT" dirty="0">
                <a:latin typeface="Times New Roman" panose="02020603050405020304" pitchFamily="18" charset="0"/>
                <a:cs typeface="Times New Roman" panose="02020603050405020304" pitchFamily="18" charset="0"/>
              </a:rPr>
              <a:t> (</a:t>
            </a:r>
            <a:r>
              <a:rPr lang="it-IT" i="1" dirty="0" err="1">
                <a:latin typeface="Times New Roman" panose="02020603050405020304" pitchFamily="18" charset="0"/>
                <a:cs typeface="Times New Roman" panose="02020603050405020304" pitchFamily="18" charset="0"/>
              </a:rPr>
              <a:t>jāna</a:t>
            </a:r>
            <a:r>
              <a:rPr lang="it-IT" dirty="0">
                <a:latin typeface="Times New Roman" panose="02020603050405020304" pitchFamily="18" charset="0"/>
                <a:cs typeface="Times New Roman" panose="02020603050405020304" pitchFamily="18" charset="0"/>
              </a:rPr>
              <a:t>), a loro volta suddivise in diverse popolazioni, alla cui guida si trovano dei «capipopolo»</a:t>
            </a:r>
          </a:p>
          <a:p>
            <a:r>
              <a:rPr lang="it-IT" dirty="0">
                <a:latin typeface="Times New Roman" panose="02020603050405020304" pitchFamily="18" charset="0"/>
                <a:cs typeface="Times New Roman" panose="02020603050405020304" pitchFamily="18" charset="0"/>
              </a:rPr>
              <a:t>I membri di tali popolazioni appaiono nel ruolo idealizzato di ricchi coltivatori e allevatori</a:t>
            </a:r>
          </a:p>
          <a:p>
            <a:r>
              <a:rPr lang="it-IT" dirty="0">
                <a:latin typeface="Times New Roman" panose="02020603050405020304" pitchFamily="18" charset="0"/>
                <a:cs typeface="Times New Roman" panose="02020603050405020304" pitchFamily="18" charset="0"/>
              </a:rPr>
              <a:t>Struttura tribale articolata in una divisione in gruppi associati a funzioni diverse (tripartizione funzionale caratteristica delle popolazioni indo-europee)</a:t>
            </a:r>
          </a:p>
        </p:txBody>
      </p:sp>
    </p:spTree>
    <p:extLst>
      <p:ext uri="{BB962C8B-B14F-4D97-AF65-F5344CB8AC3E}">
        <p14:creationId xmlns:p14="http://schemas.microsoft.com/office/powerpoint/2010/main" val="3096791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D9A44B-A33B-4BA8-B9DE-F884F7CACFFF}"/>
              </a:ext>
            </a:extLst>
          </p:cNvPr>
          <p:cNvSpPr>
            <a:spLocks noGrp="1"/>
          </p:cNvSpPr>
          <p:nvPr>
            <p:ph type="title"/>
          </p:nvPr>
        </p:nvSpPr>
        <p:spPr/>
        <p:txBody>
          <a:bodyPr/>
          <a:lstStyle/>
          <a:p>
            <a:r>
              <a:rPr kumimoji="0" lang="it-IT" sz="4800" b="0" i="0" u="none" strike="noStrike" kern="1200" cap="none" spc="-6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GLI ARYA</a:t>
            </a:r>
            <a:br>
              <a:rPr kumimoji="0" lang="it-IT" sz="4800" b="0" i="0" u="none" strike="noStrike" kern="1200" cap="none" spc="-6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br>
            <a:br>
              <a:rPr kumimoji="0" lang="it-IT" sz="4800" b="0" i="0" u="none" strike="noStrike" kern="1200" cap="none" spc="-6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br>
            <a:r>
              <a:rPr kumimoji="0" lang="it-IT" sz="4000" b="0" i="1" u="none" strike="noStrike" kern="1200" cap="none" spc="-60" normalizeH="0" baseline="0" noProof="0" dirty="0">
                <a:ln>
                  <a:noFill/>
                </a:ln>
                <a:solidFill>
                  <a:schemeClr val="bg1"/>
                </a:solidFill>
                <a:uLnTx/>
                <a:uFillTx/>
                <a:latin typeface="Times New Roman" panose="02020603050405020304" pitchFamily="18" charset="0"/>
                <a:cs typeface="Times New Roman" panose="02020603050405020304" pitchFamily="18" charset="0"/>
              </a:rPr>
              <a:t>tardo periodo vedico</a:t>
            </a:r>
            <a:endParaRPr lang="hi-IN" i="1" dirty="0">
              <a:solidFill>
                <a:schemeClr val="bg1"/>
              </a:solidFill>
            </a:endParaRPr>
          </a:p>
        </p:txBody>
      </p:sp>
      <p:sp>
        <p:nvSpPr>
          <p:cNvPr id="3" name="Segnaposto contenuto 2">
            <a:extLst>
              <a:ext uri="{FF2B5EF4-FFF2-40B4-BE49-F238E27FC236}">
                <a16:creationId xmlns:a16="http://schemas.microsoft.com/office/drawing/2014/main" id="{0FA82BDF-145B-4E6C-9751-F13A4F0DB15E}"/>
              </a:ext>
            </a:extLst>
          </p:cNvPr>
          <p:cNvSpPr>
            <a:spLocks noGrp="1"/>
          </p:cNvSpPr>
          <p:nvPr>
            <p:ph idx="1"/>
          </p:nvPr>
        </p:nvSpPr>
        <p:spPr>
          <a:xfrm>
            <a:off x="3869268" y="206062"/>
            <a:ext cx="7902022" cy="6400800"/>
          </a:xfrm>
        </p:spPr>
        <p:txBody>
          <a:bodyPr>
            <a:normAutofit/>
          </a:bodyPr>
          <a:lstStyle/>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36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Peculiare organizzazione sociale su base funzionale tripartita: durante l’insediamento nel Paese (1500-1000 a.C. + 1000-500 a.C.) si aggiunge un ulteriore gruppo</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36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VAR</a:t>
            </a:r>
            <a:r>
              <a:rPr kumimoji="0" lang="it-IT" sz="36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ṆA: </a:t>
            </a:r>
            <a:r>
              <a:rPr kumimoji="0" lang="it-IT" sz="36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brāhmaṇa</a:t>
            </a:r>
            <a:r>
              <a:rPr kumimoji="0" lang="it-IT" sz="36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a:t>
            </a:r>
            <a:r>
              <a:rPr kumimoji="0" lang="it-IT" sz="36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kṣatriya</a:t>
            </a:r>
            <a:r>
              <a:rPr kumimoji="0" lang="it-IT" sz="36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a:t>
            </a:r>
            <a:r>
              <a:rPr kumimoji="0" lang="it-IT" sz="36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vaiśya</a:t>
            </a:r>
            <a:r>
              <a:rPr kumimoji="0" lang="it-IT" sz="36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a:t>
            </a:r>
            <a:r>
              <a:rPr kumimoji="0" lang="it-IT" sz="36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śūdra</a:t>
            </a:r>
            <a:endParaRPr kumimoji="0" lang="it-IT" sz="3600" b="0" i="1"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endParaRP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lang="it-IT" sz="3600" dirty="0">
                <a:latin typeface="Times New Roman" panose="02020603050405020304" pitchFamily="18" charset="0"/>
              </a:rPr>
              <a:t>Artigiani: </a:t>
            </a:r>
            <a:r>
              <a:rPr kumimoji="0" lang="it-IT" sz="36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śūdra</a:t>
            </a:r>
            <a:endParaRPr kumimoji="0" lang="it-IT" sz="3600" b="0" i="1"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265866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959A59-643F-363D-52FA-7571C5D046F4}"/>
              </a:ext>
            </a:extLst>
          </p:cNvPr>
          <p:cNvSpPr>
            <a:spLocks noGrp="1"/>
          </p:cNvSpPr>
          <p:nvPr>
            <p:ph type="title"/>
          </p:nvPr>
        </p:nvSpPr>
        <p:spPr/>
        <p:txBody>
          <a:bodyPr>
            <a:normAutofit/>
          </a:bodyPr>
          <a:lstStyle/>
          <a:p>
            <a:pPr algn="ctr"/>
            <a:r>
              <a:rPr lang="it-IT" sz="4800"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Ṛg</a:t>
            </a:r>
            <a:r>
              <a:rPr lang="it-IT" sz="48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-veda</a:t>
            </a:r>
            <a:br>
              <a:rPr lang="it-IT" sz="48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it-IT" sz="48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inno X, 90</a:t>
            </a:r>
            <a:br>
              <a:rPr lang="it-IT" sz="48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it-IT" sz="4400" i="1" dirty="0" err="1">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Puruṣasūkta</a:t>
            </a:r>
            <a:endParaRPr lang="it-IT" sz="4800" i="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5DAEA31D-EA21-FD85-316A-0FA37C2EE2D9}"/>
              </a:ext>
            </a:extLst>
          </p:cNvPr>
          <p:cNvSpPr>
            <a:spLocks noGrp="1"/>
          </p:cNvSpPr>
          <p:nvPr>
            <p:ph idx="1"/>
          </p:nvPr>
        </p:nvSpPr>
        <p:spPr/>
        <p:txBody>
          <a:bodyPr/>
          <a:lstStyle/>
          <a:p>
            <a:r>
              <a:rPr lang="it-IT" sz="2800" dirty="0">
                <a:latin typeface="Times New Roman" panose="02020603050405020304" pitchFamily="18" charset="0"/>
                <a:cs typeface="Times New Roman" panose="02020603050405020304" pitchFamily="18" charset="0"/>
              </a:rPr>
              <a:t>Mito cosmogonico</a:t>
            </a:r>
          </a:p>
          <a:p>
            <a:r>
              <a:rPr lang="it-IT" sz="2800" dirty="0">
                <a:latin typeface="Times New Roman" panose="02020603050405020304" pitchFamily="18" charset="0"/>
                <a:cs typeface="Times New Roman" panose="02020603050405020304" pitchFamily="18" charset="0"/>
              </a:rPr>
              <a:t>Divisione della società in quattro macro raggruppamenti su base funzionale </a:t>
            </a:r>
          </a:p>
          <a:p>
            <a:r>
              <a:rPr lang="it-IT" sz="2800" dirty="0">
                <a:latin typeface="Times New Roman" panose="02020603050405020304" pitchFamily="18" charset="0"/>
                <a:cs typeface="Times New Roman" panose="02020603050405020304" pitchFamily="18" charset="0"/>
              </a:rPr>
              <a:t>Omologia cosmica</a:t>
            </a:r>
          </a:p>
          <a:p>
            <a:r>
              <a:rPr lang="it-IT" sz="2800" dirty="0">
                <a:latin typeface="Times New Roman" panose="02020603050405020304" pitchFamily="18" charset="0"/>
                <a:cs typeface="Times New Roman" panose="02020603050405020304" pitchFamily="18" charset="0"/>
              </a:rPr>
              <a:t>Gerarchia castale: eterna e connaturata alla manifestazione</a:t>
            </a:r>
          </a:p>
          <a:p>
            <a:r>
              <a:rPr lang="it-IT" sz="2800" dirty="0">
                <a:latin typeface="Times New Roman" panose="02020603050405020304" pitchFamily="18" charset="0"/>
                <a:cs typeface="Times New Roman" panose="02020603050405020304" pitchFamily="18" charset="0"/>
              </a:rPr>
              <a:t>«</a:t>
            </a:r>
            <a:r>
              <a:rPr lang="it-IT" sz="2800" i="1" dirty="0">
                <a:latin typeface="Times New Roman" panose="02020603050405020304" pitchFamily="18" charset="0"/>
                <a:cs typeface="Times New Roman" panose="02020603050405020304" pitchFamily="18" charset="0"/>
              </a:rPr>
              <a:t>il sacrificio è la partecipazione umana all’atto in virtù del quale il mondo si crea e si ricrea</a:t>
            </a:r>
            <a:r>
              <a:rPr lang="it-IT" sz="2800" dirty="0">
                <a:latin typeface="Times New Roman" panose="02020603050405020304" pitchFamily="18" charset="0"/>
                <a:cs typeface="Times New Roman" panose="02020603050405020304" pitchFamily="18" charset="0"/>
              </a:rPr>
              <a:t>» R. </a:t>
            </a:r>
            <a:r>
              <a:rPr lang="it-IT" sz="2800" dirty="0" err="1">
                <a:latin typeface="Times New Roman" panose="02020603050405020304" pitchFamily="18" charset="0"/>
                <a:cs typeface="Times New Roman" panose="02020603050405020304" pitchFamily="18" charset="0"/>
              </a:rPr>
              <a:t>Panikkar</a:t>
            </a:r>
            <a:endParaRPr lang="it-IT" sz="2800" dirty="0">
              <a:latin typeface="Times New Roman" panose="02020603050405020304" pitchFamily="18" charset="0"/>
              <a:cs typeface="Times New Roman" panose="02020603050405020304" pitchFamily="18" charset="0"/>
            </a:endParaRPr>
          </a:p>
          <a:p>
            <a:endParaRPr lang="it-IT"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1506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6743FB-DBF0-01AC-A685-42E9487405BB}"/>
              </a:ext>
            </a:extLst>
          </p:cNvPr>
          <p:cNvSpPr>
            <a:spLocks noGrp="1"/>
          </p:cNvSpPr>
          <p:nvPr>
            <p:ph type="title"/>
          </p:nvPr>
        </p:nvSpPr>
        <p:spPr/>
        <p:txBody>
          <a:bodyPr/>
          <a:lstStyle/>
          <a:p>
            <a:pPr algn="ctr"/>
            <a:r>
              <a:rPr kumimoji="0" lang="it-IT" sz="4800" b="0" i="0" u="none" strike="noStrike" kern="1200" cap="none" spc="-60" normalizeH="0" baseline="0" noProof="0" dirty="0" err="1">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Ṛg</a:t>
            </a:r>
            <a: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-veda</a:t>
            </a:r>
            <a:b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br>
            <a: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inno X, 129</a:t>
            </a:r>
            <a:b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br>
            <a:endParaRPr lang="it-IT" dirty="0">
              <a:solidFill>
                <a:srgbClr val="FFFF00"/>
              </a:solidFill>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1B745725-3344-84BA-84E7-FA16D6E68561}"/>
              </a:ext>
            </a:extLst>
          </p:cNvPr>
          <p:cNvSpPr>
            <a:spLocks noGrp="1"/>
          </p:cNvSpPr>
          <p:nvPr>
            <p:ph idx="1"/>
          </p:nvPr>
        </p:nvSpPr>
        <p:spPr/>
        <p:txBody>
          <a:bodyPr/>
          <a:lstStyle/>
          <a:p>
            <a:r>
              <a:rPr lang="it-IT" dirty="0">
                <a:latin typeface="Times New Roman" panose="02020603050405020304" pitchFamily="18" charset="0"/>
                <a:cs typeface="Times New Roman" panose="02020603050405020304" pitchFamily="18" charset="0"/>
              </a:rPr>
              <a:t>Allora non c’era ciò che non è, né ciò che è. Non c’era lo spazio né la volta celeste che gli sta sopra. Che cosa si andava muovendo? Dove? Sotto la protezione di che cosa? Vi era l’acqua, l’impenetrabile abisso?</a:t>
            </a:r>
          </a:p>
          <a:p>
            <a:r>
              <a:rPr lang="it-IT" dirty="0">
                <a:latin typeface="Times New Roman" panose="02020603050405020304" pitchFamily="18" charset="0"/>
                <a:cs typeface="Times New Roman" panose="02020603050405020304" pitchFamily="18" charset="0"/>
              </a:rPr>
              <a:t>Non c’era la morte allora, né l’immortalità. Non c’era distinzione del giorno e della notte. Respirava, ma senz’aria, per suo potere autonomo, soltanto Ciò, unico. Oltre a Ciò niente altro esisteva.</a:t>
            </a:r>
          </a:p>
          <a:p>
            <a:r>
              <a:rPr lang="it-IT" dirty="0">
                <a:latin typeface="Times New Roman" panose="02020603050405020304" pitchFamily="18" charset="0"/>
                <a:cs typeface="Times New Roman" panose="02020603050405020304" pitchFamily="18" charset="0"/>
              </a:rPr>
              <a:t>In principio vi era solo tenebra nascosta dalla tenebra. Acqua indistinta era tutto questo universo. Il germe dell’esistenza, che era avvolto dal nulla, grazie al potere del suo ardore interiore, nacque come l’Uno.</a:t>
            </a:r>
          </a:p>
          <a:p>
            <a:r>
              <a:rPr lang="it-IT" dirty="0">
                <a:latin typeface="Times New Roman" panose="02020603050405020304" pitchFamily="18" charset="0"/>
                <a:cs typeface="Times New Roman" panose="02020603050405020304" pitchFamily="18" charset="0"/>
              </a:rPr>
              <a:t>In principio fu il desiderio che si mosse sopra Ciò, il desiderio  che fu il primo atto fecondante della mente. Il legame di Ciò che è con Ciò che non è lo trovarono nel loro cuore i poeti, cercandolo con la meditazione.</a:t>
            </a:r>
          </a:p>
        </p:txBody>
      </p:sp>
    </p:spTree>
    <p:extLst>
      <p:ext uri="{BB962C8B-B14F-4D97-AF65-F5344CB8AC3E}">
        <p14:creationId xmlns:p14="http://schemas.microsoft.com/office/powerpoint/2010/main" val="1770706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38B06B-B4D5-79A2-53F7-04DE766DF4B1}"/>
              </a:ext>
            </a:extLst>
          </p:cNvPr>
          <p:cNvSpPr>
            <a:spLocks noGrp="1"/>
          </p:cNvSpPr>
          <p:nvPr>
            <p:ph type="title"/>
          </p:nvPr>
        </p:nvSpPr>
        <p:spPr/>
        <p:txBody>
          <a:bodyPr/>
          <a:lstStyle/>
          <a:p>
            <a:pPr algn="ctr"/>
            <a:r>
              <a:rPr kumimoji="0" lang="it-IT" sz="4800" b="0" i="0" u="none" strike="noStrike" kern="1200" cap="none" spc="-60" normalizeH="0" baseline="0" noProof="0" dirty="0" err="1">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Ṛg</a:t>
            </a:r>
            <a: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-veda</a:t>
            </a:r>
            <a:b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br>
            <a: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inno X, 90</a:t>
            </a:r>
            <a:b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br>
            <a:r>
              <a:rPr kumimoji="0" lang="it-IT" sz="4400" b="0" i="1" u="none" strike="noStrike" kern="1200" cap="none" spc="-60" normalizeH="0" baseline="0" noProof="0" dirty="0" err="1">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Puruṣasūkta</a:t>
            </a:r>
            <a:endParaRPr lang="it-IT" dirty="0"/>
          </a:p>
        </p:txBody>
      </p:sp>
      <p:sp>
        <p:nvSpPr>
          <p:cNvPr id="3" name="Segnaposto contenuto 2">
            <a:extLst>
              <a:ext uri="{FF2B5EF4-FFF2-40B4-BE49-F238E27FC236}">
                <a16:creationId xmlns:a16="http://schemas.microsoft.com/office/drawing/2014/main" id="{8CC35F73-2624-36B3-7A1B-8A0D7DEC3F8E}"/>
              </a:ext>
            </a:extLst>
          </p:cNvPr>
          <p:cNvSpPr>
            <a:spLocks noGrp="1"/>
          </p:cNvSpPr>
          <p:nvPr>
            <p:ph idx="1"/>
          </p:nvPr>
        </p:nvSpPr>
        <p:spPr/>
        <p:txBody>
          <a:bodyPr>
            <a:normAutofit lnSpcReduction="10000"/>
          </a:bodyPr>
          <a:lstStyle/>
          <a:p>
            <a:r>
              <a:rPr lang="it-IT" dirty="0">
                <a:latin typeface="Times New Roman" panose="02020603050405020304" pitchFamily="18" charset="0"/>
                <a:cs typeface="Times New Roman" panose="02020603050405020304" pitchFamily="18" charset="0"/>
              </a:rPr>
              <a:t>1. </a:t>
            </a:r>
            <a:r>
              <a:rPr lang="it-IT" dirty="0" err="1">
                <a:latin typeface="Times New Roman" panose="02020603050405020304" pitchFamily="18" charset="0"/>
                <a:cs typeface="Times New Roman" panose="02020603050405020304" pitchFamily="18" charset="0"/>
              </a:rPr>
              <a:t>Puruṣa</a:t>
            </a:r>
            <a:r>
              <a:rPr lang="it-IT" dirty="0">
                <a:latin typeface="Times New Roman" panose="02020603050405020304" pitchFamily="18" charset="0"/>
                <a:cs typeface="Times New Roman" panose="02020603050405020304" pitchFamily="18" charset="0"/>
              </a:rPr>
              <a:t> aveva mille teste, mille occhi, mille piedi. Ricopriva tutta la terra da ogni parte e la superava ancora di dieci dita.</a:t>
            </a:r>
          </a:p>
          <a:p>
            <a:r>
              <a:rPr lang="it-IT" dirty="0">
                <a:latin typeface="Times New Roman" panose="02020603050405020304" pitchFamily="18" charset="0"/>
                <a:cs typeface="Times New Roman" panose="02020603050405020304" pitchFamily="18" charset="0"/>
              </a:rPr>
              <a:t>2. </a:t>
            </a:r>
            <a:r>
              <a:rPr lang="it-IT" dirty="0" err="1">
                <a:latin typeface="Times New Roman" panose="02020603050405020304" pitchFamily="18" charset="0"/>
                <a:cs typeface="Times New Roman" panose="02020603050405020304" pitchFamily="18" charset="0"/>
              </a:rPr>
              <a:t>Puruṣa</a:t>
            </a:r>
            <a:r>
              <a:rPr lang="it-IT" dirty="0">
                <a:latin typeface="Times New Roman" panose="02020603050405020304" pitchFamily="18" charset="0"/>
                <a:cs typeface="Times New Roman" panose="02020603050405020304" pitchFamily="18" charset="0"/>
              </a:rPr>
              <a:t> è tutto questo universo, sia ciò che è stato, sia ciò che deve ancora essere. Egli è anche il signore degli immortali che fa crescere sempre di più con il cibo sacrificale.</a:t>
            </a:r>
          </a:p>
          <a:p>
            <a:r>
              <a:rPr lang="it-IT" dirty="0">
                <a:latin typeface="Times New Roman" panose="02020603050405020304" pitchFamily="18" charset="0"/>
                <a:cs typeface="Times New Roman" panose="02020603050405020304" pitchFamily="18" charset="0"/>
              </a:rPr>
              <a:t>3. Tale come è stata detta è la grandezza di </a:t>
            </a:r>
            <a:r>
              <a:rPr lang="it-IT" dirty="0" err="1">
                <a:latin typeface="Times New Roman" panose="02020603050405020304" pitchFamily="18" charset="0"/>
                <a:cs typeface="Times New Roman" panose="02020603050405020304" pitchFamily="18" charset="0"/>
              </a:rPr>
              <a:t>Puruṣa</a:t>
            </a:r>
            <a:r>
              <a:rPr lang="it-IT" dirty="0">
                <a:latin typeface="Times New Roman" panose="02020603050405020304" pitchFamily="18" charset="0"/>
                <a:cs typeface="Times New Roman" panose="02020603050405020304" pitchFamily="18" charset="0"/>
              </a:rPr>
              <a:t>, ma lui è più grande di questa sua grandezza: un quarto di lui sono tutti gli esseri, tre quarti di lui costituiscono l’immortalità in cielo.</a:t>
            </a:r>
          </a:p>
          <a:p>
            <a:r>
              <a:rPr lang="it-IT" dirty="0">
                <a:latin typeface="Times New Roman" panose="02020603050405020304" pitchFamily="18" charset="0"/>
                <a:cs typeface="Times New Roman" panose="02020603050405020304" pitchFamily="18" charset="0"/>
              </a:rPr>
              <a:t>4. Per tre quarti </a:t>
            </a:r>
            <a:r>
              <a:rPr lang="it-IT" dirty="0" err="1">
                <a:latin typeface="Times New Roman" panose="02020603050405020304" pitchFamily="18" charset="0"/>
                <a:cs typeface="Times New Roman" panose="02020603050405020304" pitchFamily="18" charset="0"/>
              </a:rPr>
              <a:t>Puruṣa</a:t>
            </a:r>
            <a:r>
              <a:rPr lang="it-IT" dirty="0">
                <a:latin typeface="Times New Roman" panose="02020603050405020304" pitchFamily="18" charset="0"/>
                <a:cs typeface="Times New Roman" panose="02020603050405020304" pitchFamily="18" charset="0"/>
              </a:rPr>
              <a:t> si è levato in alto, un quarto di lui si è trasformato negli esseri. Da qui si è disteso in tutte le direzioni, verso ciò che mangia e verso ciò che non mangia.</a:t>
            </a:r>
          </a:p>
          <a:p>
            <a:r>
              <a:rPr lang="it-IT" dirty="0">
                <a:latin typeface="Times New Roman" panose="02020603050405020304" pitchFamily="18" charset="0"/>
                <a:cs typeface="Times New Roman" panose="02020603050405020304" pitchFamily="18" charset="0"/>
              </a:rPr>
              <a:t>5. Da lui nacque </a:t>
            </a:r>
            <a:r>
              <a:rPr lang="it-IT" dirty="0" err="1">
                <a:latin typeface="Times New Roman" panose="02020603050405020304" pitchFamily="18" charset="0"/>
                <a:cs typeface="Times New Roman" panose="02020603050405020304" pitchFamily="18" charset="0"/>
              </a:rPr>
              <a:t>Virāj</a:t>
            </a:r>
            <a:r>
              <a:rPr lang="it-IT" dirty="0">
                <a:latin typeface="Times New Roman" panose="02020603050405020304" pitchFamily="18" charset="0"/>
                <a:cs typeface="Times New Roman" panose="02020603050405020304" pitchFamily="18" charset="0"/>
              </a:rPr>
              <a:t>, da </a:t>
            </a:r>
            <a:r>
              <a:rPr lang="it-IT" dirty="0" err="1">
                <a:latin typeface="Times New Roman" panose="02020603050405020304" pitchFamily="18" charset="0"/>
                <a:cs typeface="Times New Roman" panose="02020603050405020304" pitchFamily="18" charset="0"/>
              </a:rPr>
              <a:t>Virāj</a:t>
            </a:r>
            <a:r>
              <a:rPr lang="it-IT" dirty="0">
                <a:latin typeface="Times New Roman" panose="02020603050405020304" pitchFamily="18" charset="0"/>
                <a:cs typeface="Times New Roman" panose="02020603050405020304" pitchFamily="18" charset="0"/>
              </a:rPr>
              <a:t> </a:t>
            </a:r>
            <a:r>
              <a:rPr lang="it-IT" dirty="0" err="1">
                <a:latin typeface="Times New Roman" panose="02020603050405020304" pitchFamily="18" charset="0"/>
                <a:cs typeface="Times New Roman" panose="02020603050405020304" pitchFamily="18" charset="0"/>
              </a:rPr>
              <a:t>Puruṣa</a:t>
            </a:r>
            <a:r>
              <a:rPr lang="it-IT" dirty="0">
                <a:latin typeface="Times New Roman" panose="02020603050405020304" pitchFamily="18" charset="0"/>
                <a:cs typeface="Times New Roman" panose="02020603050405020304" pitchFamily="18" charset="0"/>
              </a:rPr>
              <a:t>. E, una volta nato, superò la terra a oriente e occidente.</a:t>
            </a:r>
          </a:p>
          <a:p>
            <a:r>
              <a:rPr lang="it-IT" dirty="0">
                <a:latin typeface="Times New Roman" panose="02020603050405020304" pitchFamily="18" charset="0"/>
                <a:cs typeface="Times New Roman" panose="02020603050405020304" pitchFamily="18" charset="0"/>
              </a:rPr>
              <a:t>6. Quando gli dei celebrarono il sacrificio con </a:t>
            </a:r>
            <a:r>
              <a:rPr lang="it-IT" dirty="0" err="1">
                <a:latin typeface="Times New Roman" panose="02020603050405020304" pitchFamily="18" charset="0"/>
                <a:cs typeface="Times New Roman" panose="02020603050405020304" pitchFamily="18" charset="0"/>
              </a:rPr>
              <a:t>Puruṣa</a:t>
            </a:r>
            <a:r>
              <a:rPr lang="it-IT" dirty="0">
                <a:latin typeface="Times New Roman" panose="02020603050405020304" pitchFamily="18" charset="0"/>
                <a:cs typeface="Times New Roman" panose="02020603050405020304" pitchFamily="18" charset="0"/>
              </a:rPr>
              <a:t> come oblazione, la primavera fu il burro fuso, l’estate la legna da ardere, l’autunno l’offerta.</a:t>
            </a:r>
          </a:p>
        </p:txBody>
      </p:sp>
    </p:spTree>
    <p:extLst>
      <p:ext uri="{BB962C8B-B14F-4D97-AF65-F5344CB8AC3E}">
        <p14:creationId xmlns:p14="http://schemas.microsoft.com/office/powerpoint/2010/main" val="3847716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A1C676-1D92-A9B1-396B-09E90AB39AD9}"/>
              </a:ext>
            </a:extLst>
          </p:cNvPr>
          <p:cNvSpPr>
            <a:spLocks noGrp="1"/>
          </p:cNvSpPr>
          <p:nvPr>
            <p:ph type="title"/>
          </p:nvPr>
        </p:nvSpPr>
        <p:spPr/>
        <p:txBody>
          <a:bodyPr/>
          <a:lstStyle/>
          <a:p>
            <a:pPr algn="ctr"/>
            <a:r>
              <a:rPr kumimoji="0" lang="it-IT" sz="4800" b="0" i="0" u="none" strike="noStrike" kern="1200" cap="none" spc="-60" normalizeH="0" baseline="0" noProof="0" dirty="0" err="1">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Ṛg</a:t>
            </a:r>
            <a: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-veda</a:t>
            </a:r>
            <a:b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br>
            <a: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inno X, 90</a:t>
            </a:r>
            <a:br>
              <a:rPr kumimoji="0" lang="it-IT" sz="48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br>
            <a:r>
              <a:rPr kumimoji="0" lang="it-IT" sz="4400" b="0" i="1" u="none" strike="noStrike" kern="1200" cap="none" spc="-60" normalizeH="0" baseline="0" noProof="0" dirty="0" err="1">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Puruṣasūkta</a:t>
            </a:r>
            <a:endParaRPr lang="it-IT" dirty="0"/>
          </a:p>
        </p:txBody>
      </p:sp>
      <p:sp>
        <p:nvSpPr>
          <p:cNvPr id="3" name="Segnaposto contenuto 2">
            <a:extLst>
              <a:ext uri="{FF2B5EF4-FFF2-40B4-BE49-F238E27FC236}">
                <a16:creationId xmlns:a16="http://schemas.microsoft.com/office/drawing/2014/main" id="{8D883967-4764-CC0A-0D53-D87013A62B48}"/>
              </a:ext>
            </a:extLst>
          </p:cNvPr>
          <p:cNvSpPr>
            <a:spLocks noGrp="1"/>
          </p:cNvSpPr>
          <p:nvPr>
            <p:ph idx="1"/>
          </p:nvPr>
        </p:nvSpPr>
        <p:spPr/>
        <p:txBody>
          <a:bodyPr/>
          <a:lstStyle/>
          <a:p>
            <a:r>
              <a:rPr lang="it-IT" dirty="0">
                <a:latin typeface="Times New Roman" panose="02020603050405020304" pitchFamily="18" charset="0"/>
                <a:cs typeface="Times New Roman" panose="02020603050405020304" pitchFamily="18" charset="0"/>
              </a:rPr>
              <a:t>7. Quel </a:t>
            </a:r>
            <a:r>
              <a:rPr lang="it-IT" dirty="0" err="1">
                <a:latin typeface="Times New Roman" panose="02020603050405020304" pitchFamily="18" charset="0"/>
                <a:cs typeface="Times New Roman" panose="02020603050405020304" pitchFamily="18" charset="0"/>
              </a:rPr>
              <a:t>Puruṣa</a:t>
            </a:r>
            <a:r>
              <a:rPr lang="it-IT" dirty="0">
                <a:latin typeface="Times New Roman" panose="02020603050405020304" pitchFamily="18" charset="0"/>
                <a:cs typeface="Times New Roman" panose="02020603050405020304" pitchFamily="18" charset="0"/>
              </a:rPr>
              <a:t>, nato ai primordi, essi lo aspersero come vittima sacrificale sullo strame d’erba. Con lui gli dei, i </a:t>
            </a:r>
            <a:r>
              <a:rPr lang="it-IT" dirty="0" err="1">
                <a:latin typeface="Times New Roman" panose="02020603050405020304" pitchFamily="18" charset="0"/>
                <a:cs typeface="Times New Roman" panose="02020603050405020304" pitchFamily="18" charset="0"/>
              </a:rPr>
              <a:t>Sādhya</a:t>
            </a:r>
            <a:r>
              <a:rPr lang="it-IT" dirty="0">
                <a:latin typeface="Times New Roman" panose="02020603050405020304" pitchFamily="18" charset="0"/>
                <a:cs typeface="Times New Roman" panose="02020603050405020304" pitchFamily="18" charset="0"/>
              </a:rPr>
              <a:t> e i veggenti compirono il sacrificio.</a:t>
            </a:r>
          </a:p>
          <a:p>
            <a:r>
              <a:rPr lang="it-IT" dirty="0">
                <a:latin typeface="Times New Roman" panose="02020603050405020304" pitchFamily="18" charset="0"/>
                <a:cs typeface="Times New Roman" panose="02020603050405020304" pitchFamily="18" charset="0"/>
              </a:rPr>
              <a:t>11. Quando smembrarono </a:t>
            </a:r>
            <a:r>
              <a:rPr lang="it-IT" dirty="0" err="1">
                <a:latin typeface="Times New Roman" panose="02020603050405020304" pitchFamily="18" charset="0"/>
                <a:cs typeface="Times New Roman" panose="02020603050405020304" pitchFamily="18" charset="0"/>
              </a:rPr>
              <a:t>Puruṣa</a:t>
            </a:r>
            <a:r>
              <a:rPr lang="it-IT" dirty="0">
                <a:latin typeface="Times New Roman" panose="02020603050405020304" pitchFamily="18" charset="0"/>
                <a:cs typeface="Times New Roman" panose="02020603050405020304" pitchFamily="18" charset="0"/>
              </a:rPr>
              <a:t>, in quante parti lo divisero? Che cosa divenne la sua bocca? Che cosa le sue braccia? Come sono chiamate ora le sue cosce? E i suoi piedi?</a:t>
            </a:r>
          </a:p>
          <a:p>
            <a:r>
              <a:rPr lang="it-IT" dirty="0">
                <a:latin typeface="Times New Roman" panose="02020603050405020304" pitchFamily="18" charset="0"/>
                <a:cs typeface="Times New Roman" panose="02020603050405020304" pitchFamily="18" charset="0"/>
              </a:rPr>
              <a:t>12. La sua bocca diventò il brahmano, le sue braccia si tramutarono nel guerriero, le sue cosce nel </a:t>
            </a:r>
            <a:r>
              <a:rPr lang="it-IT" i="1" dirty="0" err="1">
                <a:latin typeface="Times New Roman" panose="02020603050405020304" pitchFamily="18" charset="0"/>
                <a:cs typeface="Times New Roman" panose="02020603050405020304" pitchFamily="18" charset="0"/>
              </a:rPr>
              <a:t>vaiśya</a:t>
            </a:r>
            <a:r>
              <a:rPr lang="it-IT" dirty="0">
                <a:latin typeface="Times New Roman" panose="02020603050405020304" pitchFamily="18" charset="0"/>
                <a:cs typeface="Times New Roman" panose="02020603050405020304" pitchFamily="18" charset="0"/>
              </a:rPr>
              <a:t>; dai piedi nacque lo </a:t>
            </a:r>
            <a:r>
              <a:rPr lang="it-IT" i="1" dirty="0" err="1">
                <a:latin typeface="Times New Roman" panose="02020603050405020304" pitchFamily="18" charset="0"/>
                <a:cs typeface="Times New Roman" panose="02020603050405020304" pitchFamily="18" charset="0"/>
              </a:rPr>
              <a:t>śūdra</a:t>
            </a:r>
            <a:endParaRPr lang="it-IT"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5814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pic>
        <p:nvPicPr>
          <p:cNvPr id="3" name="Immagine 2" descr="Immagine che contiene schizzo, disegno, Line art, Arte bambini&#10;&#10;Il contenuto generato dall'IA potrebbe non essere corretto.">
            <a:extLst>
              <a:ext uri="{FF2B5EF4-FFF2-40B4-BE49-F238E27FC236}">
                <a16:creationId xmlns:a16="http://schemas.microsoft.com/office/drawing/2014/main" id="{C19F3603-C59A-AC1A-5805-9CA13EDEF6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388" y="765000"/>
            <a:ext cx="5328000" cy="5328000"/>
          </a:xfrm>
          <a:prstGeom prst="rect">
            <a:avLst/>
          </a:prstGeom>
        </p:spPr>
      </p:pic>
      <p:pic>
        <p:nvPicPr>
          <p:cNvPr id="5" name="Immagine 4" descr="Immagine che contiene diagramma, schizzo, linea, origami&#10;&#10;Il contenuto generato dall'IA potrebbe non essere corretto.">
            <a:extLst>
              <a:ext uri="{FF2B5EF4-FFF2-40B4-BE49-F238E27FC236}">
                <a16:creationId xmlns:a16="http://schemas.microsoft.com/office/drawing/2014/main" id="{69CDDD7E-1E42-E57C-0AC1-5B5C36AF86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765000"/>
            <a:ext cx="5683612" cy="5328000"/>
          </a:xfrm>
          <a:prstGeom prst="rect">
            <a:avLst/>
          </a:prstGeom>
        </p:spPr>
      </p:pic>
    </p:spTree>
    <p:extLst>
      <p:ext uri="{BB962C8B-B14F-4D97-AF65-F5344CB8AC3E}">
        <p14:creationId xmlns:p14="http://schemas.microsoft.com/office/powerpoint/2010/main" val="17974138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AB41AA-9C83-DA32-0C46-5E698A166599}"/>
              </a:ext>
            </a:extLst>
          </p:cNvPr>
          <p:cNvSpPr>
            <a:spLocks noGrp="1"/>
          </p:cNvSpPr>
          <p:nvPr>
            <p:ph type="title"/>
          </p:nvPr>
        </p:nvSpPr>
        <p:spPr/>
        <p:txBody>
          <a:bodyPr>
            <a:normAutofit/>
          </a:bodyPr>
          <a:lstStyle/>
          <a:p>
            <a:pPr algn="ctr"/>
            <a:r>
              <a:rPr lang="it-IT" sz="5400"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IL MONDO DIVINO</a:t>
            </a:r>
          </a:p>
        </p:txBody>
      </p:sp>
      <p:sp>
        <p:nvSpPr>
          <p:cNvPr id="3" name="Segnaposto contenuto 2">
            <a:extLst>
              <a:ext uri="{FF2B5EF4-FFF2-40B4-BE49-F238E27FC236}">
                <a16:creationId xmlns:a16="http://schemas.microsoft.com/office/drawing/2014/main" id="{491E6D30-6818-3AA5-D87E-8A5E721A218B}"/>
              </a:ext>
            </a:extLst>
          </p:cNvPr>
          <p:cNvSpPr>
            <a:spLocks noGrp="1"/>
          </p:cNvSpPr>
          <p:nvPr>
            <p:ph idx="1"/>
          </p:nvPr>
        </p:nvSpPr>
        <p:spPr/>
        <p:txBody>
          <a:bodyPr>
            <a:normAutofit fontScale="92500" lnSpcReduction="10000"/>
          </a:bodyPr>
          <a:lstStyle/>
          <a:p>
            <a:r>
              <a:rPr lang="it-IT" sz="2800" dirty="0">
                <a:latin typeface="Times New Roman" panose="02020603050405020304" pitchFamily="18" charset="0"/>
                <a:cs typeface="Times New Roman" panose="02020603050405020304" pitchFamily="18" charset="0"/>
              </a:rPr>
              <a:t>La nozione di dio si definisce in opposizione alla normale condizione umana: gli dei sono immortali, non proiettano l’ombra del proprio corpo, non battono le palpebre, sono invisibili, la loro identità si dissolve in una pluralità di manifestazioni, hanno corpi altamente differenziati, unificati o divisi a seconda delle circostanze</a:t>
            </a:r>
          </a:p>
          <a:p>
            <a:r>
              <a:rPr lang="it-IT" sz="2800" dirty="0">
                <a:latin typeface="Times New Roman" panose="02020603050405020304" pitchFamily="18" charset="0"/>
                <a:cs typeface="Times New Roman" panose="02020603050405020304" pitchFamily="18" charset="0"/>
              </a:rPr>
              <a:t>DEI: polimorfi</a:t>
            </a:r>
          </a:p>
          <a:p>
            <a:r>
              <a:rPr lang="it-IT" sz="2800" dirty="0">
                <a:latin typeface="Times New Roman" panose="02020603050405020304" pitchFamily="18" charset="0"/>
                <a:cs typeface="Times New Roman" panose="02020603050405020304" pitchFamily="18" charset="0"/>
              </a:rPr>
              <a:t>Divinità: personificazione di un epiteto indicante la sua funzione</a:t>
            </a:r>
          </a:p>
          <a:p>
            <a:r>
              <a:rPr lang="it-IT" sz="2800" dirty="0">
                <a:latin typeface="Times New Roman" panose="02020603050405020304" pitchFamily="18" charset="0"/>
                <a:cs typeface="Times New Roman" panose="02020603050405020304" pitchFamily="18" charset="0"/>
              </a:rPr>
              <a:t>Enoteismo</a:t>
            </a:r>
          </a:p>
          <a:p>
            <a:r>
              <a:rPr lang="it-IT" sz="2800" dirty="0">
                <a:latin typeface="Times New Roman" panose="02020603050405020304" pitchFamily="18" charset="0"/>
                <a:cs typeface="Times New Roman" panose="02020603050405020304" pitchFamily="18" charset="0"/>
              </a:rPr>
              <a:t>«Colui che è uno, i saggi descrivono in tanti modi» (RV X, 114)</a:t>
            </a:r>
          </a:p>
        </p:txBody>
      </p:sp>
    </p:spTree>
    <p:extLst>
      <p:ext uri="{BB962C8B-B14F-4D97-AF65-F5344CB8AC3E}">
        <p14:creationId xmlns:p14="http://schemas.microsoft.com/office/powerpoint/2010/main" val="2480848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ECD61"/>
        </a:solidFill>
        <a:effectLst/>
      </p:bgPr>
    </p:bg>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1284" y="212436"/>
            <a:ext cx="4793885" cy="6372000"/>
          </a:xfrm>
          <a:prstGeom prst="rect">
            <a:avLst/>
          </a:prstGeom>
        </p:spPr>
      </p:pic>
    </p:spTree>
    <p:extLst>
      <p:ext uri="{BB962C8B-B14F-4D97-AF65-F5344CB8AC3E}">
        <p14:creationId xmlns:p14="http://schemas.microsoft.com/office/powerpoint/2010/main" val="338319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0C8CE"/>
        </a:solidFill>
        <a:effectLst/>
      </p:bgPr>
    </p:bg>
    <p:spTree>
      <p:nvGrpSpPr>
        <p:cNvPr id="1" name=""/>
        <p:cNvGrpSpPr/>
        <p:nvPr/>
      </p:nvGrpSpPr>
      <p:grpSpPr>
        <a:xfrm>
          <a:off x="0" y="0"/>
          <a:ext cx="0" cy="0"/>
          <a:chOff x="0" y="0"/>
          <a:chExt cx="0" cy="0"/>
        </a:xfrm>
      </p:grpSpPr>
      <p:pic>
        <p:nvPicPr>
          <p:cNvPr id="3" name="Immagin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8158" y="308029"/>
            <a:ext cx="5040000" cy="6300000"/>
          </a:xfrm>
          <a:prstGeom prst="rect">
            <a:avLst/>
          </a:prstGeom>
        </p:spPr>
      </p:pic>
    </p:spTree>
    <p:extLst>
      <p:ext uri="{BB962C8B-B14F-4D97-AF65-F5344CB8AC3E}">
        <p14:creationId xmlns:p14="http://schemas.microsoft.com/office/powerpoint/2010/main" val="1048884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Immagin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17745" cy="6858000"/>
          </a:xfrm>
          <a:prstGeom prst="rect">
            <a:avLst/>
          </a:prstGeom>
        </p:spPr>
      </p:pic>
      <p:pic>
        <p:nvPicPr>
          <p:cNvPr id="9" name="Immagine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098950" y="614172"/>
            <a:ext cx="4383024" cy="5629656"/>
          </a:xfrm>
          <a:prstGeom prst="rect">
            <a:avLst/>
          </a:prstGeom>
          <a:ln w="92075" cap="sq" cmpd="sng">
            <a:solidFill>
              <a:schemeClr val="bg1"/>
            </a:solidFill>
            <a:miter lim="800000"/>
          </a:ln>
        </p:spPr>
      </p:pic>
    </p:spTree>
    <p:extLst>
      <p:ext uri="{BB962C8B-B14F-4D97-AF65-F5344CB8AC3E}">
        <p14:creationId xmlns:p14="http://schemas.microsoft.com/office/powerpoint/2010/main" val="1473051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D2271A8-6D93-5080-855E-EB188F8C8A71}"/>
              </a:ext>
            </a:extLst>
          </p:cNvPr>
          <p:cNvSpPr>
            <a:spLocks noGrp="1"/>
          </p:cNvSpPr>
          <p:nvPr>
            <p:ph type="title"/>
          </p:nvPr>
        </p:nvSpPr>
        <p:spPr>
          <a:xfrm>
            <a:off x="0" y="712922"/>
            <a:ext cx="3455719" cy="5379119"/>
          </a:xfrm>
          <a:solidFill>
            <a:schemeClr val="bg1"/>
          </a:solidFill>
        </p:spPr>
        <p:txBody>
          <a:bodyPr>
            <a:normAutofit/>
          </a:bodyPr>
          <a:lstStyle/>
          <a:p>
            <a:pPr algn="ctr"/>
            <a:r>
              <a:rPr kumimoji="0" lang="it-IT" sz="7200" b="0" i="0" u="none" strike="noStrike" kern="1200" cap="none" spc="-6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GLI ARYA</a:t>
            </a:r>
            <a:endParaRPr lang="it-IT" sz="5400" dirty="0"/>
          </a:p>
        </p:txBody>
      </p:sp>
      <p:sp>
        <p:nvSpPr>
          <p:cNvPr id="3" name="Segnaposto contenuto 2">
            <a:extLst>
              <a:ext uri="{FF2B5EF4-FFF2-40B4-BE49-F238E27FC236}">
                <a16:creationId xmlns:a16="http://schemas.microsoft.com/office/drawing/2014/main" id="{829AED34-9D00-BDAA-EDB9-05B654AA38F6}"/>
              </a:ext>
            </a:extLst>
          </p:cNvPr>
          <p:cNvSpPr>
            <a:spLocks noGrp="1"/>
          </p:cNvSpPr>
          <p:nvPr>
            <p:ph idx="1"/>
          </p:nvPr>
        </p:nvSpPr>
        <p:spPr/>
        <p:txBody>
          <a:bodyPr/>
          <a:lstStyle/>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Commercio</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Dal governo «democratico» della società tribale (repubbliche tribali aristocratiche) alla monarchia (apoteosi del sovrano: </a:t>
            </a:r>
            <a:r>
              <a:rPr kumimoji="0" lang="it-IT" sz="24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mn-cs"/>
              </a:rPr>
              <a:t>a</a:t>
            </a:r>
            <a:r>
              <a:rPr kumimoji="0" lang="it-IT" sz="24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śvamedha</a:t>
            </a: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JANA: «tribù», successivamente «gente»; JANATA: «popolo»</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JANAPADA: in origine «punto di appoggio di una tribù», poi «territorio di un popolo»; MAHAJANAPADA: «regno» (da un’accezione tribale a una territoriale)</a:t>
            </a:r>
            <a:endParaRPr kumimoji="0" lang="hi-IN"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angal" panose="02040503050203030202" pitchFamily="18" charset="0"/>
            </a:endParaRPr>
          </a:p>
          <a:p>
            <a:endParaRPr lang="it-IT"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668" y="5648325"/>
            <a:ext cx="3781425" cy="1209675"/>
          </a:xfrm>
          <a:prstGeom prst="rect">
            <a:avLst/>
          </a:prstGeom>
        </p:spPr>
      </p:pic>
      <p:pic>
        <p:nvPicPr>
          <p:cNvPr id="6" name="Immagine 5"/>
          <p:cNvPicPr>
            <a:picLocks noChangeAspect="1"/>
          </p:cNvPicPr>
          <p:nvPr/>
        </p:nvPicPr>
        <p:blipFill>
          <a:blip r:embed="rId3"/>
          <a:stretch>
            <a:fillRect/>
          </a:stretch>
        </p:blipFill>
        <p:spPr>
          <a:xfrm>
            <a:off x="4632304" y="5650887"/>
            <a:ext cx="3779848" cy="1207113"/>
          </a:xfrm>
          <a:prstGeom prst="rect">
            <a:avLst/>
          </a:prstGeom>
        </p:spPr>
      </p:pic>
      <p:pic>
        <p:nvPicPr>
          <p:cNvPr id="7" name="Immagine 6"/>
          <p:cNvPicPr>
            <a:picLocks noChangeAspect="1"/>
          </p:cNvPicPr>
          <p:nvPr/>
        </p:nvPicPr>
        <p:blipFill>
          <a:blip r:embed="rId3"/>
          <a:stretch>
            <a:fillRect/>
          </a:stretch>
        </p:blipFill>
        <p:spPr>
          <a:xfrm>
            <a:off x="8412152" y="5650887"/>
            <a:ext cx="3779848" cy="1207113"/>
          </a:xfrm>
          <a:prstGeom prst="rect">
            <a:avLst/>
          </a:prstGeom>
        </p:spPr>
      </p:pic>
      <p:pic>
        <p:nvPicPr>
          <p:cNvPr id="8" name="Immagine 7"/>
          <p:cNvPicPr>
            <a:picLocks noChangeAspect="1"/>
          </p:cNvPicPr>
          <p:nvPr/>
        </p:nvPicPr>
        <p:blipFill>
          <a:blip r:embed="rId3"/>
          <a:stretch>
            <a:fillRect/>
          </a:stretch>
        </p:blipFill>
        <p:spPr>
          <a:xfrm>
            <a:off x="0" y="5650887"/>
            <a:ext cx="3779848" cy="1207113"/>
          </a:xfrm>
          <a:prstGeom prst="rect">
            <a:avLst/>
          </a:prstGeom>
        </p:spPr>
      </p:pic>
    </p:spTree>
    <p:extLst>
      <p:ext uri="{BB962C8B-B14F-4D97-AF65-F5344CB8AC3E}">
        <p14:creationId xmlns:p14="http://schemas.microsoft.com/office/powerpoint/2010/main" val="415512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0C080F-E04A-4AD0-B609-F89B6F442235}"/>
              </a:ext>
            </a:extLst>
          </p:cNvPr>
          <p:cNvSpPr>
            <a:spLocks noGrp="1"/>
          </p:cNvSpPr>
          <p:nvPr>
            <p:ph type="title"/>
          </p:nvPr>
        </p:nvSpPr>
        <p:spPr>
          <a:xfrm>
            <a:off x="252919" y="1123838"/>
            <a:ext cx="2947482" cy="3673794"/>
          </a:xfrm>
        </p:spPr>
        <p:txBody>
          <a:bodyPr/>
          <a:lstStyle/>
          <a:p>
            <a:pPr algn="ctr"/>
            <a:r>
              <a:rPr kumimoji="0" lang="it-IT" sz="4800" b="0" i="0" u="none" strike="noStrike" kern="1200" cap="none" spc="-60" normalizeH="0" baseline="0" noProof="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j-ea"/>
                <a:cs typeface="Times New Roman" panose="02020603050405020304" pitchFamily="18" charset="0"/>
              </a:rPr>
              <a:t>GLI ARYA</a:t>
            </a:r>
            <a:br>
              <a:rPr kumimoji="0" lang="it-IT" sz="3600" b="0" i="0" u="none" strike="noStrike" kern="1200" cap="none" spc="-60" normalizeH="0" baseline="0" noProof="0" dirty="0">
                <a:ln>
                  <a:noFill/>
                </a:ln>
                <a:solidFill>
                  <a:srgbClr val="FFFFFF"/>
                </a:solidFill>
                <a:effectLst/>
                <a:uLnTx/>
                <a:uFillTx/>
                <a:latin typeface="Times New Roman" panose="02020603050405020304" pitchFamily="18" charset="0"/>
                <a:ea typeface="+mj-ea"/>
                <a:cs typeface="Times New Roman" panose="02020603050405020304" pitchFamily="18" charset="0"/>
              </a:rPr>
            </a:br>
            <a:br>
              <a:rPr kumimoji="0" lang="it-IT" sz="3600" b="0" i="0" u="none" strike="noStrike" kern="1200" cap="none" spc="-60" normalizeH="0" baseline="0" noProof="0" dirty="0">
                <a:ln>
                  <a:noFill/>
                </a:ln>
                <a:solidFill>
                  <a:srgbClr val="FFFFFF"/>
                </a:solidFill>
                <a:effectLst/>
                <a:uLnTx/>
                <a:uFillTx/>
                <a:latin typeface="Times New Roman" panose="02020603050405020304" pitchFamily="18" charset="0"/>
                <a:ea typeface="+mj-ea"/>
                <a:cs typeface="Times New Roman" panose="02020603050405020304" pitchFamily="18" charset="0"/>
              </a:rPr>
            </a:br>
            <a:r>
              <a:rPr kumimoji="0" lang="it-IT" sz="2400" b="0" i="0" u="none" strike="noStrike" kern="1200" cap="none" spc="-6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a:t>
            </a:r>
            <a:r>
              <a:rPr kumimoji="0" lang="it-IT" sz="2400" b="0" i="1" u="none" strike="noStrike" kern="1200" cap="none" spc="-6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1500 a.C.-500 a.C</a:t>
            </a:r>
            <a:r>
              <a:rPr kumimoji="0" lang="it-IT" sz="2400" b="0" i="0" u="none" strike="noStrike" kern="1200" cap="none" spc="-6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a:t>
            </a:r>
            <a:endParaRPr lang="hi-IN" sz="2400" dirty="0"/>
          </a:p>
        </p:txBody>
      </p:sp>
      <p:sp>
        <p:nvSpPr>
          <p:cNvPr id="3" name="Segnaposto contenuto 2">
            <a:extLst>
              <a:ext uri="{FF2B5EF4-FFF2-40B4-BE49-F238E27FC236}">
                <a16:creationId xmlns:a16="http://schemas.microsoft.com/office/drawing/2014/main" id="{2433D417-7104-4CAE-AC6F-A10A677C87DC}"/>
              </a:ext>
            </a:extLst>
          </p:cNvPr>
          <p:cNvSpPr>
            <a:spLocks noGrp="1"/>
          </p:cNvSpPr>
          <p:nvPr>
            <p:ph idx="1"/>
          </p:nvPr>
        </p:nvSpPr>
        <p:spPr>
          <a:xfrm>
            <a:off x="3869268" y="864108"/>
            <a:ext cx="7315200" cy="5076000"/>
          </a:xfrm>
        </p:spPr>
        <p:txBody>
          <a:bodyPr>
            <a:normAutofit/>
          </a:bodyPr>
          <a:lstStyle/>
          <a:p>
            <a:r>
              <a:rPr lang="it-IT" sz="2800" dirty="0">
                <a:latin typeface="Times New Roman" panose="02020603050405020304" pitchFamily="18" charset="0"/>
              </a:rPr>
              <a:t>1000-500 a.C., maturità dell’età vedica: agricoltura attività economica dominante; diffusione dell’uso del ferro; rivoluzionaria fase d’espansione economica; </a:t>
            </a:r>
          </a:p>
          <a:p>
            <a:pPr marL="0" indent="0">
              <a:buNone/>
            </a:pPr>
            <a:endParaRPr lang="it-IT" sz="2800" dirty="0">
              <a:latin typeface="Times New Roman" panose="02020603050405020304" pitchFamily="18" charset="0"/>
            </a:endParaRPr>
          </a:p>
          <a:p>
            <a:r>
              <a:rPr lang="it-IT" sz="2800" dirty="0">
                <a:latin typeface="Times New Roman" panose="02020603050405020304" pitchFamily="18" charset="0"/>
              </a:rPr>
              <a:t>500 a.C.: sviluppo nella valle gangetica di una civiltà urbana con città di dimensioni notevolmente superiori rispetto a quelle della Civiltà </a:t>
            </a:r>
            <a:r>
              <a:rPr lang="it-IT" sz="2800" dirty="0" err="1">
                <a:latin typeface="Times New Roman" panose="02020603050405020304" pitchFamily="18" charset="0"/>
              </a:rPr>
              <a:t>Vallinda</a:t>
            </a:r>
            <a:endParaRPr lang="hi-IN" sz="2800" dirty="0">
              <a:latin typeface="Times New Roman" panose="02020603050405020304" pitchFamily="18" charset="0"/>
            </a:endParaRPr>
          </a:p>
        </p:txBody>
      </p:sp>
      <p:pic>
        <p:nvPicPr>
          <p:cNvPr id="4" name="Immagine 3"/>
          <p:cNvPicPr>
            <a:picLocks noChangeAspect="1"/>
          </p:cNvPicPr>
          <p:nvPr/>
        </p:nvPicPr>
        <p:blipFill>
          <a:blip r:embed="rId2"/>
          <a:stretch>
            <a:fillRect/>
          </a:stretch>
        </p:blipFill>
        <p:spPr>
          <a:xfrm>
            <a:off x="35751" y="4959243"/>
            <a:ext cx="3381818" cy="1080000"/>
          </a:xfrm>
          <a:prstGeom prst="rect">
            <a:avLst/>
          </a:prstGeom>
        </p:spPr>
      </p:pic>
    </p:spTree>
    <p:extLst>
      <p:ext uri="{BB962C8B-B14F-4D97-AF65-F5344CB8AC3E}">
        <p14:creationId xmlns:p14="http://schemas.microsoft.com/office/powerpoint/2010/main" val="3785813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5CCFC4-B8D5-4B8E-A0C1-6D02DB311634}"/>
              </a:ext>
            </a:extLst>
          </p:cNvPr>
          <p:cNvSpPr>
            <a:spLocks noGrp="1"/>
          </p:cNvSpPr>
          <p:nvPr>
            <p:ph type="title"/>
          </p:nvPr>
        </p:nvSpPr>
        <p:spPr/>
        <p:txBody>
          <a:bodyPr>
            <a:normAutofit/>
          </a:bodyPr>
          <a:lstStyle/>
          <a:p>
            <a:r>
              <a:rPr lang="it-IT" sz="4800" dirty="0">
                <a:solidFill>
                  <a:srgbClr val="FFFF00"/>
                </a:solidFill>
                <a:latin typeface="Times New Roman" panose="02020603050405020304" pitchFamily="18" charset="0"/>
                <a:cs typeface="Times New Roman" panose="02020603050405020304" pitchFamily="18" charset="0"/>
              </a:rPr>
              <a:t>FINE DEL VII sec. a.C. </a:t>
            </a:r>
            <a:endParaRPr lang="hi-IN" sz="4800" dirty="0">
              <a:solidFill>
                <a:srgbClr val="FFFF00"/>
              </a:solidFill>
              <a:latin typeface="Times New Roman" panose="02020603050405020304" pitchFamily="18" charset="0"/>
            </a:endParaRPr>
          </a:p>
        </p:txBody>
      </p:sp>
      <p:sp>
        <p:nvSpPr>
          <p:cNvPr id="3" name="Segnaposto contenuto 2">
            <a:extLst>
              <a:ext uri="{FF2B5EF4-FFF2-40B4-BE49-F238E27FC236}">
                <a16:creationId xmlns:a16="http://schemas.microsoft.com/office/drawing/2014/main" id="{FE70FA5A-98AB-4ACC-A421-3363FAB057F6}"/>
              </a:ext>
            </a:extLst>
          </p:cNvPr>
          <p:cNvSpPr>
            <a:spLocks noGrp="1"/>
          </p:cNvSpPr>
          <p:nvPr>
            <p:ph idx="1"/>
          </p:nvPr>
        </p:nvSpPr>
        <p:spPr/>
        <p:txBody>
          <a:bodyPr>
            <a:normAutofit/>
          </a:bodyPr>
          <a:lstStyle/>
          <a:p>
            <a:r>
              <a:rPr lang="it-IT" sz="2800" dirty="0">
                <a:latin typeface="Times New Roman" panose="02020603050405020304" pitchFamily="18" charset="0"/>
              </a:rPr>
              <a:t>Emergono 16 MAHAJANAPADA, di cui i principali sono: </a:t>
            </a:r>
            <a:r>
              <a:rPr lang="it-IT" sz="2800" dirty="0" err="1">
                <a:latin typeface="Times New Roman" panose="02020603050405020304" pitchFamily="18" charset="0"/>
              </a:rPr>
              <a:t>Kamboja</a:t>
            </a:r>
            <a:r>
              <a:rPr lang="it-IT" sz="2800" dirty="0">
                <a:latin typeface="Times New Roman" panose="02020603050405020304" pitchFamily="18" charset="0"/>
              </a:rPr>
              <a:t> e Gandhara (Pakistan settentrionale); Kuru, </a:t>
            </a:r>
            <a:r>
              <a:rPr lang="it-IT" sz="2800" dirty="0" err="1">
                <a:latin typeface="Times New Roman" panose="02020603050405020304" pitchFamily="18" charset="0"/>
              </a:rPr>
              <a:t>Surasena</a:t>
            </a:r>
            <a:r>
              <a:rPr lang="it-IT" sz="2800" dirty="0">
                <a:latin typeface="Times New Roman" panose="02020603050405020304" pitchFamily="18" charset="0"/>
              </a:rPr>
              <a:t> (capitale Mathura) e </a:t>
            </a:r>
            <a:r>
              <a:rPr lang="it-IT" sz="2800" dirty="0" err="1">
                <a:latin typeface="Times New Roman" panose="02020603050405020304" pitchFamily="18" charset="0"/>
              </a:rPr>
              <a:t>Pancala</a:t>
            </a:r>
            <a:r>
              <a:rPr lang="it-IT" sz="2800" dirty="0">
                <a:latin typeface="Times New Roman" panose="02020603050405020304" pitchFamily="18" charset="0"/>
              </a:rPr>
              <a:t> (</a:t>
            </a:r>
            <a:r>
              <a:rPr lang="it-IT" sz="2800" dirty="0" err="1">
                <a:latin typeface="Times New Roman" panose="02020603050405020304" pitchFamily="18" charset="0"/>
              </a:rPr>
              <a:t>Doab</a:t>
            </a:r>
            <a:r>
              <a:rPr lang="it-IT" sz="2800" dirty="0">
                <a:latin typeface="Times New Roman" panose="02020603050405020304" pitchFamily="18" charset="0"/>
              </a:rPr>
              <a:t> occidentale); </a:t>
            </a:r>
            <a:r>
              <a:rPr lang="it-IT" sz="2800" dirty="0" err="1">
                <a:latin typeface="Times New Roman" panose="02020603050405020304" pitchFamily="18" charset="0"/>
              </a:rPr>
              <a:t>Vatsa</a:t>
            </a:r>
            <a:r>
              <a:rPr lang="it-IT" sz="2800" dirty="0">
                <a:latin typeface="Times New Roman" panose="02020603050405020304" pitchFamily="18" charset="0"/>
              </a:rPr>
              <a:t> (</a:t>
            </a:r>
            <a:r>
              <a:rPr lang="it-IT" sz="2800" dirty="0" err="1">
                <a:latin typeface="Times New Roman" panose="02020603050405020304" pitchFamily="18" charset="0"/>
              </a:rPr>
              <a:t>Doab</a:t>
            </a:r>
            <a:r>
              <a:rPr lang="it-IT" sz="2800" dirty="0">
                <a:latin typeface="Times New Roman" panose="02020603050405020304" pitchFamily="18" charset="0"/>
              </a:rPr>
              <a:t> orientale); </a:t>
            </a:r>
            <a:r>
              <a:rPr lang="it-IT" sz="2800" dirty="0" err="1">
                <a:latin typeface="Times New Roman" panose="02020603050405020304" pitchFamily="18" charset="0"/>
              </a:rPr>
              <a:t>Kashi</a:t>
            </a:r>
            <a:r>
              <a:rPr lang="it-IT" sz="2800" dirty="0">
                <a:latin typeface="Times New Roman" panose="02020603050405020304" pitchFamily="18" charset="0"/>
              </a:rPr>
              <a:t> (capitale Varanasi) e a nord </a:t>
            </a:r>
            <a:r>
              <a:rPr lang="it-IT" sz="2800" dirty="0" err="1">
                <a:latin typeface="Times New Roman" panose="02020603050405020304" pitchFamily="18" charset="0"/>
              </a:rPr>
              <a:t>Kosala</a:t>
            </a:r>
            <a:r>
              <a:rPr lang="it-IT" sz="2800" dirty="0">
                <a:latin typeface="Times New Roman" panose="02020603050405020304" pitchFamily="18" charset="0"/>
              </a:rPr>
              <a:t>; </a:t>
            </a:r>
            <a:r>
              <a:rPr lang="it-IT" sz="2800" dirty="0" err="1">
                <a:latin typeface="Times New Roman" panose="02020603050405020304" pitchFamily="18" charset="0"/>
              </a:rPr>
              <a:t>Magadha</a:t>
            </a:r>
            <a:r>
              <a:rPr lang="it-IT" sz="2800" dirty="0">
                <a:latin typeface="Times New Roman" panose="02020603050405020304" pitchFamily="18" charset="0"/>
              </a:rPr>
              <a:t> (a sud di Patna) con a nord le repubbliche tribali dei </a:t>
            </a:r>
            <a:r>
              <a:rPr lang="it-IT" sz="2800" dirty="0" err="1">
                <a:latin typeface="Times New Roman" panose="02020603050405020304" pitchFamily="18" charset="0"/>
              </a:rPr>
              <a:t>Malla</a:t>
            </a:r>
            <a:r>
              <a:rPr lang="it-IT" sz="2800" dirty="0">
                <a:latin typeface="Times New Roman" panose="02020603050405020304" pitchFamily="18" charset="0"/>
              </a:rPr>
              <a:t> e dei </a:t>
            </a:r>
            <a:r>
              <a:rPr lang="it-IT" sz="2800" dirty="0" err="1">
                <a:latin typeface="Times New Roman" panose="02020603050405020304" pitchFamily="18" charset="0"/>
              </a:rPr>
              <a:t>Vriji</a:t>
            </a:r>
            <a:r>
              <a:rPr lang="it-IT" sz="2800" dirty="0">
                <a:latin typeface="Times New Roman" panose="02020603050405020304" pitchFamily="18" charset="0"/>
              </a:rPr>
              <a:t>; </a:t>
            </a:r>
            <a:r>
              <a:rPr lang="it-IT" sz="2800" dirty="0" err="1">
                <a:latin typeface="Times New Roman" panose="02020603050405020304" pitchFamily="18" charset="0"/>
              </a:rPr>
              <a:t>Anga</a:t>
            </a:r>
            <a:r>
              <a:rPr lang="it-IT" sz="2800" dirty="0">
                <a:latin typeface="Times New Roman" panose="02020603050405020304" pitchFamily="18" charset="0"/>
              </a:rPr>
              <a:t> (fra Bengala e Bihar); Avanti (capitale Ujjain) e a est </a:t>
            </a:r>
            <a:r>
              <a:rPr lang="it-IT" sz="2800" dirty="0" err="1">
                <a:latin typeface="Times New Roman" panose="02020603050405020304" pitchFamily="18" charset="0"/>
              </a:rPr>
              <a:t>Cetiya</a:t>
            </a:r>
            <a:r>
              <a:rPr lang="it-IT" sz="2800" dirty="0">
                <a:latin typeface="Times New Roman" panose="02020603050405020304" pitchFamily="18" charset="0"/>
              </a:rPr>
              <a:t>. </a:t>
            </a:r>
            <a:endParaRPr lang="hi-IN" sz="2800" dirty="0">
              <a:latin typeface="Times New Roman" panose="02020603050405020304" pitchFamily="18" charset="0"/>
            </a:endParaRPr>
          </a:p>
        </p:txBody>
      </p:sp>
    </p:spTree>
    <p:extLst>
      <p:ext uri="{BB962C8B-B14F-4D97-AF65-F5344CB8AC3E}">
        <p14:creationId xmlns:p14="http://schemas.microsoft.com/office/powerpoint/2010/main" val="576765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42AF0CC-1A34-4105-9284-DF1DE6DAA056}"/>
              </a:ext>
            </a:extLst>
          </p:cNvPr>
          <p:cNvSpPr>
            <a:spLocks noGrp="1"/>
          </p:cNvSpPr>
          <p:nvPr>
            <p:ph type="title"/>
          </p:nvPr>
        </p:nvSpPr>
        <p:spPr/>
        <p:txBody>
          <a:bodyPr>
            <a:normAutofit/>
          </a:bodyPr>
          <a:lstStyle/>
          <a:p>
            <a:r>
              <a:rPr lang="it-IT" sz="6600" dirty="0">
                <a:solidFill>
                  <a:srgbClr val="FFFF00"/>
                </a:solidFill>
                <a:effectLst>
                  <a:outerShdw blurRad="38100" dist="38100" dir="2700000" algn="tl">
                    <a:srgbClr val="000000">
                      <a:alpha val="43137"/>
                    </a:srgbClr>
                  </a:outerShdw>
                </a:effectLst>
                <a:latin typeface="Times New Roman" panose="02020603050405020304" pitchFamily="18" charset="0"/>
              </a:rPr>
              <a:t>VI sec.-IV sec. a.C. </a:t>
            </a:r>
            <a:endParaRPr lang="hi-IN" sz="6600" dirty="0">
              <a:solidFill>
                <a:srgbClr val="FFFF00"/>
              </a:solidFill>
              <a:effectLst>
                <a:outerShdw blurRad="38100" dist="38100" dir="2700000" algn="tl">
                  <a:srgbClr val="000000">
                    <a:alpha val="43137"/>
                  </a:srgbClr>
                </a:outerShdw>
              </a:effectLst>
              <a:latin typeface="Times New Roman" panose="02020603050405020304" pitchFamily="18" charset="0"/>
            </a:endParaRPr>
          </a:p>
        </p:txBody>
      </p:sp>
      <p:sp>
        <p:nvSpPr>
          <p:cNvPr id="3" name="Segnaposto contenuto 2">
            <a:extLst>
              <a:ext uri="{FF2B5EF4-FFF2-40B4-BE49-F238E27FC236}">
                <a16:creationId xmlns:a16="http://schemas.microsoft.com/office/drawing/2014/main" id="{68D3334D-9557-4694-BD10-879657F13306}"/>
              </a:ext>
            </a:extLst>
          </p:cNvPr>
          <p:cNvSpPr>
            <a:spLocks noGrp="1"/>
          </p:cNvSpPr>
          <p:nvPr>
            <p:ph idx="1"/>
          </p:nvPr>
        </p:nvSpPr>
        <p:spPr>
          <a:xfrm>
            <a:off x="3869267" y="218941"/>
            <a:ext cx="7979295" cy="6375041"/>
          </a:xfrm>
        </p:spPr>
        <p:txBody>
          <a:bodyPr>
            <a:normAutofit/>
          </a:bodyPr>
          <a:lstStyle/>
          <a:p>
            <a:r>
              <a:rPr lang="it-IT" sz="2400" dirty="0">
                <a:latin typeface="Times New Roman" panose="02020603050405020304" pitchFamily="18" charset="0"/>
              </a:rPr>
              <a:t>Diffusione di una civiltà urbana in tutta la vallata gangetica (conseguenza della conclusione del processo di sedentarizzazione e dell’affermarsi di un’economia agricola)</a:t>
            </a:r>
          </a:p>
          <a:p>
            <a:r>
              <a:rPr lang="it-IT" sz="2400" dirty="0">
                <a:latin typeface="Times New Roman" panose="02020603050405020304" pitchFamily="18" charset="0"/>
              </a:rPr>
              <a:t>5 delle 6 maggiori città della pianura gangetica: capitali di </a:t>
            </a:r>
            <a:r>
              <a:rPr lang="it-IT" sz="2400" i="1" dirty="0" err="1">
                <a:latin typeface="Times New Roman" panose="02020603050405020304" pitchFamily="18" charset="0"/>
              </a:rPr>
              <a:t>mahajanapada</a:t>
            </a:r>
            <a:r>
              <a:rPr lang="it-IT" sz="2400" i="1" dirty="0">
                <a:latin typeface="Times New Roman" panose="02020603050405020304" pitchFamily="18" charset="0"/>
              </a:rPr>
              <a:t> </a:t>
            </a:r>
            <a:r>
              <a:rPr lang="it-IT" sz="2400" dirty="0">
                <a:latin typeface="Times New Roman" panose="02020603050405020304" pitchFamily="18" charset="0"/>
              </a:rPr>
              <a:t>(Varanasi, </a:t>
            </a:r>
            <a:r>
              <a:rPr lang="it-IT" sz="2400" dirty="0" err="1">
                <a:latin typeface="Times New Roman" panose="02020603050405020304" pitchFamily="18" charset="0"/>
              </a:rPr>
              <a:t>Rajagriha</a:t>
            </a:r>
            <a:r>
              <a:rPr lang="it-IT" sz="2400" dirty="0">
                <a:latin typeface="Times New Roman" panose="02020603050405020304" pitchFamily="18" charset="0"/>
              </a:rPr>
              <a:t>, </a:t>
            </a:r>
            <a:r>
              <a:rPr lang="it-IT" sz="2400" dirty="0" err="1">
                <a:latin typeface="Times New Roman" panose="02020603050405020304" pitchFamily="18" charset="0"/>
              </a:rPr>
              <a:t>Kaushambi</a:t>
            </a:r>
            <a:r>
              <a:rPr lang="it-IT" sz="2400" dirty="0">
                <a:latin typeface="Times New Roman" panose="02020603050405020304" pitchFamily="18" charset="0"/>
              </a:rPr>
              <a:t>, </a:t>
            </a:r>
            <a:r>
              <a:rPr lang="it-IT" sz="2400" dirty="0" err="1">
                <a:latin typeface="Times New Roman" panose="02020603050405020304" pitchFamily="18" charset="0"/>
              </a:rPr>
              <a:t>Shravasti</a:t>
            </a:r>
            <a:r>
              <a:rPr lang="it-IT" sz="2400" dirty="0">
                <a:latin typeface="Times New Roman" panose="02020603050405020304" pitchFamily="18" charset="0"/>
              </a:rPr>
              <a:t> e Campa) + Ujjain e Taxila</a:t>
            </a:r>
          </a:p>
          <a:p>
            <a:r>
              <a:rPr lang="it-IT" sz="2400" dirty="0">
                <a:latin typeface="Times New Roman" panose="02020603050405020304" pitchFamily="18" charset="0"/>
              </a:rPr>
              <a:t>Città fortificate: fossati e bastioni; mattoni cotti; edifici di pubblica utilità; edifici di culto (monasteri e </a:t>
            </a:r>
            <a:r>
              <a:rPr lang="it-IT" sz="2400" i="1" dirty="0" err="1">
                <a:latin typeface="Times New Roman" panose="02020603050405020304" pitchFamily="18" charset="0"/>
              </a:rPr>
              <a:t>stupa</a:t>
            </a:r>
            <a:r>
              <a:rPr lang="it-IT" sz="2400" dirty="0">
                <a:latin typeface="Times New Roman" panose="02020603050405020304" pitchFamily="18" charset="0"/>
              </a:rPr>
              <a:t>)</a:t>
            </a:r>
          </a:p>
          <a:p>
            <a:r>
              <a:rPr lang="it-IT" sz="2400" dirty="0">
                <a:latin typeface="Times New Roman" panose="02020603050405020304" pitchFamily="18" charset="0"/>
              </a:rPr>
              <a:t>No scrittura (si sviluppò forse sotto l’influenza persiana nel V sec. a.C. ma fino al III a.C. non ce ne sono testimonianze)</a:t>
            </a:r>
          </a:p>
        </p:txBody>
      </p:sp>
    </p:spTree>
    <p:extLst>
      <p:ext uri="{BB962C8B-B14F-4D97-AF65-F5344CB8AC3E}">
        <p14:creationId xmlns:p14="http://schemas.microsoft.com/office/powerpoint/2010/main" val="3711305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24127AD-C6A8-42D4-A58E-857B404A4AB7}"/>
              </a:ext>
            </a:extLst>
          </p:cNvPr>
          <p:cNvSpPr>
            <a:spLocks noGrp="1"/>
          </p:cNvSpPr>
          <p:nvPr>
            <p:ph type="title"/>
          </p:nvPr>
        </p:nvSpPr>
        <p:spPr/>
        <p:txBody>
          <a:bodyPr/>
          <a:lstStyle/>
          <a:p>
            <a:r>
              <a:rPr kumimoji="0" lang="it-IT" sz="66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mj-cs"/>
              </a:rPr>
              <a:t>VI sec.-IV sec. a.C. </a:t>
            </a:r>
            <a:endParaRPr lang="hi-IN" dirty="0"/>
          </a:p>
        </p:txBody>
      </p:sp>
      <p:sp>
        <p:nvSpPr>
          <p:cNvPr id="3" name="Segnaposto contenuto 2">
            <a:extLst>
              <a:ext uri="{FF2B5EF4-FFF2-40B4-BE49-F238E27FC236}">
                <a16:creationId xmlns:a16="http://schemas.microsoft.com/office/drawing/2014/main" id="{B027246D-A8DB-4271-B9DC-3C158540F7E8}"/>
              </a:ext>
            </a:extLst>
          </p:cNvPr>
          <p:cNvSpPr>
            <a:spLocks noGrp="1"/>
          </p:cNvSpPr>
          <p:nvPr>
            <p:ph idx="1"/>
          </p:nvPr>
        </p:nvSpPr>
        <p:spPr/>
        <p:txBody>
          <a:bodyPr/>
          <a:lstStyle/>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La distribuzione su base volontaria e occasionale di doni/beni del periodo vedico lascia il posto a un sistema di tassazione con cui la ricchezza veniva trasferita dai gruppi subordinati a quelli dominanti</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Città: conseguenza dell’inedito sistema di tassazione (ridistribuzione + concentrazione della ricchezza); centri di consumo ma anche poli produttivi e commerciali (significativo sviluppo dell’artigianato urbano che alimenta, a sua volta, intensi traffici commerciali)</a:t>
            </a:r>
          </a:p>
          <a:p>
            <a:pPr marL="182880" marR="0" lvl="0" indent="-182880" algn="l" defTabSz="914400" rtl="0" eaLnBrk="1" fontAlgn="auto" latinLnBrk="0" hangingPunct="1">
              <a:lnSpc>
                <a:spcPct val="90000"/>
              </a:lnSpc>
              <a:spcBef>
                <a:spcPts val="1200"/>
              </a:spcBef>
              <a:spcAft>
                <a:spcPts val="0"/>
              </a:spcAft>
              <a:buClr>
                <a:srgbClr val="0F6FC6"/>
              </a:buClr>
              <a:buSzTx/>
              <a:buFont typeface="Wingdings 2" pitchFamily="18" charset="2"/>
              <a:buChar char=""/>
              <a:tabLst/>
              <a:defRPr/>
            </a:pPr>
            <a:r>
              <a:rPr kumimoji="0" lang="it-IT"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n-cs"/>
              </a:rPr>
              <a:t>Economia monetaria (monete d’argento misto a rame e di solo rame)</a:t>
            </a:r>
            <a:endParaRPr kumimoji="0" lang="hi-IN" sz="2400" b="0" i="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Mangal" panose="02040503050203030202" pitchFamily="18" charset="0"/>
            </a:endParaRPr>
          </a:p>
          <a:p>
            <a:endParaRPr lang="hi-IN" dirty="0"/>
          </a:p>
        </p:txBody>
      </p:sp>
    </p:spTree>
    <p:extLst>
      <p:ext uri="{BB962C8B-B14F-4D97-AF65-F5344CB8AC3E}">
        <p14:creationId xmlns:p14="http://schemas.microsoft.com/office/powerpoint/2010/main" val="1388457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86B80E-9ABE-412D-BE1A-9B04B3A9C2AF}"/>
              </a:ext>
            </a:extLst>
          </p:cNvPr>
          <p:cNvSpPr>
            <a:spLocks noGrp="1"/>
          </p:cNvSpPr>
          <p:nvPr>
            <p:ph type="title"/>
          </p:nvPr>
        </p:nvSpPr>
        <p:spPr>
          <a:xfrm>
            <a:off x="265798" y="1128408"/>
            <a:ext cx="2947482" cy="4601183"/>
          </a:xfrm>
        </p:spPr>
        <p:txBody>
          <a:bodyPr>
            <a:normAutofit/>
          </a:bodyPr>
          <a:lstStyle/>
          <a:p>
            <a:r>
              <a:rPr kumimoji="0" lang="it-IT" sz="66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rPr>
              <a:t>VI sec.-IV sec. a.C. </a:t>
            </a:r>
            <a:endParaRPr lang="hi-IN" sz="4400" dirty="0">
              <a:solidFill>
                <a:srgbClr val="FFFF00"/>
              </a:solidFill>
              <a:effectLst>
                <a:outerShdw blurRad="38100" dist="38100" dir="2700000" algn="tl">
                  <a:srgbClr val="000000">
                    <a:alpha val="43137"/>
                  </a:srgbClr>
                </a:outerShdw>
              </a:effectLst>
            </a:endParaRPr>
          </a:p>
        </p:txBody>
      </p:sp>
      <p:sp>
        <p:nvSpPr>
          <p:cNvPr id="3" name="Segnaposto contenuto 2">
            <a:extLst>
              <a:ext uri="{FF2B5EF4-FFF2-40B4-BE49-F238E27FC236}">
                <a16:creationId xmlns:a16="http://schemas.microsoft.com/office/drawing/2014/main" id="{C393D3BF-9D2C-4AB6-A916-22AB2F85BF7E}"/>
              </a:ext>
            </a:extLst>
          </p:cNvPr>
          <p:cNvSpPr>
            <a:spLocks noGrp="1"/>
          </p:cNvSpPr>
          <p:nvPr>
            <p:ph idx="1"/>
          </p:nvPr>
        </p:nvSpPr>
        <p:spPr>
          <a:xfrm>
            <a:off x="3528811" y="0"/>
            <a:ext cx="8293995" cy="6709893"/>
          </a:xfrm>
        </p:spPr>
        <p:txBody>
          <a:bodyPr/>
          <a:lstStyle/>
          <a:p>
            <a:r>
              <a:rPr lang="it-IT" sz="2200" dirty="0">
                <a:latin typeface="Times New Roman" panose="02020603050405020304" pitchFamily="18" charset="0"/>
              </a:rPr>
              <a:t>Dai </a:t>
            </a:r>
            <a:r>
              <a:rPr lang="it-IT" sz="2200" i="1" dirty="0" err="1">
                <a:solidFill>
                  <a:srgbClr val="FF0000"/>
                </a:solidFill>
                <a:latin typeface="Times New Roman" panose="02020603050405020304" pitchFamily="18" charset="0"/>
              </a:rPr>
              <a:t>var</a:t>
            </a:r>
            <a:r>
              <a:rPr lang="it-IT" sz="2200" i="1" dirty="0" err="1">
                <a:solidFill>
                  <a:srgbClr val="FF0000"/>
                </a:solidFill>
                <a:latin typeface="Times New Roman" panose="02020603050405020304" pitchFamily="18" charset="0"/>
                <a:cs typeface="Times New Roman" panose="02020603050405020304" pitchFamily="18" charset="0"/>
              </a:rPr>
              <a:t>ṇa</a:t>
            </a:r>
            <a:r>
              <a:rPr lang="it-IT" sz="2200" dirty="0">
                <a:latin typeface="Times New Roman" panose="02020603050405020304" pitchFamily="18" charset="0"/>
                <a:cs typeface="Times New Roman" panose="02020603050405020304" pitchFamily="18" charset="0"/>
              </a:rPr>
              <a:t> alle </a:t>
            </a:r>
            <a:r>
              <a:rPr lang="it-IT" sz="2200" i="1" dirty="0" err="1">
                <a:solidFill>
                  <a:srgbClr val="FF0000"/>
                </a:solidFill>
                <a:latin typeface="Times New Roman" panose="02020603050405020304" pitchFamily="18" charset="0"/>
                <a:cs typeface="Times New Roman" panose="02020603050405020304" pitchFamily="18" charset="0"/>
              </a:rPr>
              <a:t>jāti</a:t>
            </a:r>
            <a:r>
              <a:rPr lang="it-IT" sz="2200" dirty="0">
                <a:latin typeface="Times New Roman" panose="02020603050405020304" pitchFamily="18" charset="0"/>
                <a:cs typeface="Times New Roman" panose="02020603050405020304" pitchFamily="18" charset="0"/>
              </a:rPr>
              <a:t>: i quattro macro-raggruppamenti su base funzionale di età vedica lasciano il posto a una molteplicità di gruppi sociali separati sempre più rigidamente da regole endogamiche</a:t>
            </a:r>
          </a:p>
          <a:p>
            <a:r>
              <a:rPr lang="it-IT" sz="2200" dirty="0">
                <a:latin typeface="Times New Roman" panose="02020603050405020304" pitchFamily="18" charset="0"/>
                <a:cs typeface="Times New Roman" panose="02020603050405020304" pitchFamily="18" charset="0"/>
              </a:rPr>
              <a:t>Colonizzazione delle terre vergini + marginalizzazione delle comunità </a:t>
            </a:r>
            <a:r>
              <a:rPr lang="it-IT" sz="2200" i="1" dirty="0" err="1">
                <a:solidFill>
                  <a:srgbClr val="FF0000"/>
                </a:solidFill>
                <a:latin typeface="Times New Roman" panose="02020603050405020304" pitchFamily="18" charset="0"/>
                <a:cs typeface="Times New Roman" panose="02020603050405020304" pitchFamily="18" charset="0"/>
              </a:rPr>
              <a:t>ādivāsī</a:t>
            </a:r>
            <a:endParaRPr lang="it-IT" sz="2200" i="1" dirty="0">
              <a:solidFill>
                <a:srgbClr val="FF0000"/>
              </a:solidFill>
              <a:latin typeface="Times New Roman" panose="02020603050405020304" pitchFamily="18" charset="0"/>
              <a:cs typeface="Times New Roman" panose="02020603050405020304" pitchFamily="18" charset="0"/>
            </a:endParaRPr>
          </a:p>
          <a:p>
            <a:r>
              <a:rPr lang="it-IT" sz="2200" dirty="0">
                <a:latin typeface="Times New Roman" panose="02020603050405020304" pitchFamily="18" charset="0"/>
                <a:cs typeface="Times New Roman" panose="02020603050405020304" pitchFamily="18" charset="0"/>
              </a:rPr>
              <a:t>Nascono le comunità di fuoricasta o intoccabili (oggi: </a:t>
            </a:r>
            <a:r>
              <a:rPr lang="it-IT" sz="2200" i="1" dirty="0" err="1">
                <a:latin typeface="Times New Roman" panose="02020603050405020304" pitchFamily="18" charset="0"/>
                <a:cs typeface="Times New Roman" panose="02020603050405020304" pitchFamily="18" charset="0"/>
              </a:rPr>
              <a:t>dalit</a:t>
            </a:r>
            <a:r>
              <a:rPr lang="it-IT" sz="2200" dirty="0">
                <a:latin typeface="Times New Roman" panose="02020603050405020304" pitchFamily="18" charset="0"/>
                <a:cs typeface="Times New Roman" panose="02020603050405020304" pitchFamily="18" charset="0"/>
              </a:rPr>
              <a:t>)</a:t>
            </a:r>
          </a:p>
          <a:p>
            <a:r>
              <a:rPr lang="it-IT" sz="2200" dirty="0">
                <a:latin typeface="Times New Roman" panose="02020603050405020304" pitchFamily="18" charset="0"/>
                <a:cs typeface="Times New Roman" panose="02020603050405020304" pitchFamily="18" charset="0"/>
              </a:rPr>
              <a:t>India settentrionale, 600 a.C.: monarchie (pianura gangetica) e repubbliche (regioni limitrofe a quelle delle monarchie: Punjab e contrafforti himalayani)</a:t>
            </a:r>
          </a:p>
          <a:p>
            <a:r>
              <a:rPr lang="it-IT" sz="2200" dirty="0">
                <a:solidFill>
                  <a:srgbClr val="FF0000"/>
                </a:solidFill>
                <a:latin typeface="Times New Roman" panose="02020603050405020304" pitchFamily="18" charset="0"/>
                <a:cs typeface="Times New Roman" panose="02020603050405020304" pitchFamily="18" charset="0"/>
              </a:rPr>
              <a:t>Repubbliche</a:t>
            </a:r>
            <a:r>
              <a:rPr lang="it-IT" sz="2200" dirty="0">
                <a:latin typeface="Times New Roman" panose="02020603050405020304" pitchFamily="18" charset="0"/>
                <a:cs typeface="Times New Roman" panose="02020603050405020304" pitchFamily="18" charset="0"/>
              </a:rPr>
              <a:t>: formate da una singola tribù o da una confederazione di tribù; potere amministrato da un’assemblea di rappresentanti della tribù o di capifamiglia, assemblee presiedute da un </a:t>
            </a:r>
            <a:r>
              <a:rPr lang="it-IT" sz="2200" i="1" dirty="0" err="1">
                <a:latin typeface="Times New Roman" panose="02020603050405020304" pitchFamily="18" charset="0"/>
                <a:cs typeface="Times New Roman" panose="02020603050405020304" pitchFamily="18" charset="0"/>
              </a:rPr>
              <a:t>rājā</a:t>
            </a:r>
            <a:r>
              <a:rPr lang="it-IT" sz="2200" dirty="0">
                <a:latin typeface="Times New Roman" panose="02020603050405020304" pitchFamily="18" charset="0"/>
                <a:cs typeface="Times New Roman" panose="02020603050405020304" pitchFamily="18" charset="0"/>
              </a:rPr>
              <a:t>, in questa fase un capo tribù e non ancora un monarca; repubbliche aristocratiche</a:t>
            </a:r>
          </a:p>
          <a:p>
            <a:r>
              <a:rPr lang="it-IT" sz="2200" dirty="0">
                <a:solidFill>
                  <a:srgbClr val="FF0000"/>
                </a:solidFill>
                <a:latin typeface="Times New Roman" panose="02020603050405020304" pitchFamily="18" charset="0"/>
                <a:cs typeface="Times New Roman" panose="02020603050405020304" pitchFamily="18" charset="0"/>
              </a:rPr>
              <a:t>Monarchie</a:t>
            </a:r>
            <a:r>
              <a:rPr lang="it-IT" sz="2200" dirty="0">
                <a:latin typeface="Times New Roman" panose="02020603050405020304" pitchFamily="18" charset="0"/>
                <a:cs typeface="Times New Roman" panose="02020603050405020304" pitchFamily="18" charset="0"/>
              </a:rPr>
              <a:t>: monarca per diritto ereditario a cui sono attribuite caratteristiche divine</a:t>
            </a:r>
          </a:p>
          <a:p>
            <a:pPr marL="0" indent="0">
              <a:buNone/>
            </a:pPr>
            <a:endParaRPr lang="hi-IN" i="1" dirty="0">
              <a:latin typeface="Times New Roman" panose="02020603050405020304" pitchFamily="18" charset="0"/>
            </a:endParaRPr>
          </a:p>
        </p:txBody>
      </p:sp>
    </p:spTree>
    <p:extLst>
      <p:ext uri="{BB962C8B-B14F-4D97-AF65-F5344CB8AC3E}">
        <p14:creationId xmlns:p14="http://schemas.microsoft.com/office/powerpoint/2010/main" val="2066153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73CC581-7834-4EA2-A9A4-3E482B1DCB1A}"/>
              </a:ext>
            </a:extLst>
          </p:cNvPr>
          <p:cNvSpPr>
            <a:spLocks noGrp="1"/>
          </p:cNvSpPr>
          <p:nvPr>
            <p:ph type="title"/>
          </p:nvPr>
        </p:nvSpPr>
        <p:spPr/>
        <p:txBody>
          <a:bodyPr/>
          <a:lstStyle/>
          <a:p>
            <a:r>
              <a:rPr kumimoji="0" lang="it-IT" sz="66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mj-cs"/>
              </a:rPr>
              <a:t>VI sec.-IV sec. a.C. </a:t>
            </a:r>
            <a:endParaRPr lang="hi-IN" dirty="0"/>
          </a:p>
        </p:txBody>
      </p:sp>
      <p:sp>
        <p:nvSpPr>
          <p:cNvPr id="3" name="Segnaposto contenuto 2">
            <a:extLst>
              <a:ext uri="{FF2B5EF4-FFF2-40B4-BE49-F238E27FC236}">
                <a16:creationId xmlns:a16="http://schemas.microsoft.com/office/drawing/2014/main" id="{F966C61B-3E5C-4430-8674-67682E33B5D1}"/>
              </a:ext>
            </a:extLst>
          </p:cNvPr>
          <p:cNvSpPr>
            <a:spLocks noGrp="1"/>
          </p:cNvSpPr>
          <p:nvPr>
            <p:ph idx="1"/>
          </p:nvPr>
        </p:nvSpPr>
        <p:spPr>
          <a:xfrm>
            <a:off x="3869268" y="218941"/>
            <a:ext cx="7927780" cy="6194737"/>
          </a:xfrm>
        </p:spPr>
        <p:txBody>
          <a:bodyPr>
            <a:normAutofit/>
          </a:bodyPr>
          <a:lstStyle/>
          <a:p>
            <a:r>
              <a:rPr lang="it-IT" sz="2400" dirty="0">
                <a:latin typeface="Times New Roman" panose="02020603050405020304" pitchFamily="18" charset="0"/>
              </a:rPr>
              <a:t>Affermazione della forma di governo monarchico: scontro fra confederazione di </a:t>
            </a:r>
            <a:r>
              <a:rPr lang="it-IT" sz="2400" dirty="0">
                <a:solidFill>
                  <a:srgbClr val="0070C0"/>
                </a:solidFill>
                <a:latin typeface="Times New Roman" panose="02020603050405020304" pitchFamily="18" charset="0"/>
              </a:rPr>
              <a:t>VRIJIS</a:t>
            </a:r>
            <a:r>
              <a:rPr lang="it-IT" sz="2400" dirty="0">
                <a:latin typeface="Times New Roman" panose="02020603050405020304" pitchFamily="18" charset="0"/>
              </a:rPr>
              <a:t> e la monarchia di </a:t>
            </a:r>
            <a:r>
              <a:rPr lang="it-IT" sz="2400" dirty="0">
                <a:solidFill>
                  <a:srgbClr val="0070C0"/>
                </a:solidFill>
                <a:latin typeface="Times New Roman" panose="02020603050405020304" pitchFamily="18" charset="0"/>
              </a:rPr>
              <a:t>MAGADHA</a:t>
            </a:r>
            <a:r>
              <a:rPr lang="it-IT" sz="2400" dirty="0">
                <a:latin typeface="Times New Roman" panose="02020603050405020304" pitchFamily="18" charset="0"/>
              </a:rPr>
              <a:t> (prima metà del V sec. A.C.)</a:t>
            </a:r>
          </a:p>
          <a:p>
            <a:r>
              <a:rPr lang="it-IT" sz="2400" dirty="0">
                <a:solidFill>
                  <a:srgbClr val="0070C0"/>
                </a:solidFill>
                <a:latin typeface="Times New Roman" panose="02020603050405020304" pitchFamily="18" charset="0"/>
              </a:rPr>
              <a:t>MAGADHA</a:t>
            </a:r>
            <a:r>
              <a:rPr lang="it-IT" sz="2400" dirty="0">
                <a:latin typeface="Times New Roman" panose="02020603050405020304" pitchFamily="18" charset="0"/>
              </a:rPr>
              <a:t>: potenza egemone nella vallata gangetica (metà V sec. a.C.)</a:t>
            </a:r>
          </a:p>
          <a:p>
            <a:r>
              <a:rPr lang="it-IT" sz="2400" dirty="0" err="1">
                <a:solidFill>
                  <a:srgbClr val="0070C0"/>
                </a:solidFill>
                <a:latin typeface="Times New Roman" panose="02020603050405020304" pitchFamily="18" charset="0"/>
              </a:rPr>
              <a:t>Bimbisara</a:t>
            </a:r>
            <a:r>
              <a:rPr lang="it-IT" sz="2400" dirty="0">
                <a:latin typeface="Times New Roman" panose="02020603050405020304" pitchFamily="18" charset="0"/>
              </a:rPr>
              <a:t>, seconda metà del VI sec. a.C.: politica espansiva, riforme amministrative (catasto della terra coltivata e delle sue capacità produttive)</a:t>
            </a:r>
          </a:p>
          <a:p>
            <a:r>
              <a:rPr lang="it-IT" sz="2400" dirty="0" err="1">
                <a:solidFill>
                  <a:srgbClr val="0070C0"/>
                </a:solidFill>
                <a:latin typeface="Times New Roman" panose="02020603050405020304" pitchFamily="18" charset="0"/>
              </a:rPr>
              <a:t>Ajatashatru</a:t>
            </a:r>
            <a:r>
              <a:rPr lang="it-IT" sz="2400" dirty="0">
                <a:latin typeface="Times New Roman" panose="02020603050405020304" pitchFamily="18" charset="0"/>
              </a:rPr>
              <a:t>: ascende al trono nel 493 a.C., sconfigge la confederazione di </a:t>
            </a:r>
            <a:r>
              <a:rPr lang="it-IT" sz="2400" dirty="0" err="1">
                <a:latin typeface="Times New Roman" panose="02020603050405020304" pitchFamily="18" charset="0"/>
              </a:rPr>
              <a:t>Vrijis</a:t>
            </a:r>
            <a:r>
              <a:rPr lang="it-IT" sz="2400" dirty="0">
                <a:latin typeface="Times New Roman" panose="02020603050405020304" pitchFamily="18" charset="0"/>
              </a:rPr>
              <a:t> (trionfo definitivo regime monarchico a discapito di quello repubblicano)</a:t>
            </a:r>
          </a:p>
          <a:p>
            <a:r>
              <a:rPr lang="it-IT" sz="2400" dirty="0">
                <a:latin typeface="Times New Roman" panose="02020603050405020304" pitchFamily="18" charset="0"/>
              </a:rPr>
              <a:t>321 a.C.: la famiglia dei </a:t>
            </a:r>
            <a:r>
              <a:rPr lang="it-IT" sz="2400" dirty="0">
                <a:solidFill>
                  <a:srgbClr val="0070C0"/>
                </a:solidFill>
                <a:latin typeface="Times New Roman" panose="02020603050405020304" pitchFamily="18" charset="0"/>
              </a:rPr>
              <a:t>NANDA</a:t>
            </a:r>
            <a:r>
              <a:rPr lang="it-IT" sz="2400" dirty="0">
                <a:latin typeface="Times New Roman" panose="02020603050405020304" pitchFamily="18" charset="0"/>
              </a:rPr>
              <a:t> si impossessa del trono di </a:t>
            </a:r>
            <a:r>
              <a:rPr lang="it-IT" sz="2400" dirty="0" err="1">
                <a:latin typeface="Times New Roman" panose="02020603050405020304" pitchFamily="18" charset="0"/>
              </a:rPr>
              <a:t>Magadha</a:t>
            </a:r>
            <a:r>
              <a:rPr lang="it-IT" sz="2400" dirty="0">
                <a:latin typeface="Times New Roman" panose="02020603050405020304" pitchFamily="18" charset="0"/>
              </a:rPr>
              <a:t>: il regno si estende fino a comprendere parte del Deccan</a:t>
            </a:r>
            <a:endParaRPr lang="hi-IN" sz="2400" dirty="0">
              <a:latin typeface="Times New Roman" panose="02020603050405020304" pitchFamily="18" charset="0"/>
            </a:endParaRPr>
          </a:p>
        </p:txBody>
      </p:sp>
    </p:spTree>
    <p:extLst>
      <p:ext uri="{BB962C8B-B14F-4D97-AF65-F5344CB8AC3E}">
        <p14:creationId xmlns:p14="http://schemas.microsoft.com/office/powerpoint/2010/main" val="350899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979E29E-563D-4C20-84FD-C730AD605F61}"/>
              </a:ext>
            </a:extLst>
          </p:cNvPr>
          <p:cNvSpPr>
            <a:spLocks noGrp="1"/>
          </p:cNvSpPr>
          <p:nvPr>
            <p:ph type="title"/>
          </p:nvPr>
        </p:nvSpPr>
        <p:spPr>
          <a:xfrm>
            <a:off x="252918" y="1123837"/>
            <a:ext cx="3056951" cy="4601183"/>
          </a:xfrm>
        </p:spPr>
        <p:txBody>
          <a:bodyPr>
            <a:normAutofit/>
          </a:bodyPr>
          <a:lstStyle/>
          <a:p>
            <a:pPr algn="ctr"/>
            <a:r>
              <a:rPr lang="it-IT" sz="4400" dirty="0">
                <a:solidFill>
                  <a:srgbClr val="FFFF00"/>
                </a:solidFill>
                <a:latin typeface="Times New Roman" panose="02020603050405020304" pitchFamily="18" charset="0"/>
              </a:rPr>
              <a:t>IL MAGADHA</a:t>
            </a:r>
            <a:endParaRPr lang="hi-IN" sz="4400" dirty="0">
              <a:solidFill>
                <a:srgbClr val="FFFF00"/>
              </a:solidFill>
              <a:latin typeface="Times New Roman" panose="02020603050405020304" pitchFamily="18" charset="0"/>
            </a:endParaRPr>
          </a:p>
        </p:txBody>
      </p:sp>
      <p:sp>
        <p:nvSpPr>
          <p:cNvPr id="3" name="Segnaposto contenuto 2">
            <a:extLst>
              <a:ext uri="{FF2B5EF4-FFF2-40B4-BE49-F238E27FC236}">
                <a16:creationId xmlns:a16="http://schemas.microsoft.com/office/drawing/2014/main" id="{5537A3F6-A343-4182-ABDA-0C2A6487C562}"/>
              </a:ext>
            </a:extLst>
          </p:cNvPr>
          <p:cNvSpPr>
            <a:spLocks noGrp="1"/>
          </p:cNvSpPr>
          <p:nvPr>
            <p:ph idx="1"/>
          </p:nvPr>
        </p:nvSpPr>
        <p:spPr>
          <a:xfrm>
            <a:off x="3869267" y="296214"/>
            <a:ext cx="7914901" cy="6426558"/>
          </a:xfrm>
        </p:spPr>
        <p:txBody>
          <a:bodyPr>
            <a:normAutofit/>
          </a:bodyPr>
          <a:lstStyle/>
          <a:p>
            <a:r>
              <a:rPr lang="it-IT" sz="2400" dirty="0">
                <a:latin typeface="Times New Roman" panose="02020603050405020304" pitchFamily="18" charset="0"/>
                <a:cs typeface="Times New Roman" panose="02020603050405020304" pitchFamily="18" charset="0"/>
              </a:rPr>
              <a:t>Rapidissima ascesa nell’arco di due generazioni: enigma</a:t>
            </a:r>
          </a:p>
          <a:p>
            <a:r>
              <a:rPr lang="it-IT" sz="2400" dirty="0">
                <a:latin typeface="Times New Roman" panose="02020603050405020304" pitchFamily="18" charset="0"/>
                <a:cs typeface="Times New Roman" panose="02020603050405020304" pitchFamily="18" charset="0"/>
              </a:rPr>
              <a:t>Il primo antico impero indiano</a:t>
            </a:r>
          </a:p>
          <a:p>
            <a:r>
              <a:rPr lang="it-IT" sz="2400" dirty="0">
                <a:latin typeface="Times New Roman" panose="02020603050405020304" pitchFamily="18" charset="0"/>
                <a:cs typeface="Times New Roman" panose="02020603050405020304" pitchFamily="18" charset="0"/>
              </a:rPr>
              <a:t>Ascesa del </a:t>
            </a:r>
            <a:r>
              <a:rPr lang="it-IT" sz="2400" dirty="0" err="1">
                <a:latin typeface="Times New Roman" panose="02020603050405020304" pitchFamily="18" charset="0"/>
                <a:cs typeface="Times New Roman" panose="02020603050405020304" pitchFamily="18" charset="0"/>
              </a:rPr>
              <a:t>Magadha</a:t>
            </a:r>
            <a:r>
              <a:rPr lang="it-IT" sz="2400" dirty="0">
                <a:latin typeface="Times New Roman" panose="02020603050405020304" pitchFamily="18" charset="0"/>
                <a:cs typeface="Times New Roman" panose="02020603050405020304" pitchFamily="18" charset="0"/>
              </a:rPr>
              <a:t> parallela alla conquista persiana dell’India nord-occidentale</a:t>
            </a:r>
          </a:p>
          <a:p>
            <a:r>
              <a:rPr lang="it-IT" sz="2400" dirty="0">
                <a:latin typeface="Times New Roman" panose="02020603050405020304" pitchFamily="18" charset="0"/>
                <a:cs typeface="Times New Roman" panose="02020603050405020304" pitchFamily="18" charset="0"/>
              </a:rPr>
              <a:t>Nel 364 a.C. fu assassinato </a:t>
            </a:r>
            <a:r>
              <a:rPr lang="it-IT" sz="2400" dirty="0" err="1">
                <a:latin typeface="Times New Roman" panose="02020603050405020304" pitchFamily="18" charset="0"/>
                <a:cs typeface="Times New Roman" panose="02020603050405020304" pitchFamily="18" charset="0"/>
              </a:rPr>
              <a:t>Kakavarna</a:t>
            </a:r>
            <a:r>
              <a:rPr lang="it-IT" sz="2400" dirty="0">
                <a:latin typeface="Times New Roman" panose="02020603050405020304" pitchFamily="18" charset="0"/>
                <a:cs typeface="Times New Roman" panose="02020603050405020304" pitchFamily="18" charset="0"/>
              </a:rPr>
              <a:t>: l’usurpatore che emerse dall’</a:t>
            </a:r>
            <a:r>
              <a:rPr lang="it-IT" sz="2400" dirty="0" err="1">
                <a:latin typeface="Times New Roman" panose="02020603050405020304" pitchFamily="18" charset="0"/>
                <a:cs typeface="Times New Roman" panose="02020603050405020304" pitchFamily="18" charset="0"/>
              </a:rPr>
              <a:t>intrigi</a:t>
            </a:r>
            <a:r>
              <a:rPr lang="it-IT" sz="2400" dirty="0">
                <a:latin typeface="Times New Roman" panose="02020603050405020304" pitchFamily="18" charset="0"/>
                <a:cs typeface="Times New Roman" panose="02020603050405020304" pitchFamily="18" charset="0"/>
              </a:rPr>
              <a:t> che ne determinò la morte fu </a:t>
            </a:r>
            <a:r>
              <a:rPr lang="it-IT" sz="2400" dirty="0" err="1">
                <a:latin typeface="Times New Roman" panose="02020603050405020304" pitchFamily="18" charset="0"/>
                <a:cs typeface="Times New Roman" panose="02020603050405020304" pitchFamily="18" charset="0"/>
              </a:rPr>
              <a:t>Mahapadma</a:t>
            </a:r>
            <a:r>
              <a:rPr lang="it-IT" sz="2400" dirty="0">
                <a:latin typeface="Times New Roman" panose="02020603050405020304" pitchFamily="18" charset="0"/>
                <a:cs typeface="Times New Roman" panose="02020603050405020304" pitchFamily="18" charset="0"/>
              </a:rPr>
              <a:t>, fondatore dell’effimera ma importante dinastia Nanda. </a:t>
            </a:r>
            <a:r>
              <a:rPr lang="it-IT" sz="2400" dirty="0" err="1">
                <a:latin typeface="Times New Roman" panose="02020603050405020304" pitchFamily="18" charset="0"/>
                <a:cs typeface="Times New Roman" panose="02020603050405020304" pitchFamily="18" charset="0"/>
              </a:rPr>
              <a:t>Mahapadma</a:t>
            </a:r>
            <a:r>
              <a:rPr lang="it-IT" sz="2400" dirty="0">
                <a:latin typeface="Times New Roman" panose="02020603050405020304" pitchFamily="18" charset="0"/>
                <a:cs typeface="Times New Roman" panose="02020603050405020304" pitchFamily="18" charset="0"/>
              </a:rPr>
              <a:t>: figlio di donna </a:t>
            </a:r>
            <a:r>
              <a:rPr lang="it-IT" sz="2400" dirty="0" err="1">
                <a:latin typeface="Times New Roman" panose="02020603050405020304" pitchFamily="18" charset="0"/>
                <a:cs typeface="Times New Roman" panose="02020603050405020304" pitchFamily="18" charset="0"/>
              </a:rPr>
              <a:t>śudra</a:t>
            </a:r>
            <a:r>
              <a:rPr lang="it-IT" sz="2400" dirty="0">
                <a:latin typeface="Times New Roman" panose="02020603050405020304" pitchFamily="18" charset="0"/>
                <a:cs typeface="Times New Roman" panose="02020603050405020304" pitchFamily="18" charset="0"/>
              </a:rPr>
              <a:t>, «distruttore degli </a:t>
            </a:r>
            <a:r>
              <a:rPr kumimoji="0" lang="it-IT" sz="2400" b="0" i="1" u="none" strike="noStrike" kern="1200" cap="none" spc="0" normalizeH="0" baseline="0" noProof="0" dirty="0" err="1">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kṣatriya</a:t>
            </a:r>
            <a:r>
              <a:rPr kumimoji="0" lang="it-IT" sz="2400" b="0" i="1"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(Purana)</a:t>
            </a:r>
            <a:r>
              <a:rPr kumimoji="0" lang="it-IT" sz="2400" b="0" u="none" strike="noStrike" kern="1200" cap="none" spc="0" normalizeH="0" baseline="0" noProof="0" dirty="0">
                <a:ln>
                  <a:noFill/>
                </a:ln>
                <a:solidFill>
                  <a:prstClr val="black">
                    <a:lumMod val="65000"/>
                    <a:lumOff val="35000"/>
                  </a:prstClr>
                </a:solidFill>
                <a:effectLst/>
                <a:uLnTx/>
                <a:uFillTx/>
                <a:latin typeface="Times New Roman" panose="02020603050405020304" pitchFamily="18" charset="0"/>
                <a:ea typeface="+mn-ea"/>
                <a:cs typeface="Times New Roman" panose="02020603050405020304" pitchFamily="18" charset="0"/>
              </a:rPr>
              <a:t>; fautore di una politica straordinariamente aggressiva</a:t>
            </a:r>
          </a:p>
          <a:p>
            <a:r>
              <a:rPr lang="it-IT" sz="2400" dirty="0">
                <a:solidFill>
                  <a:prstClr val="black">
                    <a:lumMod val="65000"/>
                    <a:lumOff val="35000"/>
                  </a:prstClr>
                </a:solidFill>
                <a:latin typeface="Times New Roman" panose="02020603050405020304" pitchFamily="18" charset="0"/>
                <a:cs typeface="Times New Roman" panose="02020603050405020304" pitchFamily="18" charset="0"/>
              </a:rPr>
              <a:t>Capitale dei Nanda: </a:t>
            </a:r>
            <a:r>
              <a:rPr lang="it-IT" sz="2400" dirty="0" err="1">
                <a:solidFill>
                  <a:prstClr val="black">
                    <a:lumMod val="65000"/>
                    <a:lumOff val="35000"/>
                  </a:prstClr>
                </a:solidFill>
                <a:latin typeface="Times New Roman" panose="02020603050405020304" pitchFamily="18" charset="0"/>
                <a:cs typeface="Times New Roman" panose="02020603050405020304" pitchFamily="18" charset="0"/>
              </a:rPr>
              <a:t>Pataliputra</a:t>
            </a:r>
            <a:r>
              <a:rPr lang="it-IT" sz="2400" dirty="0">
                <a:solidFill>
                  <a:prstClr val="black">
                    <a:lumMod val="65000"/>
                    <a:lumOff val="35000"/>
                  </a:prstClr>
                </a:solidFill>
                <a:latin typeface="Times New Roman" panose="02020603050405020304" pitchFamily="18" charset="0"/>
                <a:cs typeface="Times New Roman" panose="02020603050405020304" pitchFamily="18" charset="0"/>
              </a:rPr>
              <a:t>, imponente armata (grazie a rigorosa tassazione + saccheggio, il loro nome è sinonimo di avarizia)</a:t>
            </a:r>
            <a:endParaRPr lang="hi-IN" sz="2400" dirty="0">
              <a:latin typeface="Times New Roman" panose="02020603050405020304" pitchFamily="18" charset="0"/>
            </a:endParaRPr>
          </a:p>
        </p:txBody>
      </p:sp>
    </p:spTree>
    <p:extLst>
      <p:ext uri="{BB962C8B-B14F-4D97-AF65-F5344CB8AC3E}">
        <p14:creationId xmlns:p14="http://schemas.microsoft.com/office/powerpoint/2010/main" val="672628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243461-433E-4942-AC2D-DEC062914241}"/>
              </a:ext>
            </a:extLst>
          </p:cNvPr>
          <p:cNvSpPr>
            <a:spLocks noGrp="1"/>
          </p:cNvSpPr>
          <p:nvPr>
            <p:ph type="title"/>
          </p:nvPr>
        </p:nvSpPr>
        <p:spPr/>
        <p:txBody>
          <a:bodyPr>
            <a:normAutofit/>
          </a:bodyPr>
          <a:lstStyle/>
          <a:p>
            <a:r>
              <a:rPr lang="it-IT" sz="5400" dirty="0">
                <a:solidFill>
                  <a:srgbClr val="0070C0"/>
                </a:solidFill>
                <a:latin typeface="Times New Roman" panose="02020603050405020304" pitchFamily="18" charset="0"/>
                <a:cs typeface="Times New Roman" panose="02020603050405020304" pitchFamily="18" charset="0"/>
              </a:rPr>
              <a:t>VI secolo a.C.</a:t>
            </a:r>
            <a:endParaRPr lang="hi-IN" sz="5400" dirty="0">
              <a:solidFill>
                <a:srgbClr val="0070C0"/>
              </a:solidFill>
              <a:latin typeface="Times New Roman" panose="02020603050405020304" pitchFamily="18" charset="0"/>
            </a:endParaRPr>
          </a:p>
        </p:txBody>
      </p:sp>
      <p:sp>
        <p:nvSpPr>
          <p:cNvPr id="3" name="Segnaposto contenuto 2">
            <a:extLst>
              <a:ext uri="{FF2B5EF4-FFF2-40B4-BE49-F238E27FC236}">
                <a16:creationId xmlns:a16="http://schemas.microsoft.com/office/drawing/2014/main" id="{8C3763C0-4944-4D74-964A-B113D80DE2CB}"/>
              </a:ext>
            </a:extLst>
          </p:cNvPr>
          <p:cNvSpPr>
            <a:spLocks noGrp="1"/>
          </p:cNvSpPr>
          <p:nvPr>
            <p:ph idx="1"/>
          </p:nvPr>
        </p:nvSpPr>
        <p:spPr/>
        <p:txBody>
          <a:bodyPr>
            <a:normAutofit/>
          </a:bodyPr>
          <a:lstStyle/>
          <a:p>
            <a:pPr algn="just">
              <a:buFont typeface="Arial" panose="020B0604020202020204" pitchFamily="34" charset="0"/>
              <a:buChar char="•"/>
            </a:pPr>
            <a:r>
              <a:rPr lang="it-IT" sz="2800" dirty="0">
                <a:latin typeface="Times New Roman" panose="02020603050405020304" pitchFamily="18" charset="0"/>
                <a:cs typeface="Times New Roman" panose="02020603050405020304" pitchFamily="18" charset="0"/>
              </a:rPr>
              <a:t>800-400 a.C.: nuova ideologia della rinuncia</a:t>
            </a:r>
          </a:p>
          <a:p>
            <a:pPr>
              <a:buFont typeface="Arial" panose="020B0604020202020204" pitchFamily="34" charset="0"/>
              <a:buChar char="•"/>
            </a:pPr>
            <a:r>
              <a:rPr lang="it-IT" sz="2800" i="1" dirty="0" err="1">
                <a:latin typeface="Times New Roman" panose="02020603050405020304" pitchFamily="18" charset="0"/>
                <a:cs typeface="Times New Roman" panose="02020603050405020304" pitchFamily="18" charset="0"/>
              </a:rPr>
              <a:t>śramaṇa</a:t>
            </a:r>
            <a:r>
              <a:rPr lang="it-IT" sz="2800" dirty="0">
                <a:latin typeface="Times New Roman" panose="02020603050405020304" pitchFamily="18" charset="0"/>
                <a:cs typeface="Times New Roman" panose="02020603050405020304" pitchFamily="18" charset="0"/>
              </a:rPr>
              <a:t>: ordini di rinuncianti, vita caratterizzata dalla sofferenza (</a:t>
            </a:r>
            <a:r>
              <a:rPr lang="it-IT" sz="2800" i="1" dirty="0" err="1">
                <a:latin typeface="Times New Roman" panose="02020603050405020304" pitchFamily="18" charset="0"/>
                <a:cs typeface="Times New Roman" panose="02020603050405020304" pitchFamily="18" charset="0"/>
              </a:rPr>
              <a:t>duḥkha</a:t>
            </a:r>
            <a:r>
              <a:rPr lang="it-IT" sz="2800" dirty="0">
                <a:latin typeface="Times New Roman" panose="02020603050405020304" pitchFamily="18" charset="0"/>
                <a:cs typeface="Times New Roman" panose="02020603050405020304" pitchFamily="18" charset="0"/>
              </a:rPr>
              <a:t>), liberazione (</a:t>
            </a:r>
            <a:r>
              <a:rPr lang="it-IT" sz="2800" i="1" dirty="0" err="1">
                <a:latin typeface="Times New Roman" panose="02020603050405020304" pitchFamily="18" charset="0"/>
                <a:cs typeface="Times New Roman" panose="02020603050405020304" pitchFamily="18" charset="0"/>
              </a:rPr>
              <a:t>mokṣa</a:t>
            </a:r>
            <a:r>
              <a:rPr lang="it-IT" sz="2800" dirty="0">
                <a:latin typeface="Times New Roman" panose="02020603050405020304" pitchFamily="18" charset="0"/>
                <a:cs typeface="Times New Roman" panose="02020603050405020304" pitchFamily="18" charset="0"/>
              </a:rPr>
              <a:t>, </a:t>
            </a:r>
            <a:r>
              <a:rPr lang="it-IT" sz="2800" i="1" dirty="0" err="1">
                <a:latin typeface="Times New Roman" panose="02020603050405020304" pitchFamily="18" charset="0"/>
                <a:cs typeface="Times New Roman" panose="02020603050405020304" pitchFamily="18" charset="0"/>
              </a:rPr>
              <a:t>nirvāṇa</a:t>
            </a:r>
            <a:r>
              <a:rPr lang="it-IT" sz="2800" dirty="0">
                <a:latin typeface="Times New Roman" panose="02020603050405020304" pitchFamily="18" charset="0"/>
                <a:cs typeface="Times New Roman" panose="02020603050405020304" pitchFamily="18" charset="0"/>
              </a:rPr>
              <a:t>), conoscenza (</a:t>
            </a:r>
            <a:r>
              <a:rPr lang="it-IT" sz="2800" i="1" dirty="0" err="1">
                <a:latin typeface="Times New Roman" panose="02020603050405020304" pitchFamily="18" charset="0"/>
                <a:cs typeface="Times New Roman" panose="02020603050405020304" pitchFamily="18" charset="0"/>
              </a:rPr>
              <a:t>vidyā</a:t>
            </a:r>
            <a:r>
              <a:rPr lang="it-IT" sz="2800" dirty="0">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it-IT" sz="2800" i="1" dirty="0" err="1">
                <a:latin typeface="Times New Roman" panose="02020603050405020304" pitchFamily="18" charset="0"/>
                <a:cs typeface="Times New Roman" panose="02020603050405020304" pitchFamily="18" charset="0"/>
              </a:rPr>
              <a:t>Upaniṣad</a:t>
            </a:r>
            <a:endParaRPr lang="it-IT" sz="2800" i="1" dirty="0">
              <a:latin typeface="Times New Roman" panose="02020603050405020304" pitchFamily="18" charset="0"/>
              <a:cs typeface="Times New Roman" panose="02020603050405020304" pitchFamily="18" charset="0"/>
            </a:endParaRPr>
          </a:p>
          <a:p>
            <a:pPr algn="just">
              <a:buFont typeface="Arial" panose="020B0604020202020204" pitchFamily="34" charset="0"/>
              <a:buChar char="•"/>
            </a:pPr>
            <a:r>
              <a:rPr lang="it-IT" sz="2800" dirty="0">
                <a:latin typeface="Times New Roman" panose="02020603050405020304" pitchFamily="18" charset="0"/>
                <a:cs typeface="Times New Roman" panose="02020603050405020304" pitchFamily="18" charset="0"/>
              </a:rPr>
              <a:t>buddhismo, jainismo</a:t>
            </a:r>
          </a:p>
          <a:p>
            <a:pPr algn="just">
              <a:buFont typeface="Arial" panose="020B0604020202020204" pitchFamily="34" charset="0"/>
              <a:buChar char="•"/>
            </a:pPr>
            <a:r>
              <a:rPr lang="it-IT" sz="2800" i="1" dirty="0" err="1">
                <a:latin typeface="Times New Roman" panose="02020603050405020304" pitchFamily="18" charset="0"/>
                <a:cs typeface="Times New Roman" panose="02020603050405020304" pitchFamily="18" charset="0"/>
              </a:rPr>
              <a:t>saṃsāra</a:t>
            </a:r>
            <a:r>
              <a:rPr lang="it-IT" sz="2800" dirty="0">
                <a:latin typeface="Times New Roman" panose="02020603050405020304" pitchFamily="18" charset="0"/>
                <a:cs typeface="Times New Roman" panose="02020603050405020304" pitchFamily="18" charset="0"/>
              </a:rPr>
              <a:t>, </a:t>
            </a:r>
            <a:r>
              <a:rPr lang="it-IT" sz="2800" i="1" dirty="0">
                <a:latin typeface="Times New Roman" panose="02020603050405020304" pitchFamily="18" charset="0"/>
                <a:cs typeface="Times New Roman" panose="02020603050405020304" pitchFamily="18" charset="0"/>
              </a:rPr>
              <a:t>karman</a:t>
            </a:r>
            <a:r>
              <a:rPr lang="it-IT" sz="2800" dirty="0">
                <a:latin typeface="Times New Roman" panose="02020603050405020304" pitchFamily="18" charset="0"/>
                <a:cs typeface="Times New Roman" panose="02020603050405020304" pitchFamily="18" charset="0"/>
              </a:rPr>
              <a:t>, </a:t>
            </a:r>
            <a:r>
              <a:rPr lang="it-IT" sz="2800" i="1" dirty="0" err="1">
                <a:latin typeface="Times New Roman" panose="02020603050405020304" pitchFamily="18" charset="0"/>
                <a:cs typeface="Times New Roman" panose="02020603050405020304" pitchFamily="18" charset="0"/>
              </a:rPr>
              <a:t>mokṣa</a:t>
            </a:r>
            <a:endParaRPr lang="hi-IN" sz="2800" dirty="0">
              <a:latin typeface="Times New Roman" panose="02020603050405020304" pitchFamily="18" charset="0"/>
            </a:endParaRPr>
          </a:p>
        </p:txBody>
      </p:sp>
    </p:spTree>
    <p:extLst>
      <p:ext uri="{BB962C8B-B14F-4D97-AF65-F5344CB8AC3E}">
        <p14:creationId xmlns:p14="http://schemas.microsoft.com/office/powerpoint/2010/main" val="8475416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483F96-2924-409A-AF3C-6F8157FC1AC1}"/>
              </a:ext>
            </a:extLst>
          </p:cNvPr>
          <p:cNvSpPr>
            <a:spLocks noGrp="1"/>
          </p:cNvSpPr>
          <p:nvPr>
            <p:ph type="title"/>
          </p:nvPr>
        </p:nvSpPr>
        <p:spPr/>
        <p:txBody>
          <a:bodyPr/>
          <a:lstStyle/>
          <a:p>
            <a:r>
              <a:rPr kumimoji="0" lang="it-IT" sz="6600" b="0" i="0" u="none" strike="noStrike" kern="1200" cap="none" spc="-60" normalizeH="0" baseline="0" noProof="0" dirty="0">
                <a:ln>
                  <a:noFill/>
                </a:ln>
                <a:solidFill>
                  <a:srgbClr val="FFFF00"/>
                </a:solidFill>
                <a:effectLst>
                  <a:outerShdw blurRad="38100" dist="38100" dir="2700000" algn="tl">
                    <a:srgbClr val="000000">
                      <a:alpha val="43137"/>
                    </a:srgbClr>
                  </a:outerShdw>
                </a:effectLst>
                <a:uLnTx/>
                <a:uFillTx/>
                <a:latin typeface="Times New Roman" panose="02020603050405020304" pitchFamily="18" charset="0"/>
                <a:ea typeface="+mj-ea"/>
                <a:cs typeface="+mj-cs"/>
              </a:rPr>
              <a:t>VI sec.-IV sec. a.C. </a:t>
            </a:r>
            <a:endParaRPr lang="hi-IN" dirty="0"/>
          </a:p>
        </p:txBody>
      </p:sp>
      <p:sp>
        <p:nvSpPr>
          <p:cNvPr id="3" name="Segnaposto contenuto 2">
            <a:extLst>
              <a:ext uri="{FF2B5EF4-FFF2-40B4-BE49-F238E27FC236}">
                <a16:creationId xmlns:a16="http://schemas.microsoft.com/office/drawing/2014/main" id="{90935BD6-357D-46E3-83B3-8C22395740E1}"/>
              </a:ext>
            </a:extLst>
          </p:cNvPr>
          <p:cNvSpPr>
            <a:spLocks noGrp="1"/>
          </p:cNvSpPr>
          <p:nvPr>
            <p:ph idx="1"/>
          </p:nvPr>
        </p:nvSpPr>
        <p:spPr/>
        <p:txBody>
          <a:bodyPr>
            <a:normAutofit/>
          </a:bodyPr>
          <a:lstStyle/>
          <a:p>
            <a:r>
              <a:rPr lang="it-IT" sz="2400" dirty="0">
                <a:latin typeface="Times New Roman" panose="02020603050405020304" pitchFamily="18" charset="0"/>
              </a:rPr>
              <a:t>Sanscrito: inizia a essere percepito come lingua d’élite</a:t>
            </a:r>
          </a:p>
          <a:p>
            <a:r>
              <a:rPr lang="it-IT" sz="2400" dirty="0">
                <a:latin typeface="Times New Roman" panose="02020603050405020304" pitchFamily="18" charset="0"/>
              </a:rPr>
              <a:t>Nascita dei pracriti + lingua pali </a:t>
            </a:r>
          </a:p>
          <a:p>
            <a:r>
              <a:rPr lang="it-IT" sz="2400" dirty="0">
                <a:latin typeface="Times New Roman" panose="02020603050405020304" pitchFamily="18" charset="0"/>
              </a:rPr>
              <a:t>Diffusione della scrittura</a:t>
            </a:r>
          </a:p>
          <a:p>
            <a:r>
              <a:rPr lang="it-IT" sz="2400" dirty="0">
                <a:latin typeface="Times New Roman" panose="02020603050405020304" pitchFamily="18" charset="0"/>
              </a:rPr>
              <a:t>Nuovo orizzonte filosofico-religioso, spirituale, morale: Upani</a:t>
            </a:r>
            <a:r>
              <a:rPr lang="it-IT" sz="2400" dirty="0">
                <a:latin typeface="Times New Roman" panose="02020603050405020304" pitchFamily="18" charset="0"/>
                <a:cs typeface="Times New Roman" panose="02020603050405020304" pitchFamily="18" charset="0"/>
              </a:rPr>
              <a:t>ṣad; buddhismo e jainismo</a:t>
            </a:r>
          </a:p>
          <a:p>
            <a:r>
              <a:rPr lang="it-IT" sz="2400" dirty="0">
                <a:solidFill>
                  <a:srgbClr val="00B050"/>
                </a:solidFill>
                <a:latin typeface="Times New Roman" panose="02020603050405020304" pitchFamily="18" charset="0"/>
                <a:cs typeface="Times New Roman" panose="02020603050405020304" pitchFamily="18" charset="0"/>
              </a:rPr>
              <a:t>VARDHAMANA MAHAVIRA</a:t>
            </a:r>
            <a:r>
              <a:rPr lang="it-IT" sz="2400" dirty="0">
                <a:latin typeface="Times New Roman" panose="02020603050405020304" pitchFamily="18" charset="0"/>
                <a:cs typeface="Times New Roman" panose="02020603050405020304" pitchFamily="18" charset="0"/>
              </a:rPr>
              <a:t>, il </a:t>
            </a:r>
            <a:r>
              <a:rPr lang="it-IT" sz="2400" dirty="0" err="1">
                <a:latin typeface="Times New Roman" panose="02020603050405020304" pitchFamily="18" charset="0"/>
                <a:cs typeface="Times New Roman" panose="02020603050405020304" pitchFamily="18" charset="0"/>
              </a:rPr>
              <a:t>Jina</a:t>
            </a:r>
            <a:r>
              <a:rPr lang="it-IT" sz="2400" dirty="0">
                <a:latin typeface="Times New Roman" panose="02020603050405020304" pitchFamily="18" charset="0"/>
                <a:cs typeface="Times New Roman" panose="02020603050405020304" pitchFamily="18" charset="0"/>
              </a:rPr>
              <a:t>: a 42 raggiunse l’Illuminazione; morì volontariamente per astenia; dottrina di radicale ispirazione ascetica</a:t>
            </a:r>
          </a:p>
          <a:p>
            <a:r>
              <a:rPr lang="it-IT" sz="2400" dirty="0">
                <a:solidFill>
                  <a:srgbClr val="00B050"/>
                </a:solidFill>
                <a:latin typeface="Times New Roman" panose="02020603050405020304" pitchFamily="18" charset="0"/>
                <a:cs typeface="Times New Roman" panose="02020603050405020304" pitchFamily="18" charset="0"/>
              </a:rPr>
              <a:t>SIDDHARTA GAUTAMA</a:t>
            </a:r>
            <a:r>
              <a:rPr lang="it-IT" sz="2400" dirty="0">
                <a:latin typeface="Times New Roman" panose="02020603050405020304" pitchFamily="18" charset="0"/>
                <a:cs typeface="Times New Roman" panose="02020603050405020304" pitchFamily="18" charset="0"/>
              </a:rPr>
              <a:t>, il Buddha: 525 a.C. raggiunge l’Illuminazione; nucleo dell’insegnamento:4 nobili verità e ottuplice sentiero</a:t>
            </a:r>
            <a:endParaRPr lang="hi-IN" sz="2400" dirty="0">
              <a:latin typeface="Times New Roman" panose="02020603050405020304" pitchFamily="18" charset="0"/>
            </a:endParaRPr>
          </a:p>
        </p:txBody>
      </p:sp>
    </p:spTree>
    <p:extLst>
      <p:ext uri="{BB962C8B-B14F-4D97-AF65-F5344CB8AC3E}">
        <p14:creationId xmlns:p14="http://schemas.microsoft.com/office/powerpoint/2010/main" val="430165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D6379C-AD6E-40D9-B1C2-03E4EA82B8B9}"/>
              </a:ext>
            </a:extLst>
          </p:cNvPr>
          <p:cNvSpPr>
            <a:spLocks noGrp="1"/>
          </p:cNvSpPr>
          <p:nvPr>
            <p:ph type="title"/>
          </p:nvPr>
        </p:nvSpPr>
        <p:spPr>
          <a:xfrm>
            <a:off x="0" y="1123837"/>
            <a:ext cx="3348507" cy="4601183"/>
          </a:xfrm>
        </p:spPr>
        <p:txBody>
          <a:bodyPr/>
          <a:lstStyle/>
          <a:p>
            <a:pPr algn="ctr"/>
            <a:r>
              <a:rPr lang="it-IT" dirty="0">
                <a:solidFill>
                  <a:srgbClr val="FFFF00"/>
                </a:solidFill>
                <a:latin typeface="Times New Roman" panose="02020603050405020304" pitchFamily="18" charset="0"/>
                <a:cs typeface="Times New Roman" panose="02020603050405020304" pitchFamily="18" charset="0"/>
              </a:rPr>
              <a:t>ALESSANDRO </a:t>
            </a:r>
            <a:r>
              <a:rPr lang="it-IT" sz="4000" dirty="0">
                <a:solidFill>
                  <a:srgbClr val="FFFF00"/>
                </a:solidFill>
                <a:latin typeface="Times New Roman" panose="02020603050405020304" pitchFamily="18" charset="0"/>
                <a:cs typeface="Times New Roman" panose="02020603050405020304" pitchFamily="18" charset="0"/>
              </a:rPr>
              <a:t>MAGNO</a:t>
            </a:r>
            <a:br>
              <a:rPr lang="it-IT" sz="4000" dirty="0">
                <a:latin typeface="Times New Roman" panose="02020603050405020304" pitchFamily="18" charset="0"/>
                <a:cs typeface="Times New Roman" panose="02020603050405020304" pitchFamily="18" charset="0"/>
              </a:rPr>
            </a:br>
            <a:r>
              <a:rPr lang="it-IT" dirty="0">
                <a:latin typeface="Times New Roman" panose="02020603050405020304" pitchFamily="18" charset="0"/>
                <a:cs typeface="Times New Roman" panose="02020603050405020304" pitchFamily="18" charset="0"/>
              </a:rPr>
              <a:t> </a:t>
            </a:r>
            <a:br>
              <a:rPr lang="it-IT" dirty="0">
                <a:latin typeface="Times New Roman" panose="02020603050405020304" pitchFamily="18" charset="0"/>
                <a:cs typeface="Times New Roman" panose="02020603050405020304" pitchFamily="18" charset="0"/>
              </a:rPr>
            </a:br>
            <a:r>
              <a:rPr lang="it-IT" sz="4400" dirty="0">
                <a:latin typeface="Times New Roman" panose="02020603050405020304" pitchFamily="18" charset="0"/>
                <a:cs typeface="Times New Roman" panose="02020603050405020304" pitchFamily="18" charset="0"/>
              </a:rPr>
              <a:t>327 a.C.</a:t>
            </a:r>
            <a:endParaRPr lang="hi-IN" sz="4400" dirty="0">
              <a:latin typeface="Times New Roman" panose="02020603050405020304" pitchFamily="18" charset="0"/>
            </a:endParaRPr>
          </a:p>
        </p:txBody>
      </p:sp>
      <p:sp>
        <p:nvSpPr>
          <p:cNvPr id="3" name="Segnaposto contenuto 2">
            <a:extLst>
              <a:ext uri="{FF2B5EF4-FFF2-40B4-BE49-F238E27FC236}">
                <a16:creationId xmlns:a16="http://schemas.microsoft.com/office/drawing/2014/main" id="{66135332-05E3-4278-B22D-18344170E2E6}"/>
              </a:ext>
            </a:extLst>
          </p:cNvPr>
          <p:cNvSpPr>
            <a:spLocks noGrp="1"/>
          </p:cNvSpPr>
          <p:nvPr>
            <p:ph idx="1"/>
          </p:nvPr>
        </p:nvSpPr>
        <p:spPr>
          <a:xfrm>
            <a:off x="3618963" y="772731"/>
            <a:ext cx="8165206" cy="5705341"/>
          </a:xfrm>
        </p:spPr>
        <p:txBody>
          <a:bodyPr>
            <a:normAutofit/>
          </a:bodyPr>
          <a:lstStyle/>
          <a:p>
            <a:r>
              <a:rPr lang="it-IT" dirty="0">
                <a:solidFill>
                  <a:srgbClr val="C00000"/>
                </a:solidFill>
                <a:latin typeface="Times New Roman" panose="02020603050405020304" pitchFamily="18" charset="0"/>
                <a:cs typeface="Times New Roman" panose="02020603050405020304" pitchFamily="18" charset="0"/>
              </a:rPr>
              <a:t>IMPERO PERSIANO</a:t>
            </a:r>
            <a:r>
              <a:rPr lang="it-IT" dirty="0">
                <a:latin typeface="Times New Roman" panose="02020603050405020304" pitchFamily="18" charset="0"/>
                <a:cs typeface="Times New Roman" panose="02020603050405020304" pitchFamily="18" charset="0"/>
              </a:rPr>
              <a:t>: </a:t>
            </a:r>
            <a:r>
              <a:rPr lang="it-IT" dirty="0">
                <a:solidFill>
                  <a:srgbClr val="C00000"/>
                </a:solidFill>
                <a:latin typeface="Times New Roman" panose="02020603050405020304" pitchFamily="18" charset="0"/>
                <a:cs typeface="Times New Roman" panose="02020603050405020304" pitchFamily="18" charset="0"/>
              </a:rPr>
              <a:t>Dario</a:t>
            </a:r>
            <a:r>
              <a:rPr lang="it-IT" dirty="0">
                <a:latin typeface="Times New Roman" panose="02020603050405020304" pitchFamily="18" charset="0"/>
                <a:cs typeface="Times New Roman" panose="02020603050405020304" pitchFamily="18" charset="0"/>
              </a:rPr>
              <a:t> (521-485 a.C.) estende l’impero persiano fino a comprendere tutta l’area delimitata a oriente dal fiume Indo</a:t>
            </a:r>
          </a:p>
          <a:p>
            <a:r>
              <a:rPr lang="it-IT" dirty="0">
                <a:latin typeface="Times New Roman" panose="02020603050405020304" pitchFamily="18" charset="0"/>
                <a:cs typeface="Times New Roman" panose="02020603050405020304" pitchFamily="18" charset="0"/>
              </a:rPr>
              <a:t>334 a.C.: </a:t>
            </a:r>
            <a:r>
              <a:rPr lang="it-IT" dirty="0">
                <a:solidFill>
                  <a:srgbClr val="C00000"/>
                </a:solidFill>
                <a:latin typeface="Times New Roman" panose="02020603050405020304" pitchFamily="18" charset="0"/>
                <a:cs typeface="Times New Roman" panose="02020603050405020304" pitchFamily="18" charset="0"/>
              </a:rPr>
              <a:t>ALESSANDRO MAGNO </a:t>
            </a:r>
            <a:r>
              <a:rPr lang="it-IT" dirty="0">
                <a:latin typeface="Times New Roman" panose="02020603050405020304" pitchFamily="18" charset="0"/>
                <a:cs typeface="Times New Roman" panose="02020603050405020304" pitchFamily="18" charset="0"/>
              </a:rPr>
              <a:t>entra in guerra con l’Impero persiano</a:t>
            </a:r>
          </a:p>
          <a:p>
            <a:r>
              <a:rPr lang="it-IT" dirty="0">
                <a:solidFill>
                  <a:srgbClr val="C00000"/>
                </a:solidFill>
                <a:latin typeface="Times New Roman" panose="02020603050405020304" pitchFamily="18" charset="0"/>
                <a:cs typeface="Times New Roman" panose="02020603050405020304" pitchFamily="18" charset="0"/>
              </a:rPr>
              <a:t>327 a.C.</a:t>
            </a:r>
            <a:r>
              <a:rPr lang="it-IT" dirty="0">
                <a:latin typeface="Times New Roman" panose="02020603050405020304" pitchFamily="18" charset="0"/>
                <a:cs typeface="Times New Roman" panose="02020603050405020304" pitchFamily="18" charset="0"/>
              </a:rPr>
              <a:t>: a maggio Alessandro Magno arriva nel subcontinente. Nei due anni successivi muove guerra alle tribù della regione settentrionale dell’attuale Pakistan</a:t>
            </a:r>
          </a:p>
          <a:p>
            <a:r>
              <a:rPr lang="it-IT" dirty="0">
                <a:latin typeface="Times New Roman" panose="02020603050405020304" pitchFamily="18" charset="0"/>
                <a:cs typeface="Times New Roman" panose="02020603050405020304" pitchFamily="18" charset="0"/>
              </a:rPr>
              <a:t>326 a.C.: Alessandro Magno varca il fiume Indo. Affronta e sconfigge il re Poro, a cui, però, restituisce il regno, e prosegue verso oriente. Arrivato al fiume </a:t>
            </a:r>
            <a:r>
              <a:rPr lang="it-IT" dirty="0" err="1">
                <a:latin typeface="Times New Roman" panose="02020603050405020304" pitchFamily="18" charset="0"/>
                <a:cs typeface="Times New Roman" panose="02020603050405020304" pitchFamily="18" charset="0"/>
              </a:rPr>
              <a:t>Beas</a:t>
            </a:r>
            <a:r>
              <a:rPr lang="it-IT" dirty="0">
                <a:latin typeface="Times New Roman" panose="02020603050405020304" pitchFamily="18" charset="0"/>
                <a:cs typeface="Times New Roman" panose="02020603050405020304" pitchFamily="18" charset="0"/>
              </a:rPr>
              <a:t> (uno dei 5 fiumi del Punjab) le sue truppe lo convincono a tornare indietro</a:t>
            </a:r>
          </a:p>
          <a:p>
            <a:r>
              <a:rPr lang="it-IT" dirty="0">
                <a:latin typeface="Times New Roman" panose="02020603050405020304" pitchFamily="18" charset="0"/>
                <a:cs typeface="Times New Roman" panose="02020603050405020304" pitchFamily="18" charset="0"/>
              </a:rPr>
              <a:t>325 a.C.: Alessandro Magno lascia il subcontinente</a:t>
            </a:r>
          </a:p>
          <a:p>
            <a:r>
              <a:rPr lang="it-IT" dirty="0">
                <a:latin typeface="Times New Roman" panose="02020603050405020304" pitchFamily="18" charset="0"/>
                <a:cs typeface="Times New Roman" panose="02020603050405020304" pitchFamily="18" charset="0"/>
              </a:rPr>
              <a:t>323 a.C.: Alessandro Magno muore; i suoi generali se ne contendono l’eredità. Le guarnigioni lasciate a oriente dell’Indo sono evacuate entro il 317 a.C.</a:t>
            </a:r>
          </a:p>
          <a:p>
            <a:r>
              <a:rPr lang="it-IT" dirty="0">
                <a:latin typeface="Times New Roman" panose="02020603050405020304" pitchFamily="18" charset="0"/>
                <a:cs typeface="Times New Roman" panose="02020603050405020304" pitchFamily="18" charset="0"/>
              </a:rPr>
              <a:t>Resoconti dei compagni di Alessandro e dei primi ambasciatori greci presso la corte dei Maurya: principali fonti della conoscenza occidentale dell’India</a:t>
            </a:r>
            <a:endParaRPr lang="hi-IN" dirty="0">
              <a:latin typeface="Times New Roman" panose="02020603050405020304" pitchFamily="18" charset="0"/>
            </a:endParaRPr>
          </a:p>
        </p:txBody>
      </p:sp>
    </p:spTree>
    <p:extLst>
      <p:ext uri="{BB962C8B-B14F-4D97-AF65-F5344CB8AC3E}">
        <p14:creationId xmlns:p14="http://schemas.microsoft.com/office/powerpoint/2010/main" val="2234355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B190C"/>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74E6AFF-CA64-4CAD-A6EE-6DB5B8E19D3C}"/>
              </a:ext>
            </a:extLst>
          </p:cNvPr>
          <p:cNvSpPr>
            <a:spLocks noGrp="1"/>
          </p:cNvSpPr>
          <p:nvPr>
            <p:ph type="title"/>
          </p:nvPr>
        </p:nvSpPr>
        <p:spPr>
          <a:xfrm>
            <a:off x="0" y="1123837"/>
            <a:ext cx="3400023" cy="4601183"/>
          </a:xfrm>
        </p:spPr>
        <p:txBody>
          <a:bodyPr/>
          <a:lstStyle/>
          <a:p>
            <a:r>
              <a:rPr lang="it-IT" dirty="0">
                <a:latin typeface="Times New Roman" panose="02020603050405020304" pitchFamily="18" charset="0"/>
                <a:cs typeface="Times New Roman" panose="02020603050405020304" pitchFamily="18" charset="0"/>
              </a:rPr>
              <a:t>IL PRIMO IMPERO PANINDIANO:</a:t>
            </a:r>
            <a:br>
              <a:rPr lang="it-IT" dirty="0">
                <a:latin typeface="Times New Roman" panose="02020603050405020304" pitchFamily="18" charset="0"/>
                <a:cs typeface="Times New Roman" panose="02020603050405020304" pitchFamily="18" charset="0"/>
              </a:rPr>
            </a:br>
            <a:r>
              <a:rPr lang="it-IT" dirty="0">
                <a:latin typeface="Times New Roman" panose="02020603050405020304" pitchFamily="18" charset="0"/>
                <a:cs typeface="Times New Roman" panose="02020603050405020304" pitchFamily="18" charset="0"/>
              </a:rPr>
              <a:t>I </a:t>
            </a:r>
            <a:r>
              <a:rPr lang="it-IT" sz="4800" dirty="0">
                <a:solidFill>
                  <a:srgbClr val="FF33CC"/>
                </a:solidFill>
                <a:latin typeface="Times New Roman" panose="02020603050405020304" pitchFamily="18" charset="0"/>
                <a:cs typeface="Times New Roman" panose="02020603050405020304" pitchFamily="18" charset="0"/>
              </a:rPr>
              <a:t>MAURYA</a:t>
            </a:r>
            <a:br>
              <a:rPr lang="it-IT" dirty="0">
                <a:latin typeface="Times New Roman" panose="02020603050405020304" pitchFamily="18" charset="0"/>
                <a:cs typeface="Times New Roman" panose="02020603050405020304" pitchFamily="18" charset="0"/>
              </a:rPr>
            </a:br>
            <a:endParaRPr lang="hi-IN" dirty="0">
              <a:latin typeface="Times New Roman" panose="02020603050405020304" pitchFamily="18" charset="0"/>
            </a:endParaRPr>
          </a:p>
        </p:txBody>
      </p:sp>
      <p:pic>
        <p:nvPicPr>
          <p:cNvPr id="5" name="Segnaposto contenuto 4">
            <a:extLst>
              <a:ext uri="{FF2B5EF4-FFF2-40B4-BE49-F238E27FC236}">
                <a16:creationId xmlns:a16="http://schemas.microsoft.com/office/drawing/2014/main" id="{B3851699-F822-4C7B-9C97-2D8781C7943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2858" y="1123837"/>
            <a:ext cx="3493669" cy="4752000"/>
          </a:xfrm>
        </p:spPr>
      </p:pic>
      <p:sp>
        <p:nvSpPr>
          <p:cNvPr id="6" name="CasellaDiTesto 5">
            <a:extLst>
              <a:ext uri="{FF2B5EF4-FFF2-40B4-BE49-F238E27FC236}">
                <a16:creationId xmlns:a16="http://schemas.microsoft.com/office/drawing/2014/main" id="{3FDAF92B-9C0D-480F-B29F-859B052B81A2}"/>
              </a:ext>
            </a:extLst>
          </p:cNvPr>
          <p:cNvSpPr txBox="1"/>
          <p:nvPr/>
        </p:nvSpPr>
        <p:spPr>
          <a:xfrm flipH="1">
            <a:off x="3541689" y="412124"/>
            <a:ext cx="4546241" cy="6124754"/>
          </a:xfrm>
          <a:prstGeom prst="rect">
            <a:avLst/>
          </a:prstGeom>
          <a:noFill/>
        </p:spPr>
        <p:txBody>
          <a:bodyPr wrap="square" rtlCol="0">
            <a:spAutoFit/>
          </a:bodyPr>
          <a:lstStyle/>
          <a:p>
            <a:pPr marL="285750" indent="-285750">
              <a:buFont typeface="Arial" panose="020B0604020202020204" pitchFamily="34" charset="0"/>
              <a:buChar char="•"/>
            </a:pPr>
            <a:r>
              <a:rPr lang="it-IT" sz="2800" dirty="0">
                <a:solidFill>
                  <a:schemeClr val="bg1"/>
                </a:solidFill>
                <a:latin typeface="Times New Roman" panose="02020603050405020304" pitchFamily="18" charset="0"/>
                <a:cs typeface="Times New Roman" panose="02020603050405020304" pitchFamily="18" charset="0"/>
              </a:rPr>
              <a:t>321-185 a.C. : impero Maurya</a:t>
            </a:r>
          </a:p>
          <a:p>
            <a:endParaRPr lang="it-IT" sz="28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it-IT" sz="2800" dirty="0">
                <a:solidFill>
                  <a:schemeClr val="bg1"/>
                </a:solidFill>
                <a:latin typeface="Times New Roman" panose="02020603050405020304" pitchFamily="18" charset="0"/>
                <a:cs typeface="Times New Roman" panose="02020603050405020304" pitchFamily="18" charset="0"/>
              </a:rPr>
              <a:t>Unificazione del subcontinente-unico centro di potere politico</a:t>
            </a:r>
          </a:p>
          <a:p>
            <a:endParaRPr lang="it-IT" sz="2800"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it-IT" sz="2800" dirty="0">
                <a:solidFill>
                  <a:schemeClr val="bg1"/>
                </a:solidFill>
                <a:latin typeface="Times New Roman" panose="02020603050405020304" pitchFamily="18" charset="0"/>
                <a:cs typeface="Times New Roman" panose="02020603050405020304" pitchFamily="18" charset="0"/>
              </a:rPr>
              <a:t>ASHOKA PIYADASSI: modello intellettuale (tolleranza religiosa + pacifismo) e motivo di orgoglio per il precoce raggiungimento di un alto livello morale </a:t>
            </a:r>
            <a:endParaRPr lang="hi-IN" sz="2800" dirty="0">
              <a:solidFill>
                <a:schemeClr val="bg1"/>
              </a:solidFill>
              <a:latin typeface="Times New Roman" panose="02020603050405020304" pitchFamily="18" charset="0"/>
            </a:endParaRPr>
          </a:p>
        </p:txBody>
      </p:sp>
    </p:spTree>
    <p:extLst>
      <p:ext uri="{BB962C8B-B14F-4D97-AF65-F5344CB8AC3E}">
        <p14:creationId xmlns:p14="http://schemas.microsoft.com/office/powerpoint/2010/main" val="995240122"/>
      </p:ext>
    </p:extLst>
  </p:cSld>
  <p:clrMapOvr>
    <a:masterClrMapping/>
  </p:clrMapOvr>
</p:sld>
</file>

<file path=ppt/theme/theme1.xml><?xml version="1.0" encoding="utf-8"?>
<a:theme xmlns:a="http://schemas.openxmlformats.org/drawingml/2006/main" name="Cornice">
  <a:themeElements>
    <a:clrScheme name="Blu">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ornic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rnic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Atlante">
  <a:themeElements>
    <a:clrScheme name="Atlante">
      <a:dk1>
        <a:sysClr val="windowText" lastClr="000000"/>
      </a:dk1>
      <a:lt1>
        <a:sysClr val="window" lastClr="FFFFFF"/>
      </a:lt1>
      <a:dk2>
        <a:srgbClr val="454545"/>
      </a:dk2>
      <a:lt2>
        <a:srgbClr val="E0E0E0"/>
      </a:lt2>
      <a:accent1>
        <a:srgbClr val="F3960F"/>
      </a:accent1>
      <a:accent2>
        <a:srgbClr val="E04116"/>
      </a:accent2>
      <a:accent3>
        <a:srgbClr val="9D4DE7"/>
      </a:accent3>
      <a:accent4>
        <a:srgbClr val="449EF3"/>
      </a:accent4>
      <a:accent5>
        <a:srgbClr val="39C6BE"/>
      </a:accent5>
      <a:accent6>
        <a:srgbClr val="88C933"/>
      </a:accent6>
      <a:hlink>
        <a:srgbClr val="EBB41F"/>
      </a:hlink>
      <a:folHlink>
        <a:srgbClr val="E1D676"/>
      </a:folHlink>
    </a:clrScheme>
    <a:fontScheme name="Atlant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nte">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29B3952A-A5A2-4E72-A5C9-A88B41734E04}"/>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Base</Template>
  <TotalTime>2307</TotalTime>
  <Words>2481</Words>
  <Application>Microsoft Office PowerPoint</Application>
  <PresentationFormat>Widescreen</PresentationFormat>
  <Paragraphs>147</Paragraphs>
  <Slides>29</Slides>
  <Notes>0</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29</vt:i4>
      </vt:variant>
    </vt:vector>
  </HeadingPairs>
  <TitlesOfParts>
    <vt:vector size="39" baseType="lpstr">
      <vt:lpstr>Arial</vt:lpstr>
      <vt:lpstr>Calibri</vt:lpstr>
      <vt:lpstr>Calibri Light</vt:lpstr>
      <vt:lpstr>Corbel</vt:lpstr>
      <vt:lpstr>Rockwell</vt:lpstr>
      <vt:lpstr>Times New Roman</vt:lpstr>
      <vt:lpstr>Wingdings</vt:lpstr>
      <vt:lpstr>Wingdings 2</vt:lpstr>
      <vt:lpstr>Cornice</vt:lpstr>
      <vt:lpstr>Atlante</vt:lpstr>
      <vt:lpstr>La religione vedica</vt:lpstr>
      <vt:lpstr>Presentazione standard di PowerPoint</vt:lpstr>
      <vt:lpstr>Presentazione standard di PowerPoint</vt:lpstr>
      <vt:lpstr>GLI ARYA</vt:lpstr>
      <vt:lpstr>GLI ARYA  (1200 a.C.-1000 a.C.)</vt:lpstr>
      <vt:lpstr>GLI ARYA</vt:lpstr>
      <vt:lpstr>LA SOCIETÀ VEDICA</vt:lpstr>
      <vt:lpstr>GLI ARYA  tardo periodo vedico</vt:lpstr>
      <vt:lpstr>Ṛg-veda inno X, 90 Puruṣasūkta</vt:lpstr>
      <vt:lpstr>Ṛg-veda inno X, 129 </vt:lpstr>
      <vt:lpstr>Ṛg-veda inno X, 90 Puruṣasūkta</vt:lpstr>
      <vt:lpstr>Ṛg-veda inno X, 90 Puruṣasūkta</vt:lpstr>
      <vt:lpstr>Presentazione standard di PowerPoint</vt:lpstr>
      <vt:lpstr>IL MONDO DIVINO</vt:lpstr>
      <vt:lpstr>Presentazione standard di PowerPoint</vt:lpstr>
      <vt:lpstr>Presentazione standard di PowerPoint</vt:lpstr>
      <vt:lpstr>Presentazione standard di PowerPoint</vt:lpstr>
      <vt:lpstr>GLI ARYA</vt:lpstr>
      <vt:lpstr>GLI ARYA  (1500 a.C.-500 a.C.)</vt:lpstr>
      <vt:lpstr>FINE DEL VII sec. a.C. </vt:lpstr>
      <vt:lpstr>VI sec.-IV sec. a.C. </vt:lpstr>
      <vt:lpstr>VI sec.-IV sec. a.C. </vt:lpstr>
      <vt:lpstr>VI sec.-IV sec. a.C. </vt:lpstr>
      <vt:lpstr>VI sec.-IV sec. a.C. </vt:lpstr>
      <vt:lpstr>IL MAGADHA</vt:lpstr>
      <vt:lpstr>VI secolo a.C.</vt:lpstr>
      <vt:lpstr>VI sec.-IV sec. a.C. </vt:lpstr>
      <vt:lpstr>ALESSANDRO MAGNO   327 a.C.</vt:lpstr>
      <vt:lpstr>IL PRIMO IMPERO PANINDIANO: I MAURYA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storia dell’India: dalle origini a</dc:title>
  <dc:creator>Maria Del Carmelo Angelillo</dc:creator>
  <cp:lastModifiedBy>Maria Del Carmelo Angelillo</cp:lastModifiedBy>
  <cp:revision>34</cp:revision>
  <dcterms:created xsi:type="dcterms:W3CDTF">2022-02-16T13:52:46Z</dcterms:created>
  <dcterms:modified xsi:type="dcterms:W3CDTF">2025-10-21T10:39:27Z</dcterms:modified>
</cp:coreProperties>
</file>