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36"/>
  </p:notesMasterIdLst>
  <p:sldIdLst>
    <p:sldId id="256" r:id="rId2"/>
    <p:sldId id="266" r:id="rId3"/>
    <p:sldId id="267" r:id="rId4"/>
    <p:sldId id="268" r:id="rId5"/>
    <p:sldId id="271" r:id="rId6"/>
    <p:sldId id="280" r:id="rId7"/>
    <p:sldId id="279" r:id="rId8"/>
    <p:sldId id="272" r:id="rId9"/>
    <p:sldId id="273" r:id="rId10"/>
    <p:sldId id="274" r:id="rId11"/>
    <p:sldId id="281" r:id="rId12"/>
    <p:sldId id="282" r:id="rId13"/>
    <p:sldId id="283" r:id="rId14"/>
    <p:sldId id="284" r:id="rId15"/>
    <p:sldId id="287" r:id="rId16"/>
    <p:sldId id="285" r:id="rId17"/>
    <p:sldId id="288" r:id="rId18"/>
    <p:sldId id="289" r:id="rId19"/>
    <p:sldId id="290" r:id="rId20"/>
    <p:sldId id="291" r:id="rId21"/>
    <p:sldId id="292" r:id="rId22"/>
    <p:sldId id="293" r:id="rId23"/>
    <p:sldId id="286" r:id="rId24"/>
    <p:sldId id="294" r:id="rId25"/>
    <p:sldId id="295" r:id="rId26"/>
    <p:sldId id="275" r:id="rId27"/>
    <p:sldId id="276" r:id="rId28"/>
    <p:sldId id="277" r:id="rId29"/>
    <p:sldId id="278" r:id="rId30"/>
    <p:sldId id="296" r:id="rId31"/>
    <p:sldId id="297" r:id="rId32"/>
    <p:sldId id="298" r:id="rId33"/>
    <p:sldId id="299" r:id="rId34"/>
    <p:sldId id="30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82B48-B976-4AB7-A7A4-A7B5903ABDCA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9AFF3-948C-4946-B114-ADBE02DDD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9690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206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19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442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674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314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8368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948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3590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20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099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7494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9607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767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233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477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3611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19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B3A57FF1-E8D8-4246-80EE-03631A7AD6EB}" type="datetimeFigureOut">
              <a:rPr lang="it-IT" smtClean="0"/>
              <a:t>31/10/2025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359EA74-6359-4ED2-A060-D3995672C7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49102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arte, piuma, dipinto, Arte psichedelica&#10;&#10;Il contenuto generato dall'IA potrebbe non essere corretto.">
            <a:extLst>
              <a:ext uri="{FF2B5EF4-FFF2-40B4-BE49-F238E27FC236}">
                <a16:creationId xmlns:a16="http://schemas.microsoft.com/office/drawing/2014/main" id="{7B6FA916-4046-45E3-F2CE-65C80ECF60B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85" b="17965"/>
          <a:stretch>
            <a:fillRect/>
          </a:stretch>
        </p:blipFill>
        <p:spPr>
          <a:xfrm>
            <a:off x="20" y="1"/>
            <a:ext cx="1219198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1E6AF00-597C-4B43-BE7E-35D76E891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6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UPANIṢAD (II parte)</a:t>
            </a:r>
            <a:br>
              <a:rPr lang="it-IT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prof.ssa Maria Angelillo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AA87ECC-E042-11FC-6D8F-A6452E8BF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>
            <a:normAutofit/>
          </a:bodyPr>
          <a:lstStyle/>
          <a:p>
            <a:r>
              <a:rPr kumimoji="0" lang="it-IT" b="0" i="1" u="none" strike="noStrike" kern="1200" cap="none" spc="-300" normalizeH="0" baseline="0" noProof="0" dirty="0">
                <a:ln>
                  <a:noFill/>
                </a:ln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Introduzione all’induismo, </a:t>
            </a:r>
            <a:r>
              <a:rPr kumimoji="0" lang="it-IT" b="0" i="1" u="none" strike="noStrike" kern="1200" cap="none" spc="-300" normalizeH="0" baseline="0" noProof="0" dirty="0" err="1">
                <a:ln>
                  <a:noFill/>
                </a:ln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a.a</a:t>
            </a:r>
            <a:r>
              <a:rPr kumimoji="0" lang="it-IT" b="0" i="1" u="none" strike="noStrike" kern="1200" cap="none" spc="-300" normalizeH="0" baseline="0" noProof="0" dirty="0">
                <a:ln>
                  <a:noFill/>
                </a:ln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2025-2026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27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64E359-E088-F57C-01C8-B379BF4AE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DOTTRINA DEL KARMAN/SAṂSĀRA:</a:t>
            </a:r>
            <a:br>
              <a:rPr lang="it-IT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32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implicazioni ai fini dell’orientarsi umano nel mondo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778985-02B9-B3F0-2DBC-89E5F3FDC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L’identità umana appare come un ruolo intercambiabile che il sé immortale interpreta temporaneamente: non esiste, pertanto, alcuna rigida separazione fra l’uomo e gli altri esseri viventi, le cui forme di esistenza sono ruoli altrettanto provvisori. Tutti sono raccolti insieme nel ciclo della vita, nell’unità fondamentale del samsara.</a:t>
            </a:r>
          </a:p>
          <a:p>
            <a:r>
              <a:rPr lang="it-IT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c’è posto per il pensiero antropocentrico: l’uomo non ha una posizione privilegiata e non solo all’uomo è riconosciuta una rilevanza religiosa-morale.</a:t>
            </a:r>
          </a:p>
          <a:p>
            <a:r>
              <a:rPr lang="it-IT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Etica non antropocentrica</a:t>
            </a:r>
          </a:p>
        </p:txBody>
      </p:sp>
    </p:spTree>
    <p:extLst>
      <p:ext uri="{BB962C8B-B14F-4D97-AF65-F5344CB8AC3E}">
        <p14:creationId xmlns:p14="http://schemas.microsoft.com/office/powerpoint/2010/main" val="2214571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D17A1A-8EC6-166E-70DF-D3352DEAA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it-IT" sz="49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IMPLICAZIONI ai fini dell’orientarsi umano nel mondo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46A12B-74E4-79A5-8903-E0C210932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dottrina del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è chiamata in causa per spiegare e giustificare l’innata appartenenza degli uomini a gruppi dotati di status sociale diverso e collocati in una gerarchia sociale fondata sul principio di diseguaglianza degli uomini fra loro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Funzionale alla conservazione di gerarchie sociali ereditate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Fattore di letargia e cristallizzazione sociale?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concezione della salute e della malattia: dialoga anch’essa con la dottrina del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saṃsāra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che orienta e influenza significativamente la prassi e l’etica medica </a:t>
            </a:r>
            <a:endParaRPr lang="it-IT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357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izzo&#10;&#10;Il contenuto generato dall'IA potrebbe non essere corretto.">
            <a:extLst>
              <a:ext uri="{FF2B5EF4-FFF2-40B4-BE49-F238E27FC236}">
                <a16:creationId xmlns:a16="http://schemas.microsoft.com/office/drawing/2014/main" id="{6009664E-50D2-0254-DADD-73FE2D216F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11175"/>
            <a:ext cx="10820400" cy="59817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B06C4E4-6AD2-0F18-D056-4803C5617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MOKṢĀ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11CEDC-D856-7ED7-EE98-C3A143F8B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it-IT" i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mokṣā</a:t>
            </a:r>
            <a:r>
              <a:rPr lang="it-IT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la liberazione, si configura come l’obiettivo ultimo dell’uomo, in grado di trascendere gli altri scopi dell’esistenza identificati dal pensiero hindu. </a:t>
            </a:r>
          </a:p>
          <a:p>
            <a:endParaRPr lang="it-IT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kumimoji="0" lang="it-IT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mokṣā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è </a:t>
            </a:r>
            <a:r>
              <a:rPr lang="it-IT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dimensione di libertà assoluta che si realizza nell’emancipazione definitiva dai legami con il ciclo di morti e rinascite successive descritto dal samsara</a:t>
            </a:r>
          </a:p>
          <a:p>
            <a:pPr marL="0" indent="0">
              <a:buNone/>
            </a:pP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717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CD77A8-78E1-D2A0-B4DB-BECAADD1E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62057" cy="1325563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F60EFB-FD03-9257-5CC7-FBB022088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5"/>
            <a:ext cx="6184314" cy="4351338"/>
          </a:xfrm>
        </p:spPr>
        <p:txBody>
          <a:bodyPr>
            <a:normAutofit/>
          </a:bodyPr>
          <a:lstStyle/>
          <a:p>
            <a:pPr algn="just"/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condanna all’impermanenza descritta dal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samsara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decretata dall’atto,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introduce alla riflessione sull’essenza del soggetto dell’azione, l’eterno responsabile dell’universo etico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upanishadico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 descr="Immagine che contiene dipinto, mitologia, arte, Arti visive&#10;&#10;Il contenuto generato dall'IA potrebbe non essere corretto.">
            <a:extLst>
              <a:ext uri="{FF2B5EF4-FFF2-40B4-BE49-F238E27FC236}">
                <a16:creationId xmlns:a16="http://schemas.microsoft.com/office/drawing/2014/main" id="{F5D784EB-64A2-6BCC-51C2-524B055DA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47" b="1"/>
          <a:stretch>
            <a:fillRect/>
          </a:stretch>
        </p:blipFill>
        <p:spPr>
          <a:xfrm>
            <a:off x="7848600" y="10"/>
            <a:ext cx="43434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76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296725-FD59-EA45-E54C-16A834F89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it-IT" sz="66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ĀTMAN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773A88-883F-E14C-02F9-2DB0733E8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Presente nell’intimo di ogni individuo, l’</a:t>
            </a:r>
            <a:r>
              <a:rPr kumimoji="0" lang="it-IT" sz="2800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ātman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è la sintesi di tutti i fattori e i fatti di coscienza, il principio invisibile, imperituro, più intimo ed essenziale che sostiene l’esistenza individuale. Di esso si dice che, piccolo come un chicco di riso e più grande della terra, del cielo e degli spazi, dimori nel cuore: esente da vecchiaia e da morte, libero dai legami terreni e dal dolore, calmo in se stesso, è indifferente alle implicazioni dell’agire, trascende le limitazioni del tempo e dello spazio ed è libero da nesso causale. </a:t>
            </a:r>
          </a:p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6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3407A5-6630-882E-368F-B642475C1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</a:p>
        </p:txBody>
      </p:sp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BFFF5550-E6E0-43AD-A2A2-8CFCF458A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948070"/>
            <a:ext cx="4773166" cy="3896140"/>
          </a:xfrm>
          <a:prstGeom prst="roundRect">
            <a:avLst>
              <a:gd name="adj" fmla="val 2028"/>
            </a:avLst>
          </a:prstGeom>
          <a:solidFill>
            <a:schemeClr val="tx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 descr="Immagine che contiene testo, schizzo&#10;&#10;Il contenuto generato dall'IA potrebbe non essere corretto.">
            <a:extLst>
              <a:ext uri="{FF2B5EF4-FFF2-40B4-BE49-F238E27FC236}">
                <a16:creationId xmlns:a16="http://schemas.microsoft.com/office/drawing/2014/main" id="{2514B9F4-4A35-FB82-C83B-50EA7F4C4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172" y="2739420"/>
            <a:ext cx="4187222" cy="231344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1F9765-9652-C1A9-EFA0-1AD5863F6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48069"/>
            <a:ext cx="5257799" cy="4228893"/>
          </a:xfrm>
        </p:spPr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 conoscenza metafisica del sé, 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ātman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in sanscrito, costituisce il tema centrale dell’indagine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upanishadica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l’identificazione del fondo permanente della vita con l’essenza spirituale dell’uomo, principio cosciente della persona, puro soggetto di conoscenza, testimone impassibile di tutti i moti mentali, è a parere di taluni studiosi la più grande acquisizione di questi testi sapienziali. </a:t>
            </a: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960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8081AF-4365-F856-DA8D-C3CBB106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F75883-A971-D009-FE4B-1722221F5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L’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tman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non è conoscibile per mezzo degli strumenti e delle categorie cognitive che organizzano l’esperienza ordinaria: non è attraverso un atto intellettuale che ci si può rendere consapevoli della sua esistenza, le argomentazioni e i ragionamenti che ordinano la percezione e la comprensione della realtà comunemente sperimentata dall’individuo non sono adeguati per sondarne la natura. </a:t>
            </a:r>
          </a:p>
          <a:p>
            <a:pPr algn="just"/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E’ nello spazio della meditazione che l’uomo può esperire l’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tman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di cui altrimenti nulla si può dire: “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neti</a:t>
            </a: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neti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”, “non così, non così”, è la formula usata per descriverne la radicale inconoscibilità logica e dialettica. Eppure la vera conoscenza, l’unica cui valga la pena votarsi, è proprio quella dell’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tman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principio unitario della personalità e al contempo sapienza immanente nel mondo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1148442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12A2BB-D20B-397B-52BD-7988BEF9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ĀTMAN - BRAHMAN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6BE5EC-F37A-F482-5E0F-90AE068A6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descrive un rapporto di identità con il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l’Assoluto. L’affermazione della coincidenza perfetta fra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con la relativa formulazione di una dottrina del “tutto-uno”, costituisce il cuore della speculazione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upanishadica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termine “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originariamente indicava il potere del sacrificio, di cui nulla è reputato più antico o luminoso. In un secondo momento il vocabolo passò a definire un principio collegato non solo con il potere del rituale, ma anche con l’essenza dell’universo, con “l’essere assoluto che si trova nel cuore di ogni apparenza”</a:t>
            </a:r>
          </a:p>
        </p:txBody>
      </p:sp>
    </p:spTree>
    <p:extLst>
      <p:ext uri="{BB962C8B-B14F-4D97-AF65-F5344CB8AC3E}">
        <p14:creationId xmlns:p14="http://schemas.microsoft.com/office/powerpoint/2010/main" val="1986612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94F943-E8E0-3100-A1A7-747B91AAF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C618FB-94C0-B070-5113-3BF4790A7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Come l’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il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Brahman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situa al di fuori della comprensione umana: la sua definizione è del tutto indeterminata ed eccentrica rispetto alle possibilità cognitive e intellettuali dell’individuo. Inconcepibile ed inconoscibile se non per mezzo di una teologia negativa che espliciti ciò che non è, il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è oltre le limitazioni proprie dell’esistenza, è la matrice universale, il solo essere originario, invisibile, inespresso e privo di fondamenta. 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Alla conoscenza del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 può giungere solo mediante l’ascesi e la meditazione: opponendosi alle tendenze dispersive delle facoltà percettive, l’uomo può immergersi nell’Assoluto solo per mezzo della contemplazione. Colui che sperimenta il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vi si identifica o, come è stato affermato, si “transustanzia in lui”</a:t>
            </a:r>
          </a:p>
        </p:txBody>
      </p:sp>
    </p:spTree>
    <p:extLst>
      <p:ext uri="{BB962C8B-B14F-4D97-AF65-F5344CB8AC3E}">
        <p14:creationId xmlns:p14="http://schemas.microsoft.com/office/powerpoint/2010/main" val="1524548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F8D027-D8CD-4B37-347C-8328C585E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642FFE-B64A-4AF0-86BB-353B329D2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2299579"/>
            <a:ext cx="10233800" cy="3877383"/>
          </a:xfrm>
        </p:spPr>
        <p:txBody>
          <a:bodyPr/>
          <a:lstStyle/>
          <a:p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Inaffferrabile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dal pensiero e inesprimibile con la parola,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Immutabile,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soggetto alle limitazioni dello spazio e del tempo,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Inconoscibile,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Fondamento ontologico dell’universo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Indicibile e indefinibile, eppure esiste una triade di suoi attributi individuata già dal pensiero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upanishadico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359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FEF3EF-E002-D228-2F3A-D750F9088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07A362-1CE2-2FDD-9AA7-A189EE44F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SAC-CID-ĀNANDA: ente/vero/buono-coscienza-beatitudine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Teoria della duplice forma del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nirguṇa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Brahman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saguṇa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Brahman</a:t>
            </a:r>
          </a:p>
          <a:p>
            <a:pPr lvl="2"/>
            <a:r>
              <a:rPr lang="it-IT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Saguṇa</a:t>
            </a:r>
            <a:r>
              <a:rPr 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Brahman: </a:t>
            </a:r>
            <a:r>
              <a:rPr lang="it-IT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Iśvara</a:t>
            </a:r>
            <a:r>
              <a:rPr 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(Signore), </a:t>
            </a:r>
            <a:r>
              <a:rPr lang="it-IT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iṣṭa</a:t>
            </a:r>
            <a:r>
              <a:rPr 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devata</a:t>
            </a:r>
            <a:r>
              <a:rPr 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(divinità d’elezione); tre funzioni principali: </a:t>
            </a:r>
            <a:r>
              <a:rPr lang="it-I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Brahmā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Viṣṇu e Śiva (</a:t>
            </a:r>
            <a:r>
              <a:rPr lang="it-IT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trimūrti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2"/>
            <a:r>
              <a:rPr lang="it-IT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Avatāra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discesa</a:t>
            </a:r>
          </a:p>
          <a:p>
            <a:pPr lvl="2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Dea</a:t>
            </a:r>
          </a:p>
        </p:txBody>
      </p:sp>
    </p:spTree>
    <p:extLst>
      <p:ext uri="{BB962C8B-B14F-4D97-AF65-F5344CB8AC3E}">
        <p14:creationId xmlns:p14="http://schemas.microsoft.com/office/powerpoint/2010/main" val="848051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vestiti, arte, dipinto, donna&#10;&#10;Il contenuto generato dall'IA potrebbe non essere corretto.">
            <a:extLst>
              <a:ext uri="{FF2B5EF4-FFF2-40B4-BE49-F238E27FC236}">
                <a16:creationId xmlns:a16="http://schemas.microsoft.com/office/drawing/2014/main" id="{D930CA14-A75B-8F21-D4BF-2C494FD70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993" y="943649"/>
            <a:ext cx="3877148" cy="4970702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  <p:pic>
        <p:nvPicPr>
          <p:cNvPr id="3" name="Immagine 2" descr="Immagine che contiene arte, dipinto, disegno, fiore&#10;&#10;Il contenuto generato dall'IA potrebbe non essere corretto.">
            <a:extLst>
              <a:ext uri="{FF2B5EF4-FFF2-40B4-BE49-F238E27FC236}">
                <a16:creationId xmlns:a16="http://schemas.microsoft.com/office/drawing/2014/main" id="{1A18D634-7C2C-70A6-CFB1-D060F3C08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4857" y="943649"/>
            <a:ext cx="3877148" cy="4970702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2754129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785577-53D2-4F0B-BCCD-B597B9BAD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2226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6A614AC-4F9A-44E0-A6E9-CFDAA11B1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4F4EFD3-758C-4171-2D35-0AC35544E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82710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kumimoji="0" lang="en-US" i="0" u="none" strike="noStrike" cap="all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brahmā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2BBC6F-30E6-359F-3C35-3749FAA933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0000" y="2716039"/>
            <a:ext cx="4545305" cy="3460923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fontAlgn="auto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Divinità</a:t>
            </a:r>
            <a:r>
              <a:rPr kumimoji="0" lang="en-US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preposta</a:t>
            </a:r>
            <a:r>
              <a:rPr kumimoji="0" lang="en-US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alla</a:t>
            </a:r>
            <a:r>
              <a:rPr kumimoji="0" lang="en-US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manifestazione</a:t>
            </a:r>
            <a:r>
              <a:rPr kumimoji="0" lang="en-US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del mondo</a:t>
            </a:r>
          </a:p>
          <a:p>
            <a:endParaRPr lang="en-US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9F32A2E-8E3C-F62B-DACB-1440CF200F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02433" y="643464"/>
            <a:ext cx="3718690" cy="557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15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dipinto, disegno, poster, persona&#10;&#10;Il contenuto generato dall'IA potrebbe non essere corretto.">
            <a:extLst>
              <a:ext uri="{FF2B5EF4-FFF2-40B4-BE49-F238E27FC236}">
                <a16:creationId xmlns:a16="http://schemas.microsoft.com/office/drawing/2014/main" id="{7A4AB74F-0EF0-74F0-0945-60656406B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394" y="711000"/>
            <a:ext cx="7321212" cy="5436000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1933282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7F72F6-144F-FDDF-CAF7-93BD7C999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6205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kumimoji="0" lang="en-US" i="0" u="none" strike="noStrike" cap="all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viṣṇu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D57F17-BAB6-E6A1-1E1E-9B7E83900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6184314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Divinità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preposta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alla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preservazione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kumimoji="0" lang="en-US" sz="2400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dharma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colui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pervade [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l’intero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universo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]»;</a:t>
            </a:r>
          </a:p>
          <a:p>
            <a:pPr marL="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divina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benevola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nemica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dell’uomo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desiderosa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capace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accordare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abbondanti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ricchezze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suoi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adoratori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preoccupa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assicurare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continuità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razza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umana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Divinità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solare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portatrice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onnipervasiva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energia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dona e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protegge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la vita.</a:t>
            </a:r>
          </a:p>
          <a:p>
            <a:endParaRPr lang="en-US" sz="2400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D8C1437B-61BE-154C-E5F1-8DCE1A58C3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5118"/>
          <a:stretch>
            <a:fillRect/>
          </a:stretch>
        </p:blipFill>
        <p:spPr>
          <a:xfrm>
            <a:off x="7848600" y="10"/>
            <a:ext cx="43434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21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statua, scultura, Artefatto, Scultura in pietra&#10;&#10;Il contenuto generato dall'IA potrebbe non essere corretto.">
            <a:extLst>
              <a:ext uri="{FF2B5EF4-FFF2-40B4-BE49-F238E27FC236}">
                <a16:creationId xmlns:a16="http://schemas.microsoft.com/office/drawing/2014/main" id="{9A945608-6259-1B36-EBB6-3F5C6B7E9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192" y="943649"/>
            <a:ext cx="6649767" cy="4970702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1644126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statua, Intaglio, Scultura in pietra, scultura&#10;&#10;Il contenuto generato dall'IA potrebbe non essere corretto.">
            <a:extLst>
              <a:ext uri="{FF2B5EF4-FFF2-40B4-BE49-F238E27FC236}">
                <a16:creationId xmlns:a16="http://schemas.microsoft.com/office/drawing/2014/main" id="{780C8A54-0AD0-F41C-82FF-D5D6E1D83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493" y="943649"/>
            <a:ext cx="6717165" cy="4970702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4276972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arte, Artefatto, statua, Intaglio&#10;&#10;Il contenuto generato dall'IA potrebbe non essere corretto.">
            <a:extLst>
              <a:ext uri="{FF2B5EF4-FFF2-40B4-BE49-F238E27FC236}">
                <a16:creationId xmlns:a16="http://schemas.microsoft.com/office/drawing/2014/main" id="{6A04D925-113C-DCF9-5B8A-D58B761DD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942" y="943649"/>
            <a:ext cx="4026268" cy="4970702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4088659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A54FA3-0E7E-1D87-1690-705EF3F5D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19804" cy="1325563"/>
          </a:xfrm>
        </p:spPr>
        <p:txBody>
          <a:bodyPr/>
          <a:lstStyle/>
          <a:p>
            <a:r>
              <a:rPr kumimoji="0" lang="it-IT" sz="5400" b="0" i="0" u="none" strike="noStrike" kern="1200" cap="all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AvatāRA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979676-FD2A-683A-D09F-2AC76C74F2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Matsya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Kūrma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Varāha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Narasiṃha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Vāmana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Paraśurāma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Rāma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Kṛṣṇa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Buddha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Kalkin </a:t>
            </a:r>
          </a:p>
          <a:p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97A218B-DE28-B6B3-E418-6B029F377A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72478" y="261000"/>
            <a:ext cx="4112404" cy="6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32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dipinto, Viso umano, arte, Tradizione&#10;&#10;Il contenuto generato dall'IA potrebbe non essere corretto.">
            <a:extLst>
              <a:ext uri="{FF2B5EF4-FFF2-40B4-BE49-F238E27FC236}">
                <a16:creationId xmlns:a16="http://schemas.microsoft.com/office/drawing/2014/main" id="{F0C53261-0E65-279D-A7A3-1FC624746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395" y="943649"/>
            <a:ext cx="3504345" cy="4970702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  <p:pic>
        <p:nvPicPr>
          <p:cNvPr id="3" name="Immagine 2" descr="Immagine che contiene dipinto, arte, Viso umano, Arti visive&#10;&#10;Il contenuto generato dall'IA potrebbe non essere corretto.">
            <a:extLst>
              <a:ext uri="{FF2B5EF4-FFF2-40B4-BE49-F238E27FC236}">
                <a16:creationId xmlns:a16="http://schemas.microsoft.com/office/drawing/2014/main" id="{4A0D3381-BF48-3069-5D39-BADE7F4DA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937" y="943649"/>
            <a:ext cx="3988989" cy="4970702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1443780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dipinto, arte, Arti visive, tessuto&#10;&#10;Il contenuto generato dall'IA potrebbe non essere corretto.">
            <a:extLst>
              <a:ext uri="{FF2B5EF4-FFF2-40B4-BE49-F238E27FC236}">
                <a16:creationId xmlns:a16="http://schemas.microsoft.com/office/drawing/2014/main" id="{AC5C20B5-B28D-7FB3-8432-4ABB23E1D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276" y="943649"/>
            <a:ext cx="6627599" cy="4970702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584412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F0145B-4420-F7DF-7CA6-41D6FCF1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6205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kumimoji="0" lang="en-US" sz="6600" i="0" u="none" strike="noStrike" cap="all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śiva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AD7D1D-D2C2-E460-D9C3-607818F40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0000" y="2390115"/>
            <a:ext cx="6184314" cy="3786848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Antico Dio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vedico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Rudra a cui per la prima volta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nella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1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Śvetāśvara</a:t>
            </a:r>
            <a:r>
              <a:rPr kumimoji="0" lang="en-US" sz="3200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1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Upaniṣad</a:t>
            </a:r>
            <a:r>
              <a:rPr kumimoji="0" lang="en-US" sz="3200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viene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attribuito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l’appellativo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Śiva, «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fausto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benefico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propizio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Divinità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riassume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opposte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esperienze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pulsioni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kumimoji="0" lang="en-US" sz="32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vita.</a:t>
            </a:r>
          </a:p>
          <a:p>
            <a:endParaRPr lang="en-US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034FF4D-B951-3223-895C-CF9ADBE8713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3495" r="1623"/>
          <a:stretch>
            <a:fillRect/>
          </a:stretch>
        </p:blipFill>
        <p:spPr>
          <a:xfrm>
            <a:off x="7848600" y="10"/>
            <a:ext cx="43434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912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F62B55-2DE4-914F-4341-A43008A90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28857" cy="1325563"/>
          </a:xfrm>
        </p:spPr>
        <p:txBody>
          <a:bodyPr>
            <a:normAutofit/>
          </a:bodyPr>
          <a:lstStyle/>
          <a:p>
            <a:pPr algn="ctr"/>
            <a:r>
              <a:rPr kumimoji="0" lang="it-IT" sz="7200" b="0" i="0" u="none" strike="noStrike" kern="1200" cap="all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śiva</a:t>
            </a:r>
            <a:endParaRPr lang="it-IT" sz="6000" dirty="0">
              <a:solidFill>
                <a:srgbClr val="FFFF0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FFEA0A-7945-660C-B7C7-48F91D970F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Mahāyogin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Gaṅgā</a:t>
            </a: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Triśūla</a:t>
            </a: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Ḍamaru</a:t>
            </a: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Liṅga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Kālakūṭa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1B33AE3-B1E0-E255-83FD-F0BFC664A3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06778" y="423000"/>
            <a:ext cx="4618506" cy="60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73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orta di compleanno, terreno, statua, persona&#10;&#10;Il contenuto generato dall'IA potrebbe non essere corretto.">
            <a:extLst>
              <a:ext uri="{FF2B5EF4-FFF2-40B4-BE49-F238E27FC236}">
                <a16:creationId xmlns:a16="http://schemas.microsoft.com/office/drawing/2014/main" id="{7A677DF8-B239-CC87-678D-A96D11812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276" y="943649"/>
            <a:ext cx="6627599" cy="4970702"/>
          </a:xfrm>
          <a:prstGeom prst="rect">
            <a:avLst/>
          </a:prstGeom>
          <a:ln w="190500" cap="flat" cmpd="thinThick">
            <a:solidFill>
              <a:srgbClr val="FFFFFF"/>
            </a:solidFill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1248141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EE4503-0DCF-DB6C-54D3-8BC58366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it-IT" sz="5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ĀTMAN - BRAHMAN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8644AB-F8DD-FEF1-D9D4-0584A5A27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principio dell’ «uno-tutto» afferma dunque l’esistenza al di sotto del mutevole mondo esteriore di una realtà immutabile identica a quella che si cela nell’intimo di ciascun soggetto: l’essenza ultima dell’universo e di ogni essere individuale coincidono perfettamente. Tale dottrina, oltre a rappresentare la preoccupazione precipua della riflessione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upanishadica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costituisce il maggior stimolo fornito da questi testi alla successiva speculazione filosofica. La realizzazione, o meglio “l’interiore inverarsi”, dell’equivalenza fra la realtà trascendente il mondo (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 il fondamento dell’esistenza umana (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costituisce “la sintesi conoscitiva e il fine pratico delle Upanishad”.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071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4B2B08-A48F-8A17-5CC1-E5F6A4540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MANIFESTAZIONE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5CE25E-EED5-A703-3873-A9FFC96F0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Identificato nel </a:t>
            </a:r>
            <a:r>
              <a:rPr kumimoji="0" lang="it-IT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il principio unitario esente e precedente l’esperienza plurale della manifestazione, e il fondamento da cui traggono il loro essere tutte le creature esistenti e possibili, e stabilita l’identità fra </a:t>
            </a:r>
            <a:r>
              <a:rPr kumimoji="0" lang="it-IT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kumimoji="0" lang="it-IT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le </a:t>
            </a:r>
            <a:r>
              <a:rPr kumimoji="0" lang="it-IT" b="0" i="1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Upaniṣad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propongono una riflessione sul rapporto esistente fra il </a:t>
            </a:r>
            <a:r>
              <a:rPr kumimoji="0" lang="it-IT" b="0" i="1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4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l’Assoluto, e il molteplice mondo oggettivo che da esso deriva.</a:t>
            </a:r>
          </a:p>
          <a:p>
            <a:pPr algn="just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soluzioni offerte contemplano la descrizione della pluralità come manifestazione dell’Assoluto o la derivazione dell’una dall’altro attraverso un processo graduale scandito da livelli successivi di esteriorizzazione.</a:t>
            </a:r>
          </a:p>
        </p:txBody>
      </p:sp>
    </p:spTree>
    <p:extLst>
      <p:ext uri="{BB962C8B-B14F-4D97-AF65-F5344CB8AC3E}">
        <p14:creationId xmlns:p14="http://schemas.microsoft.com/office/powerpoint/2010/main" val="3582705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33C8F4-AD62-6957-77C1-CF71AA9F2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SPECIFICITÀ DEL PENSIERO UPANISHADICO: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C732DF-3B94-C28D-30A7-78DA28157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una più precisa determinazione del concetto di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nella chiara identificazione dell’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del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supreme entità metafisiche rispettivamente individuale e cosmica, 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nella ferrea legge della retribuzione delle opere,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secondo cui ogni azione produce, sul modello dell’inesorabile automatismo governante l’atto rituale, un effetto destinato a manifestarsi nella vita presente o in esistenze future, 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nella formulazione esplicita, correlato della concezione del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della dottrina della trasmigrazione descritta dal ciclo delle morti e delle rinascite o samsara, dal giogo del quale l’uomo anela ad emanciparsi per sottrarsi al duplice dolore della illusione e della morte,</a:t>
            </a:r>
          </a:p>
        </p:txBody>
      </p:sp>
    </p:spTree>
    <p:extLst>
      <p:ext uri="{BB962C8B-B14F-4D97-AF65-F5344CB8AC3E}">
        <p14:creationId xmlns:p14="http://schemas.microsoft.com/office/powerpoint/2010/main" val="620013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A2C65B-2596-880F-E1BD-9EECE82CD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it-IT" sz="49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8000">
                      <a:srgbClr val="FFC000">
                        <a:lumMod val="93000"/>
                      </a:srgbClr>
                    </a:gs>
                    <a:gs pos="0">
                      <a:srgbClr val="9297CF">
                        <a:lumMod val="13000"/>
                        <a:lumOff val="87000"/>
                      </a:srgbClr>
                    </a:gs>
                    <a:gs pos="100000">
                      <a:srgbClr val="ACCBF9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SPECIFICITÀ DEL PENSIERO UPANISHADICO: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D04745-74BB-2D0F-E1F3-A7195B400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5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nella percezione che la vita di per sé, minata dal tarlo dell’impermanenza, non costituisca un bene desiderabile,</a:t>
            </a:r>
          </a:p>
          <a:p>
            <a:pPr marL="514350" indent="-514350" algn="just">
              <a:buFont typeface="+mj-lt"/>
              <a:buAutoNum type="arabicPeriod" startAt="5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nella grande considerazione in cui viene tenuta la conoscenza, concepita innanzitutto come intuizione dell’identità del proprio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ātman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il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universale, e nel parallelo ridimensionamento dell’efficacia attribuita alla scienza sacrificale, </a:t>
            </a:r>
          </a:p>
          <a:p>
            <a:pPr marL="514350" indent="-514350" algn="just">
              <a:buFont typeface="+mj-lt"/>
              <a:buAutoNum type="arabicPeriod" startAt="5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nello sviluppo di una forma di svalutazione dei piaceri terreni e della componente mondana dell’esistenza, </a:t>
            </a:r>
          </a:p>
          <a:p>
            <a:pPr marL="514350" indent="-514350" algn="just">
              <a:buFont typeface="+mj-lt"/>
              <a:buAutoNum type="arabicPeriod" startAt="5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nell’affermarsi della rinuncia all’azione come via soteriologica eccellente.</a:t>
            </a:r>
          </a:p>
        </p:txBody>
      </p:sp>
    </p:spTree>
    <p:extLst>
      <p:ext uri="{BB962C8B-B14F-4D97-AF65-F5344CB8AC3E}">
        <p14:creationId xmlns:p14="http://schemas.microsoft.com/office/powerpoint/2010/main" val="2467879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87413D-0B82-E703-0A80-8EA38BE39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LIBERAZIONE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B78525-B46D-2295-C739-59A8F08DA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 rtl="0">
              <a:lnSpc>
                <a:spcPct val="150000"/>
              </a:lnSpc>
              <a:buNone/>
            </a:pPr>
            <a:r>
              <a:rPr lang="it-IT" sz="2800" dirty="0">
                <a:solidFill>
                  <a:srgbClr val="FFFFFF"/>
                </a:solidFill>
                <a:effectLst/>
                <a:latin typeface="Times New Roman, serif"/>
              </a:rPr>
              <a:t>La liberazione dal </a:t>
            </a:r>
            <a:r>
              <a:rPr lang="it-IT" sz="2800" i="1" dirty="0">
                <a:solidFill>
                  <a:srgbClr val="FFFFFF"/>
                </a:solidFill>
                <a:effectLst/>
                <a:latin typeface="Times New Roman, serif"/>
              </a:rPr>
              <a:t>samsara</a:t>
            </a:r>
            <a:r>
              <a:rPr lang="it-IT" sz="2800" dirty="0">
                <a:solidFill>
                  <a:srgbClr val="FFFFFF"/>
                </a:solidFill>
                <a:effectLst/>
                <a:latin typeface="Times New Roman, serif"/>
              </a:rPr>
              <a:t> tanto nelle opere più antiche quanto in quelle più recenti consegue sempre dall’acquisizione della consapevolezza dell’identità fra </a:t>
            </a:r>
            <a:r>
              <a:rPr lang="it-IT" sz="2800" i="1" dirty="0">
                <a:solidFill>
                  <a:srgbClr val="FFFFFF"/>
                </a:solidFill>
                <a:effectLst/>
                <a:latin typeface="Times New Roman, serif"/>
              </a:rPr>
              <a:t>atman</a:t>
            </a:r>
            <a:r>
              <a:rPr lang="it-IT" sz="2800" dirty="0">
                <a:solidFill>
                  <a:srgbClr val="FFFFFF"/>
                </a:solidFill>
                <a:effectLst/>
                <a:latin typeface="Times New Roman, serif"/>
              </a:rPr>
              <a:t> e </a:t>
            </a:r>
            <a:r>
              <a:rPr lang="it-IT" sz="2800" i="1" dirty="0">
                <a:solidFill>
                  <a:srgbClr val="FFFFFF"/>
                </a:solidFill>
                <a:effectLst/>
                <a:latin typeface="Times New Roman, serif"/>
              </a:rPr>
              <a:t>Brahman</a:t>
            </a:r>
            <a:r>
              <a:rPr lang="it-IT" sz="2800" dirty="0">
                <a:solidFill>
                  <a:srgbClr val="FFFFFF"/>
                </a:solidFill>
                <a:effectLst/>
                <a:latin typeface="Times New Roman, serif"/>
              </a:rPr>
              <a:t>, frutto “dell’intuizione immediata e continua di ciò che si è”.</a:t>
            </a:r>
          </a:p>
          <a:p>
            <a:pPr algn="just" rtl="0">
              <a:lnSpc>
                <a:spcPct val="150000"/>
              </a:lnSpc>
              <a:buNone/>
            </a:pPr>
            <a:r>
              <a:rPr lang="it-IT" sz="3200" dirty="0">
                <a:solidFill>
                  <a:srgbClr val="FFFFFF"/>
                </a:solidFill>
                <a:effectLst/>
                <a:latin typeface="Times New Roman, serif"/>
              </a:rPr>
              <a:t>Il conseguimento della gnosi salvifica è posto in relazione con lo sviluppo di una capacità recettiva che consenta di penetrare l’identità </a:t>
            </a:r>
            <a:r>
              <a:rPr lang="it-IT" sz="3200" i="1" dirty="0">
                <a:solidFill>
                  <a:srgbClr val="FFFFFF"/>
                </a:solidFill>
                <a:effectLst/>
                <a:latin typeface="Times New Roman, serif"/>
              </a:rPr>
              <a:t>atman-Brahman</a:t>
            </a:r>
            <a:r>
              <a:rPr lang="it-IT" sz="3200" dirty="0">
                <a:solidFill>
                  <a:srgbClr val="FFFFFF"/>
                </a:solidFill>
                <a:effectLst/>
                <a:latin typeface="Times New Roman, serif"/>
              </a:rPr>
              <a:t>, inattingibile, come si è detto, per mezzo dell’intelletto, della ragione e dei loro mezzi e schemi cognitivi. E’ nello spazio della contemplazione e della meditazione che l’anima individuale può realizzare l’identificazione con l’Assoluto.</a:t>
            </a:r>
            <a:endParaRPr lang="it-IT" sz="3600" dirty="0">
              <a:solidFill>
                <a:srgbClr val="FFFFFF"/>
              </a:solidFill>
              <a:effectLst/>
              <a:latin typeface="Times New Roman" panose="02020603050405020304" pitchFamily="18" charset="0"/>
            </a:endParaRPr>
          </a:p>
          <a:p>
            <a:pPr algn="just" rtl="0">
              <a:lnSpc>
                <a:spcPct val="150000"/>
              </a:lnSpc>
              <a:buNone/>
            </a:pPr>
            <a:endParaRPr lang="it-IT" sz="3200" dirty="0">
              <a:solidFill>
                <a:srgbClr val="FFFFFF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503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20D3F3-2618-32FC-553C-86D2963CC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 STATI DI COSCIENZA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940E83-13F0-0427-CEEE-6B6529FAD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speculazione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upanishadica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sviluppa una teoria degli stati di coscienza che nella progressione fra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Upaniṣad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antiche e medie si arricchisce sostanzialmente. Le prime Upanishad,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Brihad-aranyaka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(II, 1, 17-19; IV, 3, 9-18) e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Chandogya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(VI, 8, 1), riconoscono tre stati di coscienza: la veglia, il sonno con sogni e il sonno profondo. Mentre durante la veglia l’uomo è distratto dall’attività degli organi di senso e della mente, entrambi sottoposti alle sollecitazioni esterne, e nel sonno con sogni la mente opera liberamente ispirandosi a eventi o stati d’animo vissuti durante la veglia, nel sonno profondo tanto la mente quanto i sensi sono inattivi. In questa condizione la coscienza empirica cessa completamente e l’anima, emancipata dalle categorizzazioni dicotome che frantumano l’unità dell’essere, entra temporaneamente in una beatitudine che è quella dell’anima universale.</a:t>
            </a:r>
          </a:p>
        </p:txBody>
      </p:sp>
    </p:spTree>
    <p:extLst>
      <p:ext uri="{BB962C8B-B14F-4D97-AF65-F5344CB8AC3E}">
        <p14:creationId xmlns:p14="http://schemas.microsoft.com/office/powerpoint/2010/main" val="2491081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8D5E33-D09D-F010-16A9-0944B746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 STATI DI COSCIENZA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61C790-85A3-A0BE-E9DC-26A0CBDD8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2516863"/>
            <a:ext cx="10233800" cy="3660099"/>
          </a:xfrm>
        </p:spPr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Upanishad medie aggiungono a questa più antica tripartizione un quarto stato, detto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caturtha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turiya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nel quale si abolisce durevolmente ogni determinazione, ogni conoscenza, inclusa quella che non comporta più differenze, dissolvimento totale in un Assoluto inesprimibile, impensabile, spiritualità assoluta senza coscienza</a:t>
            </a:r>
          </a:p>
        </p:txBody>
      </p:sp>
    </p:spTree>
    <p:extLst>
      <p:ext uri="{BB962C8B-B14F-4D97-AF65-F5344CB8AC3E}">
        <p14:creationId xmlns:p14="http://schemas.microsoft.com/office/powerpoint/2010/main" val="31472349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persona, giallo, mano, tenere&#10;&#10;Il contenuto generato dall'IA potrebbe non essere corretto.">
            <a:extLst>
              <a:ext uri="{FF2B5EF4-FFF2-40B4-BE49-F238E27FC236}">
                <a16:creationId xmlns:a16="http://schemas.microsoft.com/office/drawing/2014/main" id="{6CE1FAB1-44DC-447E-F098-45DDC5605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0" r="24291" b="1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 useBgFill="1">
        <p:nvSpPr>
          <p:cNvPr id="12" name="Rectangle 9">
            <a:extLst>
              <a:ext uri="{FF2B5EF4-FFF2-40B4-BE49-F238E27FC236}">
                <a16:creationId xmlns:a16="http://schemas.microsoft.com/office/drawing/2014/main" id="{92C276F4-8B55-4CD3-8905-32FE69D4F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35B928E-C5FE-50F1-25BF-D06A30C01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854676" cy="1325563"/>
          </a:xfrm>
        </p:spPr>
        <p:txBody>
          <a:bodyPr>
            <a:normAutofit/>
          </a:bodyPr>
          <a:lstStyle/>
          <a:p>
            <a:pPr algn="ctr"/>
            <a:r>
              <a:rPr lang="it-IT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Mandukya</a:t>
            </a:r>
            <a:r>
              <a:rPr lang="it-IT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Upanishad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F24747-9173-05DA-B4F1-4B01E6E90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5"/>
            <a:ext cx="4572877" cy="4351338"/>
          </a:xfrm>
        </p:spPr>
        <p:txBody>
          <a:bodyPr>
            <a:normAutofit/>
          </a:bodyPr>
          <a:lstStyle/>
          <a:p>
            <a:r>
              <a:rPr 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mette in relazione le differenti condizioni della coscienza umana con la teoria degli stati molteplici dell’essere</a:t>
            </a:r>
          </a:p>
          <a:p>
            <a:r>
              <a:rPr 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l’estroversione del Brahman nella pluralità, mossa da volontà ludica, è scandita attraverso quattro fasi a cui corrispondono altrettante possibilità coscienziali, ciascuna delle quali è, a sua volta, associata a una delle componenti sonore della sacra sillaba </a:t>
            </a:r>
            <a:r>
              <a:rPr lang="it-IT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om</a:t>
            </a:r>
            <a:r>
              <a:rPr 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327083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36B8FA-6165-7DCB-8DA3-6740A6824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Mandukya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Upanishad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68BE0DE-DBE8-6DB3-6F0C-3EFB931B5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quadruplice sistema di corrispondenze prevede che 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mondo materiale corrisponda lo stato di veglia e la lettera “a”; 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livello sottile della manifestazione il sonno con sogni e la lettera “u”;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all’essere come causa di tutti gli infiniti possibili assunti come forme della sua potenza il sonno profondo e il suono “m”; 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e, infine, all’essere identico a se stesso il quarto stato,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turiya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 la vibrazione nasale che completa la pronuncia della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i primi tre stati contemplati dalla Upanishad descrivono rispettivamente l’esperienza dell’individuo immerso nel mondo del divenire, quella di un mondo interiore che ha ancora legami col mondo esterno e quella dell’assenza di dualità, l’essenza di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turiya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incommensurabile, indefinibile, inafferrabile, indescrivibile e impenetrabile, è l’esperienza dell’atman.</a:t>
            </a:r>
          </a:p>
        </p:txBody>
      </p:sp>
    </p:spTree>
    <p:extLst>
      <p:ext uri="{BB962C8B-B14F-4D97-AF65-F5344CB8AC3E}">
        <p14:creationId xmlns:p14="http://schemas.microsoft.com/office/powerpoint/2010/main" val="87549014"/>
      </p:ext>
    </p:extLst>
  </p:cSld>
  <p:clrMapOvr>
    <a:masterClrMapping/>
  </p:clrMapOvr>
</p:sld>
</file>

<file path=ppt/theme/theme1.xml><?xml version="1.0" encoding="utf-8"?>
<a:theme xmlns:a="http://schemas.openxmlformats.org/drawingml/2006/main" name="Profondità">
  <a:themeElements>
    <a:clrScheme name="Personalizzato 10">
      <a:dk1>
        <a:srgbClr val="9297CF"/>
      </a:dk1>
      <a:lt1>
        <a:srgbClr val="FFC000"/>
      </a:lt1>
      <a:dk2>
        <a:srgbClr val="FFC000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rofondità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ondità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C473073F-34A4-486A-BBA1-2A70AE921EB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TM04033923[[fn=Profondità]]</Template>
  <TotalTime>522</TotalTime>
  <Words>1947</Words>
  <Application>Microsoft Office PowerPoint</Application>
  <PresentationFormat>Widescreen</PresentationFormat>
  <Paragraphs>106</Paragraphs>
  <Slides>34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0" baseType="lpstr">
      <vt:lpstr>Aptos</vt:lpstr>
      <vt:lpstr>Arial</vt:lpstr>
      <vt:lpstr>Corbel</vt:lpstr>
      <vt:lpstr>Times New Roman</vt:lpstr>
      <vt:lpstr>Times New Roman, serif</vt:lpstr>
      <vt:lpstr>Profondità</vt:lpstr>
      <vt:lpstr> LE UPANIṢAD (II parte) prof.ssa Maria Angelillo</vt:lpstr>
      <vt:lpstr>DOTTRINA DEL KARMAN/SAṂSĀRA: implicazioni ai fini dell’orientarsi umano nel mondo</vt:lpstr>
      <vt:lpstr>IMPLICAZIONI ai fini dell’orientarsi umano nel mondo</vt:lpstr>
      <vt:lpstr>IL MOKṢĀ</vt:lpstr>
      <vt:lpstr>ĀTMAN</vt:lpstr>
      <vt:lpstr>ĀTMAN</vt:lpstr>
      <vt:lpstr>ĀTMAN</vt:lpstr>
      <vt:lpstr>ĀTMAN</vt:lpstr>
      <vt:lpstr>ĀTMAN - BRAHMAN</vt:lpstr>
      <vt:lpstr>BRAHMAN</vt:lpstr>
      <vt:lpstr>BRAHMAN</vt:lpstr>
      <vt:lpstr>BRAHMAN</vt:lpstr>
      <vt:lpstr>Presentazione standard di PowerPoint</vt:lpstr>
      <vt:lpstr>brahmā</vt:lpstr>
      <vt:lpstr>Presentazione standard di PowerPoint</vt:lpstr>
      <vt:lpstr>viṣṇu</vt:lpstr>
      <vt:lpstr>Presentazione standard di PowerPoint</vt:lpstr>
      <vt:lpstr>Presentazione standard di PowerPoint</vt:lpstr>
      <vt:lpstr>Presentazione standard di PowerPoint</vt:lpstr>
      <vt:lpstr>AvatāRA</vt:lpstr>
      <vt:lpstr>Presentazione standard di PowerPoint</vt:lpstr>
      <vt:lpstr>Presentazione standard di PowerPoint</vt:lpstr>
      <vt:lpstr>śiva</vt:lpstr>
      <vt:lpstr>śiva</vt:lpstr>
      <vt:lpstr>Presentazione standard di PowerPoint</vt:lpstr>
      <vt:lpstr>ĀTMAN - BRAHMAN</vt:lpstr>
      <vt:lpstr>LA MANIFESTAZIONE</vt:lpstr>
      <vt:lpstr>SPECIFICITÀ DEL PENSIERO UPANISHADICO:</vt:lpstr>
      <vt:lpstr>SPECIFICITÀ DEL PENSIERO UPANISHADICO:</vt:lpstr>
      <vt:lpstr>LA LIBERAZIONE</vt:lpstr>
      <vt:lpstr>GLI STATI DI COSCIENZA</vt:lpstr>
      <vt:lpstr>GLI STATI DI COSCIENZA</vt:lpstr>
      <vt:lpstr>Mandukya Upanishad</vt:lpstr>
      <vt:lpstr>Mandukya Upanishad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Del Carmelo Angelillo</dc:creator>
  <cp:lastModifiedBy>Maria Del Carmelo Angelillo</cp:lastModifiedBy>
  <cp:revision>13</cp:revision>
  <dcterms:created xsi:type="dcterms:W3CDTF">2025-10-24T10:00:26Z</dcterms:created>
  <dcterms:modified xsi:type="dcterms:W3CDTF">2025-10-31T15:04:25Z</dcterms:modified>
</cp:coreProperties>
</file>