
<file path=[Content_Types].xml><?xml version="1.0" encoding="utf-8"?>
<Types xmlns="http://schemas.openxmlformats.org/package/2006/content-types">
  <Default Extension="bmp" ContentType="image/bmp"/>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63" r:id="rId5"/>
    <p:sldId id="293" r:id="rId6"/>
    <p:sldId id="294" r:id="rId7"/>
    <p:sldId id="295" r:id="rId8"/>
    <p:sldId id="291" r:id="rId9"/>
    <p:sldId id="292" r:id="rId10"/>
    <p:sldId id="296" r:id="rId11"/>
    <p:sldId id="259" r:id="rId12"/>
    <p:sldId id="260" r:id="rId13"/>
    <p:sldId id="261" r:id="rId14"/>
    <p:sldId id="262" r:id="rId15"/>
    <p:sldId id="264" r:id="rId16"/>
    <p:sldId id="265" r:id="rId17"/>
    <p:sldId id="266" r:id="rId18"/>
    <p:sldId id="297" r:id="rId19"/>
    <p:sldId id="298" r:id="rId20"/>
    <p:sldId id="267" r:id="rId21"/>
    <p:sldId id="268" r:id="rId22"/>
    <p:sldId id="282" r:id="rId23"/>
    <p:sldId id="276" r:id="rId24"/>
    <p:sldId id="277" r:id="rId25"/>
    <p:sldId id="278" r:id="rId26"/>
    <p:sldId id="279" r:id="rId27"/>
    <p:sldId id="280" r:id="rId28"/>
    <p:sldId id="281" r:id="rId29"/>
    <p:sldId id="275" r:id="rId30"/>
    <p:sldId id="269" r:id="rId31"/>
    <p:sldId id="270" r:id="rId32"/>
    <p:sldId id="289" r:id="rId33"/>
    <p:sldId id="302" r:id="rId34"/>
    <p:sldId id="271" r:id="rId35"/>
    <p:sldId id="284" r:id="rId36"/>
    <p:sldId id="285" r:id="rId37"/>
    <p:sldId id="299" r:id="rId38"/>
    <p:sldId id="286" r:id="rId39"/>
    <p:sldId id="287" r:id="rId40"/>
    <p:sldId id="272" r:id="rId41"/>
    <p:sldId id="273" r:id="rId42"/>
    <p:sldId id="274" r:id="rId43"/>
    <p:sldId id="300" r:id="rId44"/>
    <p:sldId id="301" r:id="rId45"/>
    <p:sldId id="283" r:id="rId46"/>
    <p:sldId id="290" r:id="rId47"/>
    <p:sldId id="288"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352A"/>
    <a:srgbClr val="A63C48"/>
    <a:srgbClr val="5F7D7E"/>
    <a:srgbClr val="850E02"/>
    <a:srgbClr val="242852"/>
    <a:srgbClr val="DEB662"/>
    <a:srgbClr val="22757A"/>
    <a:srgbClr val="28D6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txBody>
          <a:bodyPr/>
          <a:lstStyle/>
          <a:p>
            <a:endParaRPr lang="it-IT"/>
          </a:p>
        </p:txBody>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txBody>
          <a:bodyPr/>
          <a:lstStyle/>
          <a:p>
            <a:endParaRPr lang="it-IT"/>
          </a:p>
        </p:txBody>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458ADBA3-9D1D-41C9-BB29-D76EB0BE1C3C}" type="datetimeFigureOut">
              <a:rPr lang="hi-IN" smtClean="0"/>
              <a:t>शनिवार, 29 अग्रहायन 1947</a:t>
            </a:fld>
            <a:endParaRPr lang="hi-IN"/>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hi-IN"/>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633317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lvl1pPr>
              <a:defRPr sz="1800"/>
            </a:lvl1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458ADBA3-9D1D-41C9-BB29-D76EB0BE1C3C}" type="datetimeFigureOut">
              <a:rPr lang="hi-IN" smtClean="0"/>
              <a:t>शनिवार, 29 अग्रहायन 1947</a:t>
            </a:fld>
            <a:endParaRPr lang="hi-IN"/>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hi-IN"/>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2917569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458ADBA3-9D1D-41C9-BB29-D76EB0BE1C3C}" type="datetimeFigureOut">
              <a:rPr lang="hi-IN" smtClean="0"/>
              <a:t>शनिवार, 29 अग्रहायन 1947</a:t>
            </a:fld>
            <a:endParaRPr lang="hi-IN"/>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hi-IN"/>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401318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458ADBA3-9D1D-41C9-BB29-D76EB0BE1C3C}" type="datetimeFigureOut">
              <a:rPr lang="hi-IN" smtClean="0"/>
              <a:t>शनिवार, 29 अग्रहायन 1947</a:t>
            </a:fld>
            <a:endParaRPr lang="hi-IN"/>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hi-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2957702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458ADBA3-9D1D-41C9-BB29-D76EB0BE1C3C}" type="datetimeFigureOut">
              <a:rPr lang="hi-IN" smtClean="0"/>
              <a:t>शनिवार, 29 अग्रहायन 1947</a:t>
            </a:fld>
            <a:endParaRPr lang="hi-IN"/>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hi-IN"/>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3701748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458ADBA3-9D1D-41C9-BB29-D76EB0BE1C3C}" type="datetimeFigureOut">
              <a:rPr lang="hi-IN" smtClean="0"/>
              <a:t>शनिवार, 29 अग्रहायन 1947</a:t>
            </a:fld>
            <a:endParaRPr lang="hi-IN"/>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hi-IN"/>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2102003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458ADBA3-9D1D-41C9-BB29-D76EB0BE1C3C}" type="datetimeFigureOut">
              <a:rPr lang="hi-IN" smtClean="0"/>
              <a:t>शनिवार, 29 अग्रहायन 1947</a:t>
            </a:fld>
            <a:endParaRPr lang="hi-IN"/>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hi-IN"/>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1616134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lvl1pPr>
              <a:defRPr>
                <a:solidFill>
                  <a:schemeClr val="tx2"/>
                </a:solidFill>
              </a:defRPr>
            </a:lvl1pPr>
          </a:lstStyle>
          <a:p>
            <a:fld id="{458ADBA3-9D1D-41C9-BB29-D76EB0BE1C3C}" type="datetimeFigureOut">
              <a:rPr lang="hi-IN" smtClean="0"/>
              <a:t>शनिवार, 29 अग्रहायन 1947</a:t>
            </a:fld>
            <a:endParaRPr lang="hi-IN"/>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hi-IN"/>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7A96F168-B5E5-4F4B-A793-049BE78F1FB7}" type="slidenum">
              <a:rPr lang="hi-IN" smtClean="0"/>
              <a:t>‹N›</a:t>
            </a:fld>
            <a:endParaRPr lang="hi-IN"/>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99882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458ADBA3-9D1D-41C9-BB29-D76EB0BE1C3C}" type="datetimeFigureOut">
              <a:rPr lang="hi-IN" smtClean="0"/>
              <a:t>शनिवार, 29 अग्रहायन 1947</a:t>
            </a:fld>
            <a:endParaRPr lang="hi-IN"/>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hi-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178026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458ADBA3-9D1D-41C9-BB29-D76EB0BE1C3C}" type="datetimeFigureOut">
              <a:rPr lang="hi-IN" smtClean="0"/>
              <a:t>शनिवार, 29 अग्रहायन 1947</a:t>
            </a:fld>
            <a:endParaRPr lang="hi-IN"/>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hi-IN"/>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4230397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458ADBA3-9D1D-41C9-BB29-D76EB0BE1C3C}" type="datetimeFigureOut">
              <a:rPr lang="hi-IN" smtClean="0"/>
              <a:t>शनिवार, 29 अग्रहायन 1947</a:t>
            </a:fld>
            <a:endParaRPr lang="hi-IN"/>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hi-IN"/>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3107926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txBody>
          <a:bodyPr/>
          <a:lstStyle/>
          <a:p>
            <a:endParaRPr lang="it-IT"/>
          </a:p>
        </p:txBody>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txBody>
          <a:bodyPr/>
          <a:lstStyle/>
          <a:p>
            <a:endParaRPr lang="it-IT"/>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458ADBA3-9D1D-41C9-BB29-D76EB0BE1C3C}" type="datetimeFigureOut">
              <a:rPr lang="hi-IN" smtClean="0"/>
              <a:t>शनिवार, 29 अग्रहायन 1947</a:t>
            </a:fld>
            <a:endParaRPr lang="hi-IN"/>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hi-IN"/>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7A96F168-B5E5-4F4B-A793-049BE78F1FB7}" type="slidenum">
              <a:rPr lang="hi-IN" smtClean="0"/>
              <a:t>‹N›</a:t>
            </a:fld>
            <a:endParaRPr lang="hi-IN"/>
          </a:p>
        </p:txBody>
      </p:sp>
    </p:spTree>
    <p:extLst>
      <p:ext uri="{BB962C8B-B14F-4D97-AF65-F5344CB8AC3E}">
        <p14:creationId xmlns:p14="http://schemas.microsoft.com/office/powerpoint/2010/main" val="234892989"/>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4.xml"/><Relationship Id="rId1" Type="http://schemas.openxmlformats.org/officeDocument/2006/relationships/video" Target="https://www.youtube.com/embed/4hiKDMsIHn8?start=148&amp;feature=oembed"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43.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50.jpg"/><Relationship Id="rId2" Type="http://schemas.openxmlformats.org/officeDocument/2006/relationships/image" Target="../media/image45.jpg"/><Relationship Id="rId1" Type="http://schemas.openxmlformats.org/officeDocument/2006/relationships/slideLayout" Target="../slideLayouts/slideLayout7.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44ACFC-3F6F-48B1-A18A-701B5865CA1E}"/>
              </a:ext>
            </a:extLst>
          </p:cNvPr>
          <p:cNvSpPr>
            <a:spLocks noGrp="1"/>
          </p:cNvSpPr>
          <p:nvPr>
            <p:ph type="ctrTitle"/>
          </p:nvPr>
        </p:nvSpPr>
        <p:spPr>
          <a:xfrm>
            <a:off x="1561708" y="2091263"/>
            <a:ext cx="9068586" cy="1785278"/>
          </a:xfrm>
        </p:spPr>
        <p:txBody>
          <a:bodyPr/>
          <a:lstStyle/>
          <a:p>
            <a:r>
              <a:rPr lang="it-IT" sz="5400" dirty="0">
                <a:latin typeface="Times New Roman" panose="02020603050405020304" pitchFamily="18" charset="0"/>
              </a:rPr>
              <a:t>IL TANTRISMO</a:t>
            </a:r>
            <a:endParaRPr lang="hi-IN" sz="5400" dirty="0">
              <a:latin typeface="Times New Roman" panose="02020603050405020304" pitchFamily="18" charset="0"/>
            </a:endParaRPr>
          </a:p>
        </p:txBody>
      </p:sp>
      <p:sp>
        <p:nvSpPr>
          <p:cNvPr id="3" name="Sottotitolo 2">
            <a:extLst>
              <a:ext uri="{FF2B5EF4-FFF2-40B4-BE49-F238E27FC236}">
                <a16:creationId xmlns:a16="http://schemas.microsoft.com/office/drawing/2014/main" id="{94BE697D-437E-4214-AF9B-404224F291B3}"/>
              </a:ext>
            </a:extLst>
          </p:cNvPr>
          <p:cNvSpPr>
            <a:spLocks noGrp="1"/>
          </p:cNvSpPr>
          <p:nvPr>
            <p:ph type="subTitle" idx="1"/>
          </p:nvPr>
        </p:nvSpPr>
        <p:spPr>
          <a:xfrm>
            <a:off x="1562100" y="3876542"/>
            <a:ext cx="9070848" cy="1262722"/>
          </a:xfrm>
        </p:spPr>
        <p:txBody>
          <a:bodyPr>
            <a:normAutofit/>
          </a:bodyPr>
          <a:lstStyle/>
          <a:p>
            <a:r>
              <a:rPr lang="it-IT" sz="3200" i="1" dirty="0">
                <a:latin typeface="Times New Roman" panose="02020603050405020304" pitchFamily="18" charset="0"/>
                <a:cs typeface="Times New Roman" panose="02020603050405020304" pitchFamily="18" charset="0"/>
              </a:rPr>
              <a:t>Introduzione all’</a:t>
            </a:r>
            <a:r>
              <a:rPr lang="it-IT" sz="3200" i="1" dirty="0" err="1">
                <a:latin typeface="Times New Roman" panose="02020603050405020304" pitchFamily="18" charset="0"/>
                <a:cs typeface="Times New Roman" panose="02020603050405020304" pitchFamily="18" charset="0"/>
              </a:rPr>
              <a:t>hinduismo</a:t>
            </a:r>
            <a:endParaRPr lang="it-IT" sz="3200" i="1" dirty="0">
              <a:latin typeface="Times New Roman" panose="02020603050405020304" pitchFamily="18" charset="0"/>
              <a:cs typeface="Times New Roman" panose="02020603050405020304" pitchFamily="18" charset="0"/>
            </a:endParaRPr>
          </a:p>
          <a:p>
            <a:r>
              <a:rPr lang="it-IT" sz="2000" dirty="0">
                <a:latin typeface="Times New Roman" panose="02020603050405020304" pitchFamily="18" charset="0"/>
                <a:cs typeface="Times New Roman" panose="02020603050405020304" pitchFamily="18" charset="0"/>
              </a:rPr>
              <a:t>Prof.ssa Maria Angelillo</a:t>
            </a:r>
            <a:endParaRPr lang="hi-IN" sz="2000" dirty="0">
              <a:latin typeface="Times New Roman" panose="02020603050405020304" pitchFamily="18" charset="0"/>
            </a:endParaRPr>
          </a:p>
        </p:txBody>
      </p:sp>
    </p:spTree>
    <p:extLst>
      <p:ext uri="{BB962C8B-B14F-4D97-AF65-F5344CB8AC3E}">
        <p14:creationId xmlns:p14="http://schemas.microsoft.com/office/powerpoint/2010/main" val="4174564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15527C-B6B2-4BD2-8629-18B697FC69D8}"/>
              </a:ext>
            </a:extLst>
          </p:cNvPr>
          <p:cNvSpPr>
            <a:spLocks noGrp="1"/>
          </p:cNvSpPr>
          <p:nvPr>
            <p:ph type="title"/>
          </p:nvPr>
        </p:nvSpPr>
        <p:spPr>
          <a:xfrm>
            <a:off x="1066800" y="642594"/>
            <a:ext cx="10058400" cy="1160448"/>
          </a:xfrm>
        </p:spPr>
        <p:txBody>
          <a:bodyPr/>
          <a:lstStyle/>
          <a:p>
            <a:pPr algn="ctr"/>
            <a:r>
              <a:rPr lang="it-IT" dirty="0">
                <a:latin typeface="Times New Roman" panose="02020603050405020304" pitchFamily="18" charset="0"/>
                <a:cs typeface="Times New Roman" panose="02020603050405020304" pitchFamily="18" charset="0"/>
              </a:rPr>
              <a:t>TANTRA e TANTRISMO:</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14EDA738-0810-49CE-9EAB-A21591FE3103}"/>
              </a:ext>
            </a:extLst>
          </p:cNvPr>
          <p:cNvSpPr>
            <a:spLocks noGrp="1"/>
          </p:cNvSpPr>
          <p:nvPr>
            <p:ph idx="1"/>
          </p:nvPr>
        </p:nvSpPr>
        <p:spPr>
          <a:xfrm>
            <a:off x="1066800" y="1803042"/>
            <a:ext cx="10058400" cy="4231998"/>
          </a:xfrm>
        </p:spPr>
        <p:txBody>
          <a:bodyPr>
            <a:normAutofit fontScale="92500"/>
          </a:bodyPr>
          <a:lstStyle/>
          <a:p>
            <a:r>
              <a:rPr lang="it-IT" sz="2400" dirty="0">
                <a:latin typeface="Times New Roman" panose="02020603050405020304" pitchFamily="18" charset="0"/>
                <a:cs typeface="Times New Roman" panose="02020603050405020304" pitchFamily="18" charset="0"/>
              </a:rPr>
              <a:t>Nel XIX secolo gli orientalisti occidentali prendono coscienza dell’esistenza nel mondo hindu di pratiche diverse da quelle del brahmanesimo e dell’induismo classico basati sul Veda e sulle </a:t>
            </a:r>
            <a:r>
              <a:rPr lang="it-IT" sz="2400" dirty="0" err="1">
                <a:latin typeface="Times New Roman" panose="02020603050405020304" pitchFamily="18" charset="0"/>
                <a:cs typeface="Times New Roman" panose="02020603050405020304" pitchFamily="18" charset="0"/>
              </a:rPr>
              <a:t>Upaniṣad</a:t>
            </a:r>
            <a:r>
              <a:rPr lang="it-IT" sz="2400" dirty="0">
                <a:latin typeface="Times New Roman" panose="02020603050405020304" pitchFamily="18" charset="0"/>
                <a:cs typeface="Times New Roman" panose="02020603050405020304" pitchFamily="18" charset="0"/>
              </a:rPr>
              <a:t>, che conoscevano ancora superficialmente e che credevano costituire tutto il complesso della religione e della metafisica dell’India, e ritrovano queste pratiche in testi sanscriti chiamati «tantra»</a:t>
            </a:r>
          </a:p>
          <a:p>
            <a:r>
              <a:rPr lang="it-IT" sz="2400" dirty="0">
                <a:latin typeface="Times New Roman" panose="02020603050405020304" pitchFamily="18" charset="0"/>
                <a:cs typeface="Times New Roman" panose="02020603050405020304" pitchFamily="18" charset="0"/>
              </a:rPr>
              <a:t>Essi utilizzarono questo termine e l’aggettivo tantrico per indicare quello che a loro sembrava essere un complesso aberrante di pratiche strane e ripugnanti, legate al culto di divinità multiple e spesso terrifiche, e di speculazioni bizzarre. </a:t>
            </a:r>
          </a:p>
          <a:p>
            <a:r>
              <a:rPr lang="it-IT" sz="2400" dirty="0">
                <a:latin typeface="Times New Roman" panose="02020603050405020304" pitchFamily="18" charset="0"/>
                <a:cs typeface="Times New Roman" panose="02020603050405020304" pitchFamily="18" charset="0"/>
              </a:rPr>
              <a:t>Complesso tantrico estraneo al pensiero e alla religione originari dell’India: pregiudizio del tutto infondato, ma persistente</a:t>
            </a:r>
          </a:p>
          <a:p>
            <a:r>
              <a:rPr lang="it-IT" sz="2400" dirty="0">
                <a:latin typeface="Times New Roman" panose="02020603050405020304" pitchFamily="18" charset="0"/>
                <a:cs typeface="Times New Roman" panose="02020603050405020304" pitchFamily="18" charset="0"/>
              </a:rPr>
              <a:t>Tantrismo: no religione distinta, ma aspetto, tendenza propria dell’induismo </a:t>
            </a:r>
            <a:endParaRPr lang="hi-IN" sz="2400" dirty="0">
              <a:latin typeface="Times New Roman" panose="02020603050405020304" pitchFamily="18" charset="0"/>
            </a:endParaRPr>
          </a:p>
        </p:txBody>
      </p:sp>
    </p:spTree>
    <p:extLst>
      <p:ext uri="{BB962C8B-B14F-4D97-AF65-F5344CB8AC3E}">
        <p14:creationId xmlns:p14="http://schemas.microsoft.com/office/powerpoint/2010/main" val="2871524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3F03E6-AC48-43E1-B660-4D76769DB80B}"/>
              </a:ext>
            </a:extLst>
          </p:cNvPr>
          <p:cNvSpPr>
            <a:spLocks noGrp="1"/>
          </p:cNvSpPr>
          <p:nvPr>
            <p:ph type="title"/>
          </p:nvPr>
        </p:nvSpPr>
        <p:spPr>
          <a:xfrm>
            <a:off x="1066800" y="642594"/>
            <a:ext cx="10058400" cy="1108933"/>
          </a:xfrm>
        </p:spPr>
        <p:txBody>
          <a:bodyPr/>
          <a:lstStyle/>
          <a:p>
            <a:pPr algn="ctr"/>
            <a:r>
              <a:rPr lang="it-IT" dirty="0">
                <a:latin typeface="Times New Roman" panose="02020603050405020304" pitchFamily="18" charset="0"/>
                <a:cs typeface="Times New Roman" panose="02020603050405020304" pitchFamily="18" charset="0"/>
              </a:rPr>
              <a:t>TANTRA e TANTRISMO:</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06C279E1-F7A2-4C86-9A63-A5FDE72F645A}"/>
              </a:ext>
            </a:extLst>
          </p:cNvPr>
          <p:cNvSpPr>
            <a:spLocks noGrp="1"/>
          </p:cNvSpPr>
          <p:nvPr>
            <p:ph idx="1"/>
          </p:nvPr>
        </p:nvSpPr>
        <p:spPr>
          <a:xfrm>
            <a:off x="1066800" y="1751527"/>
            <a:ext cx="10058400" cy="4283513"/>
          </a:xfrm>
        </p:spPr>
        <p:txBody>
          <a:bodyPr>
            <a:normAutofit/>
          </a:bodyPr>
          <a:lstStyle/>
          <a:p>
            <a:r>
              <a:rPr lang="it-IT" sz="2400" dirty="0">
                <a:latin typeface="Times New Roman" panose="02020603050405020304" pitchFamily="18" charset="0"/>
              </a:rPr>
              <a:t>Aspetto tecnico, rituale della religione (una caratteristica del tantrismo: proliferazione rituale)</a:t>
            </a:r>
          </a:p>
          <a:p>
            <a:r>
              <a:rPr lang="it-IT" sz="2400" dirty="0" err="1">
                <a:effectLst/>
                <a:latin typeface="Times New Roman" panose="02020603050405020304" pitchFamily="18" charset="0"/>
                <a:ea typeface="Calibri" panose="020F0502020204030204" pitchFamily="34" charset="0"/>
                <a:cs typeface="Times New Roman" panose="02020603050405020304" pitchFamily="18" charset="0"/>
              </a:rPr>
              <a:t>Andrè</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2400" dirty="0" err="1">
                <a:effectLst/>
                <a:latin typeface="Times New Roman" panose="02020603050405020304" pitchFamily="18" charset="0"/>
                <a:ea typeface="Calibri" panose="020F0502020204030204" pitchFamily="34" charset="0"/>
                <a:cs typeface="Times New Roman" panose="02020603050405020304" pitchFamily="18" charset="0"/>
              </a:rPr>
              <a:t>Padoux</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 ha affermato che «si può ammettere che il Tantrismo sia una categoria indipendente e lo si può definire in generale come una via pratica ai poteri sovrannaturali e alla liberazione; esso consiste nell’uso di pratiche e tecniche specifiche (rituali, corporee, mentali), che sono sempre associate a una dottrina particolare. Queste pratiche sono intrinsecamente fondate sulla dottrina che dà loro uno scopo e un significato, e le organizza in uno schema. Elementi della dottrina così come alcune pratiche si possono incontrare anche altrove nelle religioni indiane, ma quando entrambi sono associati e saldati in una visione del mondo pratica, là vi è il Tantrismo»</a:t>
            </a:r>
            <a:endParaRPr lang="it-IT" sz="2400" dirty="0">
              <a:latin typeface="Times New Roman" panose="02020603050405020304" pitchFamily="18" charset="0"/>
              <a:cs typeface="Times New Roman" panose="02020603050405020304" pitchFamily="18" charset="0"/>
            </a:endParaRPr>
          </a:p>
          <a:p>
            <a:endParaRPr lang="hi-IN" sz="2000" dirty="0">
              <a:latin typeface="Times New Roman" panose="02020603050405020304" pitchFamily="18" charset="0"/>
            </a:endParaRPr>
          </a:p>
        </p:txBody>
      </p:sp>
    </p:spTree>
    <p:extLst>
      <p:ext uri="{BB962C8B-B14F-4D97-AF65-F5344CB8AC3E}">
        <p14:creationId xmlns:p14="http://schemas.microsoft.com/office/powerpoint/2010/main" val="3920823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C615FD-DCF7-4803-8846-547E0969470E}"/>
              </a:ext>
            </a:extLst>
          </p:cNvPr>
          <p:cNvSpPr>
            <a:spLocks noGrp="1"/>
          </p:cNvSpPr>
          <p:nvPr>
            <p:ph type="title"/>
          </p:nvPr>
        </p:nvSpPr>
        <p:spPr>
          <a:xfrm>
            <a:off x="1066800" y="642594"/>
            <a:ext cx="6106732" cy="1371600"/>
          </a:xfrm>
        </p:spPr>
        <p:txBody>
          <a:bodyPr>
            <a:normAutofit fontScale="90000"/>
          </a:bodyPr>
          <a:lstStyle/>
          <a:p>
            <a:r>
              <a:rPr kumimoji="0" lang="it-IT" sz="4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TANTRA e TANTRISMO:</a:t>
            </a:r>
            <a:endParaRPr lang="hi-IN" dirty="0"/>
          </a:p>
        </p:txBody>
      </p:sp>
      <p:sp>
        <p:nvSpPr>
          <p:cNvPr id="3" name="Segnaposto contenuto 2">
            <a:extLst>
              <a:ext uri="{FF2B5EF4-FFF2-40B4-BE49-F238E27FC236}">
                <a16:creationId xmlns:a16="http://schemas.microsoft.com/office/drawing/2014/main" id="{B423BEBA-E1E6-4735-B11A-6F823B7ECC5C}"/>
              </a:ext>
            </a:extLst>
          </p:cNvPr>
          <p:cNvSpPr>
            <a:spLocks noGrp="1"/>
          </p:cNvSpPr>
          <p:nvPr>
            <p:ph idx="1"/>
          </p:nvPr>
        </p:nvSpPr>
        <p:spPr>
          <a:xfrm>
            <a:off x="1066800" y="2103120"/>
            <a:ext cx="5269606" cy="3931920"/>
          </a:xfrm>
        </p:spPr>
        <p:txBody>
          <a:bodyPr>
            <a:normAutofit/>
          </a:bodyPr>
          <a:lstStyle/>
          <a:p>
            <a:r>
              <a:rPr lang="it-IT" sz="2400" dirty="0">
                <a:latin typeface="Times New Roman" panose="02020603050405020304" pitchFamily="18" charset="0"/>
              </a:rPr>
              <a:t>M. </a:t>
            </a:r>
            <a:r>
              <a:rPr lang="it-IT" sz="2400" dirty="0" err="1">
                <a:latin typeface="Times New Roman" panose="02020603050405020304" pitchFamily="18" charset="0"/>
              </a:rPr>
              <a:t>Biardeau</a:t>
            </a:r>
            <a:r>
              <a:rPr lang="it-IT" sz="2400" dirty="0">
                <a:latin typeface="Times New Roman" panose="02020603050405020304" pitchFamily="18" charset="0"/>
              </a:rPr>
              <a:t>: riassume l’aspetto dottrinale del tantrismo come un tentativo di porre KAMA, il desiderio, in ogni suo significato al servizio della liberazione, non per sacrificare questo mondo per amore della liberazione, ma per ricostituirlo, in vari modi, all’interno della prospettiva della salvezza</a:t>
            </a:r>
            <a:endParaRPr lang="hi-IN" sz="2400" dirty="0">
              <a:latin typeface="Times New Roman" panose="02020603050405020304" pitchFamily="18" charset="0"/>
            </a:endParaRPr>
          </a:p>
        </p:txBody>
      </p:sp>
      <p:pic>
        <p:nvPicPr>
          <p:cNvPr id="5" name="Immagine 4">
            <a:extLst>
              <a:ext uri="{FF2B5EF4-FFF2-40B4-BE49-F238E27FC236}">
                <a16:creationId xmlns:a16="http://schemas.microsoft.com/office/drawing/2014/main" id="{79D5A3BE-0357-46B3-8F67-C24AA29634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4490" y="380463"/>
            <a:ext cx="4429125" cy="6097073"/>
          </a:xfrm>
          <a:prstGeom prst="rect">
            <a:avLst/>
          </a:prstGeom>
        </p:spPr>
      </p:pic>
    </p:spTree>
    <p:extLst>
      <p:ext uri="{BB962C8B-B14F-4D97-AF65-F5344CB8AC3E}">
        <p14:creationId xmlns:p14="http://schemas.microsoft.com/office/powerpoint/2010/main" val="81652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42852"/>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99E0EC0-A9A4-4E97-B125-602BDFEA3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689845" cy="6804000"/>
          </a:xfrm>
          <a:prstGeom prst="rect">
            <a:avLst/>
          </a:prstGeom>
        </p:spPr>
      </p:pic>
      <p:sp>
        <p:nvSpPr>
          <p:cNvPr id="2" name="CasellaDiTesto 1">
            <a:extLst>
              <a:ext uri="{FF2B5EF4-FFF2-40B4-BE49-F238E27FC236}">
                <a16:creationId xmlns:a16="http://schemas.microsoft.com/office/drawing/2014/main" id="{C2E2E39C-6F9F-4FB2-B36E-D2B83E284205}"/>
              </a:ext>
            </a:extLst>
          </p:cNvPr>
          <p:cNvSpPr txBox="1"/>
          <p:nvPr/>
        </p:nvSpPr>
        <p:spPr>
          <a:xfrm>
            <a:off x="6096000" y="785611"/>
            <a:ext cx="5353318" cy="4955203"/>
          </a:xfrm>
          <a:prstGeom prst="rect">
            <a:avLst/>
          </a:prstGeom>
          <a:noFill/>
        </p:spPr>
        <p:txBody>
          <a:bodyPr wrap="square" rtlCol="0">
            <a:spAutoFit/>
          </a:bodyPr>
          <a:lstStyle/>
          <a:p>
            <a:pPr algn="ctr"/>
            <a:r>
              <a:rPr lang="it-IT" sz="3600" dirty="0" err="1">
                <a:latin typeface="Times New Roman" panose="02020603050405020304" pitchFamily="18" charset="0"/>
                <a:cs typeface="Times New Roman" panose="02020603050405020304" pitchFamily="18" charset="0"/>
              </a:rPr>
              <a:t>Kāmadeva</a:t>
            </a:r>
            <a:r>
              <a:rPr lang="it-IT" sz="3600" dirty="0">
                <a:latin typeface="Times New Roman" panose="02020603050405020304" pitchFamily="18" charset="0"/>
                <a:cs typeface="Times New Roman" panose="02020603050405020304" pitchFamily="18" charset="0"/>
              </a:rPr>
              <a:t>:</a:t>
            </a:r>
          </a:p>
          <a:p>
            <a:pPr algn="ctr"/>
            <a:endParaRPr lang="it-IT"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it-IT" sz="2000" dirty="0">
                <a:latin typeface="Times New Roman" panose="02020603050405020304" pitchFamily="18" charset="0"/>
                <a:cs typeface="Times New Roman" panose="02020603050405020304" pitchFamily="18" charset="0"/>
              </a:rPr>
              <a:t>arco di canna da zucchero</a:t>
            </a:r>
          </a:p>
          <a:p>
            <a:pPr marL="457200" indent="-457200">
              <a:buFont typeface="Arial" panose="020B0604020202020204" pitchFamily="34" charset="0"/>
              <a:buChar char="•"/>
            </a:pPr>
            <a:r>
              <a:rPr lang="it-IT" sz="2000" dirty="0">
                <a:latin typeface="Times New Roman" panose="02020603050405020304" pitchFamily="18" charset="0"/>
                <a:cs typeface="Times New Roman" panose="02020603050405020304" pitchFamily="18" charset="0"/>
              </a:rPr>
              <a:t>5 frecce fiorite</a:t>
            </a:r>
          </a:p>
          <a:p>
            <a:pPr marL="457200" indent="-457200">
              <a:buFont typeface="Arial" panose="020B0604020202020204" pitchFamily="34" charset="0"/>
              <a:buChar char="•"/>
            </a:pPr>
            <a:r>
              <a:rPr lang="it-IT" sz="2000" dirty="0">
                <a:latin typeface="Times New Roman" panose="02020603050405020304" pitchFamily="18" charset="0"/>
                <a:cs typeface="Times New Roman" panose="02020603050405020304" pitchFamily="18" charset="0"/>
              </a:rPr>
              <a:t>corda dell’arco: sequenza di api</a:t>
            </a:r>
          </a:p>
          <a:p>
            <a:pPr marL="457200" indent="-457200">
              <a:buFont typeface="Arial" panose="020B0604020202020204" pitchFamily="34" charset="0"/>
              <a:buChar char="•"/>
            </a:pPr>
            <a:r>
              <a:rPr lang="it-IT" sz="2000" dirty="0">
                <a:latin typeface="Times New Roman" panose="02020603050405020304" pitchFamily="18" charset="0"/>
                <a:cs typeface="Times New Roman" panose="02020603050405020304" pitchFamily="18" charset="0"/>
              </a:rPr>
              <a:t>cappio + uncino</a:t>
            </a:r>
          </a:p>
          <a:p>
            <a:pPr marL="457200" indent="-457200">
              <a:buFont typeface="Arial" panose="020B0604020202020204" pitchFamily="34" charset="0"/>
              <a:buChar char="•"/>
            </a:pPr>
            <a:r>
              <a:rPr lang="it-IT" sz="2000" dirty="0" err="1">
                <a:latin typeface="Times New Roman" panose="02020603050405020304" pitchFamily="18" charset="0"/>
                <a:cs typeface="Times New Roman" panose="02020603050405020304" pitchFamily="18" charset="0"/>
              </a:rPr>
              <a:t>Brahmā</a:t>
            </a:r>
            <a:endParaRPr lang="it-IT" sz="20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it-IT" sz="2000" dirty="0">
                <a:latin typeface="Times New Roman" panose="02020603050405020304" pitchFamily="18" charset="0"/>
                <a:cs typeface="Times New Roman" panose="02020603050405020304" pitchFamily="18" charset="0"/>
              </a:rPr>
              <a:t>mogli: Rati e </a:t>
            </a:r>
            <a:r>
              <a:rPr lang="it-IT" sz="2000" dirty="0" err="1">
                <a:latin typeface="Times New Roman" panose="02020603050405020304" pitchFamily="18" charset="0"/>
                <a:cs typeface="Times New Roman" panose="02020603050405020304" pitchFamily="18" charset="0"/>
              </a:rPr>
              <a:t>Prīti</a:t>
            </a:r>
            <a:r>
              <a:rPr lang="it-IT" sz="2000" dirty="0">
                <a:latin typeface="Times New Roman" panose="02020603050405020304" pitchFamily="18" charset="0"/>
                <a:cs typeface="Times New Roman" panose="02020603050405020304" pitchFamily="18" charset="0"/>
              </a:rPr>
              <a:t> (Lussuria e Affetto)</a:t>
            </a:r>
          </a:p>
          <a:p>
            <a:pPr marL="457200" indent="-457200">
              <a:buFont typeface="Arial" panose="020B0604020202020204" pitchFamily="34" charset="0"/>
              <a:buChar char="•"/>
            </a:pPr>
            <a:r>
              <a:rPr lang="it-IT" sz="2000" dirty="0" err="1">
                <a:latin typeface="Times New Roman" panose="02020603050405020304" pitchFamily="18" charset="0"/>
                <a:cs typeface="Times New Roman" panose="02020603050405020304" pitchFamily="18" charset="0"/>
              </a:rPr>
              <a:t>Vasanta</a:t>
            </a:r>
            <a:endParaRPr lang="it-IT" sz="20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it-IT" sz="2000" dirty="0" err="1">
                <a:latin typeface="Times New Roman" panose="02020603050405020304" pitchFamily="18" charset="0"/>
                <a:cs typeface="Times New Roman" panose="02020603050405020304" pitchFamily="18" charset="0"/>
              </a:rPr>
              <a:t>Māra</a:t>
            </a:r>
            <a:endParaRPr lang="it-IT" sz="20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it-IT" sz="2000" i="1" dirty="0" err="1">
                <a:latin typeface="Times New Roman" panose="02020603050405020304" pitchFamily="18" charset="0"/>
                <a:cs typeface="Times New Roman" panose="02020603050405020304" pitchFamily="18" charset="0"/>
              </a:rPr>
              <a:t>Vāhana</a:t>
            </a:r>
            <a:r>
              <a:rPr lang="it-IT" sz="2000" i="1" dirty="0">
                <a:latin typeface="Times New Roman" panose="02020603050405020304" pitchFamily="18" charset="0"/>
                <a:cs typeface="Times New Roman" panose="02020603050405020304" pitchFamily="18" charset="0"/>
              </a:rPr>
              <a:t> </a:t>
            </a:r>
            <a:r>
              <a:rPr lang="it-IT" sz="1600" dirty="0">
                <a:latin typeface="Times New Roman" panose="02020603050405020304" pitchFamily="18" charset="0"/>
                <a:cs typeface="Times New Roman" panose="02020603050405020304" pitchFamily="18" charset="0"/>
              </a:rPr>
              <a:t>(veicolo animale che accompagna la divinità)</a:t>
            </a:r>
            <a:r>
              <a:rPr lang="it-IT" sz="2000" dirty="0">
                <a:latin typeface="Times New Roman" panose="02020603050405020304" pitchFamily="18" charset="0"/>
                <a:cs typeface="Times New Roman" panose="02020603050405020304" pitchFamily="18" charset="0"/>
              </a:rPr>
              <a:t>:</a:t>
            </a:r>
            <a:r>
              <a:rPr lang="it-IT" sz="2400" dirty="0">
                <a:latin typeface="Times New Roman" panose="02020603050405020304" pitchFamily="18" charset="0"/>
                <a:cs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pappagallo (</a:t>
            </a:r>
            <a:r>
              <a:rPr lang="it-IT" sz="2000" i="1" dirty="0" err="1">
                <a:latin typeface="Times New Roman" panose="02020603050405020304" pitchFamily="18" charset="0"/>
                <a:cs typeface="Times New Roman" panose="02020603050405020304" pitchFamily="18" charset="0"/>
              </a:rPr>
              <a:t>vāhana</a:t>
            </a:r>
            <a:r>
              <a:rPr lang="it-IT" sz="2000" dirty="0">
                <a:latin typeface="Times New Roman" panose="02020603050405020304" pitchFamily="18" charset="0"/>
                <a:cs typeface="Times New Roman" panose="02020603050405020304" pitchFamily="18" charset="0"/>
              </a:rPr>
              <a:t>: «rappresentazione duplicata dell’energia e del carattere della divinità» H. Zimmer)</a:t>
            </a:r>
            <a:endParaRPr lang="hi-IN" sz="2400" dirty="0">
              <a:latin typeface="Times New Roman" panose="02020603050405020304" pitchFamily="18" charset="0"/>
            </a:endParaRPr>
          </a:p>
        </p:txBody>
      </p:sp>
    </p:spTree>
    <p:extLst>
      <p:ext uri="{BB962C8B-B14F-4D97-AF65-F5344CB8AC3E}">
        <p14:creationId xmlns:p14="http://schemas.microsoft.com/office/powerpoint/2010/main" val="56318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50E02"/>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D9843FAF-64EE-427A-9E5F-F9C429F962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7127" y="180304"/>
            <a:ext cx="8977745" cy="6581104"/>
          </a:xfrm>
          <a:prstGeom prst="rect">
            <a:avLst/>
          </a:prstGeom>
          <a:effectLst>
            <a:glow rad="139700">
              <a:srgbClr val="850E02">
                <a:alpha val="40000"/>
              </a:srgbClr>
            </a:glow>
            <a:softEdge rad="63500"/>
          </a:effectLst>
        </p:spPr>
      </p:pic>
    </p:spTree>
    <p:extLst>
      <p:ext uri="{BB962C8B-B14F-4D97-AF65-F5344CB8AC3E}">
        <p14:creationId xmlns:p14="http://schemas.microsoft.com/office/powerpoint/2010/main" val="2153105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69B99FF-F697-4306-8911-1491C1CA9E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7638" y="1164831"/>
            <a:ext cx="8942569" cy="5004000"/>
          </a:xfrm>
          <a:prstGeom prst="rect">
            <a:avLst/>
          </a:prstGeom>
        </p:spPr>
      </p:pic>
    </p:spTree>
    <p:extLst>
      <p:ext uri="{BB962C8B-B14F-4D97-AF65-F5344CB8AC3E}">
        <p14:creationId xmlns:p14="http://schemas.microsoft.com/office/powerpoint/2010/main" val="3404907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DCB4BD4-3B7E-48D8-B8B3-E00A1C7E41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3163" y="387000"/>
            <a:ext cx="7805673" cy="6084000"/>
          </a:xfrm>
          <a:prstGeom prst="rect">
            <a:avLst/>
          </a:prstGeom>
        </p:spPr>
      </p:pic>
    </p:spTree>
    <p:extLst>
      <p:ext uri="{BB962C8B-B14F-4D97-AF65-F5344CB8AC3E}">
        <p14:creationId xmlns:p14="http://schemas.microsoft.com/office/powerpoint/2010/main" val="4117589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DA1CD53B-7D66-455F-9144-C84C1B8372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4246" y="538162"/>
            <a:ext cx="5829300" cy="5781675"/>
          </a:xfrm>
          <a:prstGeom prst="rect">
            <a:avLst/>
          </a:prstGeom>
        </p:spPr>
      </p:pic>
      <p:pic>
        <p:nvPicPr>
          <p:cNvPr id="11" name="Immagine 10">
            <a:extLst>
              <a:ext uri="{FF2B5EF4-FFF2-40B4-BE49-F238E27FC236}">
                <a16:creationId xmlns:a16="http://schemas.microsoft.com/office/drawing/2014/main" id="{0CED4E6A-6A97-4E2F-9F12-DEDC23BE98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728" y="1809788"/>
            <a:ext cx="5152534" cy="3420000"/>
          </a:xfrm>
          <a:prstGeom prst="rect">
            <a:avLst/>
          </a:prstGeom>
        </p:spPr>
      </p:pic>
    </p:spTree>
    <p:extLst>
      <p:ext uri="{BB962C8B-B14F-4D97-AF65-F5344CB8AC3E}">
        <p14:creationId xmlns:p14="http://schemas.microsoft.com/office/powerpoint/2010/main" val="1124903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7415C53-E1A9-4947-8942-FABA8A2E2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461" y="0"/>
            <a:ext cx="12087077" cy="6858000"/>
          </a:xfrm>
          <a:prstGeom prst="rect">
            <a:avLst/>
          </a:prstGeom>
        </p:spPr>
      </p:pic>
    </p:spTree>
    <p:extLst>
      <p:ext uri="{BB962C8B-B14F-4D97-AF65-F5344CB8AC3E}">
        <p14:creationId xmlns:p14="http://schemas.microsoft.com/office/powerpoint/2010/main" val="1221039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BF0C8A-480C-4E5D-9B53-DE8FB59D3E64}"/>
              </a:ext>
            </a:extLst>
          </p:cNvPr>
          <p:cNvSpPr>
            <a:spLocks noGrp="1"/>
          </p:cNvSpPr>
          <p:nvPr>
            <p:ph type="title"/>
          </p:nvPr>
        </p:nvSpPr>
        <p:spPr/>
        <p:txBody>
          <a:bodyPr/>
          <a:lstStyle/>
          <a:p>
            <a:pPr algn="ctr"/>
            <a:r>
              <a:rPr lang="it-IT" dirty="0">
                <a:latin typeface="Times New Roman" panose="02020603050405020304" pitchFamily="18" charset="0"/>
                <a:cs typeface="Times New Roman" panose="02020603050405020304" pitchFamily="18" charset="0"/>
              </a:rPr>
              <a:t>TANTRA e TANTRISMO:</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2B5B59EB-16CE-4B71-AE6C-B2CF0C9E5857}"/>
              </a:ext>
            </a:extLst>
          </p:cNvPr>
          <p:cNvSpPr>
            <a:spLocks noGrp="1"/>
          </p:cNvSpPr>
          <p:nvPr>
            <p:ph idx="1"/>
          </p:nvPr>
        </p:nvSpPr>
        <p:spPr/>
        <p:txBody>
          <a:bodyPr/>
          <a:lstStyle/>
          <a:p>
            <a:r>
              <a:rPr lang="it-IT" sz="2400" dirty="0">
                <a:effectLst/>
                <a:latin typeface="Times New Roman" panose="02020603050405020304" pitchFamily="18" charset="0"/>
                <a:ea typeface="Calibri" panose="020F0502020204030204" pitchFamily="34" charset="0"/>
                <a:cs typeface="Times New Roman" panose="02020603050405020304" pitchFamily="18" charset="0"/>
              </a:rPr>
              <a:t>La relazione complessa intrattenuta da questo sistema di pratiche con i dettami dell’induismo non fu dapprincipio compresa e si ritenne che il tantrismo descrivesse una teologia in sé conchiusa e il cui ambito di influenza fosse sufficientemente limitato e specifico. Tra i primi a comprendere la natura estremamente pervasiva e fluida del pensiero tantrico vi fu Mircea Eliade, il quale affermò che «esso giunse a designare un grandioso movimento filosofico e religioso che si annuncia dal IV secolo della nostra era e assume la forma di una “moda” pan-indiana a partire dal VI secolo. (…) In un tempo relativamente breve, la filosofia, la mistica, il rituale, la morale, l’iconografia, la stessa letteratura vengono influenzati dal tantrismo»</a:t>
            </a:r>
          </a:p>
          <a:p>
            <a:endParaRPr lang="hi-IN" dirty="0">
              <a:latin typeface="Times New Roman" panose="02020603050405020304" pitchFamily="18" charset="0"/>
            </a:endParaRPr>
          </a:p>
        </p:txBody>
      </p:sp>
    </p:spTree>
    <p:extLst>
      <p:ext uri="{BB962C8B-B14F-4D97-AF65-F5344CB8AC3E}">
        <p14:creationId xmlns:p14="http://schemas.microsoft.com/office/powerpoint/2010/main" val="30700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36B915-2363-41A2-B706-2C82FA8767F5}"/>
              </a:ext>
            </a:extLst>
          </p:cNvPr>
          <p:cNvSpPr>
            <a:spLocks noGrp="1"/>
          </p:cNvSpPr>
          <p:nvPr>
            <p:ph type="title"/>
          </p:nvPr>
        </p:nvSpPr>
        <p:spPr>
          <a:xfrm>
            <a:off x="1066800" y="386366"/>
            <a:ext cx="10058400" cy="1004552"/>
          </a:xfrm>
        </p:spPr>
        <p:txBody>
          <a:bodyPr/>
          <a:lstStyle/>
          <a:p>
            <a:pPr algn="ctr"/>
            <a:r>
              <a:rPr lang="it-IT" dirty="0">
                <a:latin typeface="Times New Roman" panose="02020603050405020304" pitchFamily="18" charset="0"/>
                <a:cs typeface="Times New Roman" panose="02020603050405020304" pitchFamily="18" charset="0"/>
              </a:rPr>
              <a:t>TANTRA e TANTRISMO:</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362E49F2-8972-4EAD-BF11-3AD7EADDE5E6}"/>
              </a:ext>
            </a:extLst>
          </p:cNvPr>
          <p:cNvSpPr>
            <a:spLocks noGrp="1"/>
          </p:cNvSpPr>
          <p:nvPr>
            <p:ph idx="1"/>
          </p:nvPr>
        </p:nvSpPr>
        <p:spPr>
          <a:xfrm>
            <a:off x="425003" y="1249251"/>
            <a:ext cx="11281893" cy="5125791"/>
          </a:xfrm>
        </p:spPr>
        <p:txBody>
          <a:bodyPr>
            <a:normAutofit lnSpcReduction="10000"/>
          </a:bodyPr>
          <a:lstStyle/>
          <a:p>
            <a:pPr marL="215900" marR="215900" lvl="0" indent="-182880" algn="just" defTabSz="914400" rtl="0" eaLnBrk="1" fontAlgn="auto" latinLnBrk="0" hangingPunct="1">
              <a:lnSpc>
                <a:spcPct val="100000"/>
              </a:lnSpc>
              <a:spcBef>
                <a:spcPts val="1200"/>
              </a:spcBef>
              <a:spcAft>
                <a:spcPts val="1200"/>
              </a:spcAft>
              <a:buClr>
                <a:srgbClr val="ACCBF9">
                  <a:lumMod val="60000"/>
                  <a:lumOff val="40000"/>
                </a:srgbClr>
              </a:buClr>
              <a:buSzTx/>
              <a:buFont typeface="Arial" pitchFamily="34" charset="0"/>
              <a:buChar char="•"/>
              <a:tabLst/>
              <a:defRPr/>
            </a:pPr>
            <a:r>
              <a:rPr kumimoji="0" lang="it-IT"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angal" panose="02040503050203030202" pitchFamily="18" charset="0"/>
              </a:rPr>
              <a:t>Il termine “tantrismo”, di cui non esiste un equivalente nella lingua sanscrita, fu coniato nel XIX secolo da studiosi occidentali, e deriva la propria denominazione dalla parola sanscrita “</a:t>
            </a:r>
            <a:r>
              <a:rPr kumimoji="0" lang="it-IT" sz="20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angal" panose="02040503050203030202" pitchFamily="18" charset="0"/>
              </a:rPr>
              <a:t>tantra</a:t>
            </a:r>
            <a:r>
              <a:rPr kumimoji="0" lang="it-IT"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angal" panose="02040503050203030202" pitchFamily="18" charset="0"/>
              </a:rPr>
              <a:t>” (letteralmente «telaio» e per traslato “trama di tessuto” e anche “teoria”, “norma”, “sistema”: dalla radice verbale </a:t>
            </a:r>
            <a:r>
              <a:rPr kumimoji="0" lang="it-IT" sz="20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angal" panose="02040503050203030202" pitchFamily="18" charset="0"/>
              </a:rPr>
              <a:t>tan</a:t>
            </a:r>
            <a:r>
              <a:rPr kumimoji="0" lang="it-IT"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angal" panose="02040503050203030202" pitchFamily="18" charset="0"/>
              </a:rPr>
              <a:t> tendere e dal suffisso </a:t>
            </a:r>
            <a:r>
              <a:rPr kumimoji="0" lang="it-IT" sz="20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angal" panose="02040503050203030202" pitchFamily="18" charset="0"/>
              </a:rPr>
              <a:t>tra</a:t>
            </a:r>
            <a:r>
              <a:rPr kumimoji="0" lang="it-IT"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angal" panose="02040503050203030202" pitchFamily="18" charset="0"/>
              </a:rPr>
              <a:t> </a:t>
            </a:r>
            <a:r>
              <a:rPr lang="it-IT" sz="2000" dirty="0">
                <a:solidFill>
                  <a:prstClr val="white"/>
                </a:solidFill>
                <a:latin typeface="Times New Roman" panose="02020603050405020304" pitchFamily="18" charset="0"/>
                <a:ea typeface="Calibri" panose="020F0502020204030204" pitchFamily="34" charset="0"/>
                <a:cs typeface="Mangal" panose="02040503050203030202" pitchFamily="18" charset="0"/>
              </a:rPr>
              <a:t>denotante strumentalità</a:t>
            </a:r>
            <a:r>
              <a:rPr kumimoji="0" lang="it-IT"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angal" panose="02040503050203030202" pitchFamily="18" charset="0"/>
              </a:rPr>
              <a:t>. Successivamente il termine è andato a indicare ogni sistema, soprattutto dottrinale, ed è stato usato per riferirsi ai testi illustranti tali dottrine).  </a:t>
            </a:r>
            <a:endParaRPr kumimoji="0" lang="en-US" sz="20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angal" panose="02040503050203030202" pitchFamily="18" charset="0"/>
            </a:endParaRPr>
          </a:p>
          <a:p>
            <a:pPr marL="182880" marR="0" lvl="0" indent="-182880" algn="l" defTabSz="914400" rtl="0" eaLnBrk="1" fontAlgn="auto" latinLnBrk="0" hangingPunct="1">
              <a:lnSpc>
                <a:spcPct val="100000"/>
              </a:lnSpc>
              <a:spcBef>
                <a:spcPts val="900"/>
              </a:spcBef>
              <a:spcAft>
                <a:spcPts val="0"/>
              </a:spcAft>
              <a:buClr>
                <a:srgbClr val="ACCBF9">
                  <a:lumMod val="60000"/>
                  <a:lumOff val="40000"/>
                </a:srgbClr>
              </a:buClr>
              <a:buSzTx/>
              <a:buFont typeface="Arial" pitchFamily="34" charset="0"/>
              <a:buChar char="•"/>
              <a:tabLst/>
              <a:defRPr/>
            </a:pPr>
            <a:r>
              <a:rPr kumimoji="0" lang="it-IT"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rPr>
              <a:t>Il vocabolo significa, quindi, genericamente “testo” e designa particolarmente taluni testi liturgici e teoretici ritenuti di origine divina, frutto di rivelazione e pertanto ortodossi, a carattere confessionale. </a:t>
            </a:r>
          </a:p>
          <a:p>
            <a:pPr marL="215900" marR="215900" algn="just">
              <a:lnSpc>
                <a:spcPct val="110000"/>
              </a:lnSpc>
              <a:spcBef>
                <a:spcPts val="1200"/>
              </a:spcBef>
              <a:spcAft>
                <a:spcPts val="1200"/>
              </a:spcAft>
            </a:pPr>
            <a:r>
              <a:rPr lang="it-IT" sz="2000" dirty="0">
                <a:effectLst/>
                <a:latin typeface="Times New Roman" panose="02020603050405020304" pitchFamily="18" charset="0"/>
                <a:ea typeface="Times New Roman" panose="02020603050405020304" pitchFamily="18" charset="0"/>
              </a:rPr>
              <a:t>I </a:t>
            </a:r>
            <a:r>
              <a:rPr lang="it-IT" sz="2000" i="1" dirty="0">
                <a:effectLst/>
                <a:latin typeface="Times New Roman" panose="02020603050405020304" pitchFamily="18" charset="0"/>
                <a:ea typeface="Times New Roman" panose="02020603050405020304" pitchFamily="18" charset="0"/>
              </a:rPr>
              <a:t>Tantra</a:t>
            </a:r>
            <a:r>
              <a:rPr lang="it-IT" sz="2000" dirty="0">
                <a:effectLst/>
                <a:latin typeface="Times New Roman" panose="02020603050405020304" pitchFamily="18" charset="0"/>
                <a:ea typeface="Times New Roman" panose="02020603050405020304" pitchFamily="18" charset="0"/>
              </a:rPr>
              <a:t>, classificando i </a:t>
            </a:r>
            <a:r>
              <a:rPr lang="it-IT" sz="2000" i="1" dirty="0">
                <a:effectLst/>
                <a:latin typeface="Times New Roman" panose="02020603050405020304" pitchFamily="18" charset="0"/>
                <a:ea typeface="Times New Roman" panose="02020603050405020304" pitchFamily="18" charset="0"/>
              </a:rPr>
              <a:t>Veda</a:t>
            </a:r>
            <a:r>
              <a:rPr lang="it-IT" sz="2000" dirty="0">
                <a:effectLst/>
                <a:latin typeface="Times New Roman" panose="02020603050405020304" pitchFamily="18" charset="0"/>
                <a:ea typeface="Times New Roman" panose="02020603050405020304" pitchFamily="18" charset="0"/>
              </a:rPr>
              <a:t>, le </a:t>
            </a:r>
            <a:r>
              <a:rPr lang="it-IT" sz="2000" i="1" dirty="0">
                <a:effectLst/>
                <a:latin typeface="Times New Roman" panose="02020603050405020304" pitchFamily="18" charset="0"/>
                <a:ea typeface="Times New Roman" panose="02020603050405020304" pitchFamily="18" charset="0"/>
              </a:rPr>
              <a:t>Upanishad</a:t>
            </a:r>
            <a:r>
              <a:rPr lang="it-IT" sz="2000" dirty="0">
                <a:effectLst/>
                <a:latin typeface="Times New Roman" panose="02020603050405020304" pitchFamily="18" charset="0"/>
                <a:ea typeface="Times New Roman" panose="02020603050405020304" pitchFamily="18" charset="0"/>
              </a:rPr>
              <a:t> e i </a:t>
            </a:r>
            <a:r>
              <a:rPr lang="it-IT" sz="2000" i="1" dirty="0" err="1">
                <a:effectLst/>
                <a:latin typeface="Times New Roman" panose="02020603050405020304" pitchFamily="18" charset="0"/>
                <a:ea typeface="Times New Roman" panose="02020603050405020304" pitchFamily="18" charset="0"/>
              </a:rPr>
              <a:t>Purana</a:t>
            </a:r>
            <a:r>
              <a:rPr lang="it-IT" sz="2000" dirty="0">
                <a:effectLst/>
                <a:latin typeface="Times New Roman" panose="02020603050405020304" pitchFamily="18" charset="0"/>
                <a:ea typeface="Times New Roman" panose="02020603050405020304" pitchFamily="18" charset="0"/>
              </a:rPr>
              <a:t> come letteratura sacra delle ere passate, si autodefiniscono i testi sacri dell’epoca moderna, il </a:t>
            </a:r>
            <a:r>
              <a:rPr lang="it-IT" sz="2000" i="1" dirty="0" err="1">
                <a:effectLst/>
                <a:latin typeface="Times New Roman" panose="02020603050405020304" pitchFamily="18" charset="0"/>
                <a:ea typeface="Times New Roman" panose="02020603050405020304" pitchFamily="18" charset="0"/>
              </a:rPr>
              <a:t>kali</a:t>
            </a:r>
            <a:r>
              <a:rPr lang="it-IT" sz="2000" i="1" dirty="0">
                <a:effectLst/>
                <a:latin typeface="Times New Roman" panose="02020603050405020304" pitchFamily="18" charset="0"/>
                <a:ea typeface="Times New Roman" panose="02020603050405020304" pitchFamily="18" charset="0"/>
              </a:rPr>
              <a:t>-yuga</a:t>
            </a:r>
            <a:r>
              <a:rPr lang="it-IT" sz="2000" dirty="0">
                <a:effectLst/>
                <a:latin typeface="Times New Roman" panose="02020603050405020304" pitchFamily="18" charset="0"/>
                <a:ea typeface="Times New Roman" panose="02020603050405020304" pitchFamily="18" charset="0"/>
              </a:rPr>
              <a:t>, l’età tenebrosa della decadenza e del caos. Per il pensiero indiano, infatti, l’esistenza del mondo descrive uno sviluppo dall’omogeneo all’eterogeneo e di nuovo all’omogeneo, attraverso quattro periodi di tempo di durata decrescente intervallanti da otto crepuscoli, pari a 12000 anni divini ed equivalenti a 4.320.000 anni umani. Vi sono, così, stati di evoluzione e di dissoluzione che si alternano e la manifestazione ha nuovamente luogo dopo un periodo di riposo. Le quattro ere in cui si svolge l’età del mondo sono chiamate </a:t>
            </a:r>
            <a:r>
              <a:rPr lang="it-IT" sz="2000" i="1" dirty="0">
                <a:effectLst/>
                <a:latin typeface="Times New Roman" panose="02020603050405020304" pitchFamily="18" charset="0"/>
                <a:ea typeface="Times New Roman" panose="02020603050405020304" pitchFamily="18" charset="0"/>
              </a:rPr>
              <a:t>yuga</a:t>
            </a:r>
            <a:r>
              <a:rPr lang="it-IT" sz="2000" dirty="0">
                <a:effectLst/>
                <a:latin typeface="Times New Roman" panose="02020603050405020304" pitchFamily="18" charset="0"/>
                <a:ea typeface="Times New Roman" panose="02020603050405020304" pitchFamily="18" charset="0"/>
              </a:rPr>
              <a:t>.</a:t>
            </a:r>
            <a:endParaRPr lang="en-US" sz="2000" dirty="0">
              <a:effectLst/>
              <a:latin typeface="Times New Roman" panose="02020603050405020304" pitchFamily="18" charset="0"/>
              <a:ea typeface="Times New Roman" panose="02020603050405020304" pitchFamily="18" charset="0"/>
            </a:endParaRPr>
          </a:p>
          <a:p>
            <a:endParaRPr lang="hi-IN" dirty="0"/>
          </a:p>
        </p:txBody>
      </p:sp>
    </p:spTree>
    <p:extLst>
      <p:ext uri="{BB962C8B-B14F-4D97-AF65-F5344CB8AC3E}">
        <p14:creationId xmlns:p14="http://schemas.microsoft.com/office/powerpoint/2010/main" val="2823599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2C88E0-FF10-4DE9-836A-B96FFDE8AF46}"/>
              </a:ext>
            </a:extLst>
          </p:cNvPr>
          <p:cNvSpPr>
            <a:spLocks noGrp="1"/>
          </p:cNvSpPr>
          <p:nvPr>
            <p:ph type="title"/>
          </p:nvPr>
        </p:nvSpPr>
        <p:spPr>
          <a:xfrm>
            <a:off x="1066800" y="386366"/>
            <a:ext cx="10058400" cy="1184857"/>
          </a:xfrm>
        </p:spPr>
        <p:txBody>
          <a:bodyPr/>
          <a:lstStyle/>
          <a:p>
            <a:pPr algn="ctr"/>
            <a:r>
              <a:rPr lang="it-IT" dirty="0">
                <a:latin typeface="Times New Roman" panose="02020603050405020304" pitchFamily="18" charset="0"/>
                <a:cs typeface="Times New Roman" panose="02020603050405020304" pitchFamily="18" charset="0"/>
              </a:rPr>
              <a:t>TANTRA e TANTRISMO:</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DC908E36-F0B8-4571-B30E-4886EB7BA6A8}"/>
              </a:ext>
            </a:extLst>
          </p:cNvPr>
          <p:cNvSpPr>
            <a:spLocks noGrp="1"/>
          </p:cNvSpPr>
          <p:nvPr>
            <p:ph idx="1"/>
          </p:nvPr>
        </p:nvSpPr>
        <p:spPr>
          <a:xfrm>
            <a:off x="489397" y="1571223"/>
            <a:ext cx="11153103" cy="4900411"/>
          </a:xfrm>
        </p:spPr>
        <p:txBody>
          <a:bodyPr>
            <a:normAutofit lnSpcReduction="10000"/>
          </a:bodyPr>
          <a:lstStyle/>
          <a:p>
            <a:pPr marL="215900" marR="215900" algn="just">
              <a:spcBef>
                <a:spcPts val="1200"/>
              </a:spcBef>
              <a:spcAft>
                <a:spcPts val="1200"/>
              </a:spcAft>
              <a:tabLst>
                <a:tab pos="-635" algn="l"/>
                <a:tab pos="358775" algn="l"/>
                <a:tab pos="718185" algn="l"/>
                <a:tab pos="1078230" algn="l"/>
                <a:tab pos="1437640" algn="l"/>
                <a:tab pos="1797050" algn="l"/>
                <a:tab pos="2157095" algn="l"/>
                <a:tab pos="2516505" algn="l"/>
                <a:tab pos="2876550" algn="l"/>
                <a:tab pos="3235960" algn="l"/>
                <a:tab pos="3595370" algn="l"/>
                <a:tab pos="3955415" algn="l"/>
                <a:tab pos="4314825" algn="l"/>
                <a:tab pos="4674870" algn="l"/>
                <a:tab pos="5034280" algn="l"/>
                <a:tab pos="5393690" algn="l"/>
                <a:tab pos="5753735" algn="l"/>
                <a:tab pos="6113145" algn="l"/>
                <a:tab pos="6473190" algn="l"/>
                <a:tab pos="6832600" algn="l"/>
                <a:tab pos="7192010" algn="l"/>
                <a:tab pos="7552055" algn="l"/>
                <a:tab pos="7911465" algn="l"/>
                <a:tab pos="8271510" algn="l"/>
                <a:tab pos="8630920" algn="l"/>
                <a:tab pos="8990330" algn="l"/>
                <a:tab pos="9350375" algn="l"/>
                <a:tab pos="9709785" algn="l"/>
                <a:tab pos="10069830" algn="l"/>
                <a:tab pos="10429240" algn="l"/>
                <a:tab pos="10788650" algn="l"/>
                <a:tab pos="11148695" algn="l"/>
              </a:tabLst>
            </a:pP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La rivelazione dei </a:t>
            </a:r>
            <a:r>
              <a:rPr lang="it-IT" sz="2400" i="1" dirty="0">
                <a:effectLst/>
                <a:latin typeface="Times New Roman" panose="02020603050405020304" pitchFamily="18" charset="0"/>
                <a:ea typeface="Calibri" panose="020F0502020204030204" pitchFamily="34" charset="0"/>
                <a:cs typeface="Times New Roman" panose="02020603050405020304" pitchFamily="18" charset="0"/>
              </a:rPr>
              <a:t>Tantra</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 propone, dunque, un’esperienza integrale, affinché l’uomo, decaduto dalla sua primordiale condizione di perfezione, emblematica della prima delle quattro ere cosmiche, </a:t>
            </a:r>
            <a:r>
              <a:rPr lang="it-IT" sz="2400" i="1" dirty="0" err="1">
                <a:effectLst/>
                <a:latin typeface="Times New Roman" panose="02020603050405020304" pitchFamily="18" charset="0"/>
                <a:ea typeface="Calibri" panose="020F0502020204030204" pitchFamily="34" charset="0"/>
                <a:cs typeface="Times New Roman" panose="02020603050405020304" pitchFamily="18" charset="0"/>
              </a:rPr>
              <a:t>krita</a:t>
            </a:r>
            <a:r>
              <a:rPr lang="it-IT" sz="2400" i="1" dirty="0">
                <a:effectLst/>
                <a:latin typeface="Times New Roman" panose="02020603050405020304" pitchFamily="18" charset="0"/>
                <a:ea typeface="Calibri" panose="020F0502020204030204" pitchFamily="34" charset="0"/>
                <a:cs typeface="Times New Roman" panose="02020603050405020304" pitchFamily="18" charset="0"/>
              </a:rPr>
              <a:t>-yuga</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 recuperi la sua qualità divina, avvalendosi di energie latenti che sono presenti in lui e nella natura. </a:t>
            </a:r>
          </a:p>
          <a:p>
            <a:pPr marL="215900" marR="215900" algn="just">
              <a:spcAft>
                <a:spcPts val="0"/>
              </a:spcAft>
            </a:pP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I </a:t>
            </a:r>
            <a:r>
              <a:rPr lang="it-IT" sz="2400" i="1" dirty="0">
                <a:effectLst/>
                <a:latin typeface="Times New Roman" panose="02020603050405020304" pitchFamily="18" charset="0"/>
                <a:ea typeface="Calibri" panose="020F0502020204030204" pitchFamily="34" charset="0"/>
                <a:cs typeface="Times New Roman" panose="02020603050405020304" pitchFamily="18" charset="0"/>
              </a:rPr>
              <a:t>Tantra </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sono redatti in forma dialogica, gli interlocutori sono il Dio e la sua </a:t>
            </a:r>
            <a:r>
              <a:rPr lang="it-IT" sz="2400" dirty="0" err="1">
                <a:effectLst/>
                <a:latin typeface="Times New Roman" panose="02020603050405020304" pitchFamily="18" charset="0"/>
                <a:ea typeface="Calibri" panose="020F0502020204030204" pitchFamily="34" charset="0"/>
                <a:cs typeface="Times New Roman" panose="02020603050405020304" pitchFamily="18" charset="0"/>
              </a:rPr>
              <a:t>paredra</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 o altre divinità, e i più antichi risalgono probabilmente ai primi secoli (II-IV sec.) dell’era volgare, mentre gli ultimi discendono ininterrottamente fino al secolo XIX. Il più famoso è il </a:t>
            </a:r>
            <a:r>
              <a:rPr lang="it-IT" sz="2400" i="1" dirty="0" err="1">
                <a:effectLst/>
                <a:latin typeface="Times New Roman" panose="02020603050405020304" pitchFamily="18" charset="0"/>
                <a:ea typeface="Calibri" panose="020F0502020204030204" pitchFamily="34" charset="0"/>
                <a:cs typeface="Times New Roman" panose="02020603050405020304" pitchFamily="18" charset="0"/>
              </a:rPr>
              <a:t>Mahanirvanatantra</a:t>
            </a:r>
            <a:r>
              <a:rPr lang="it-IT" sz="2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(“Il </a:t>
            </a:r>
            <a:r>
              <a:rPr lang="it-IT" sz="2400" i="1" dirty="0">
                <a:effectLst/>
                <a:latin typeface="Times New Roman" panose="02020603050405020304" pitchFamily="18" charset="0"/>
                <a:ea typeface="Calibri" panose="020F0502020204030204" pitchFamily="34" charset="0"/>
                <a:cs typeface="Times New Roman" panose="02020603050405020304" pitchFamily="18" charset="0"/>
              </a:rPr>
              <a:t>Tantra </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della grande redenzione”), verosimilmente non anteriore all’inizio del secolo XVIII. E’ probabile, anche se non unanimemente accettato, che il tantrismo si sia formato seguendo un’evoluzione interna al bramanesimo e l’iscrizione della pietra di </a:t>
            </a:r>
            <a:r>
              <a:rPr lang="it-IT" sz="2400" dirty="0" err="1">
                <a:effectLst/>
                <a:latin typeface="Times New Roman" panose="02020603050405020304" pitchFamily="18" charset="0"/>
                <a:ea typeface="Calibri" panose="020F0502020204030204" pitchFamily="34" charset="0"/>
                <a:cs typeface="Times New Roman" panose="02020603050405020304" pitchFamily="18" charset="0"/>
              </a:rPr>
              <a:t>Gangdhar</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 (424 d.C.) prova che le divinità tantriche erano già venerate nel V secolo d.C. Secondo pareri diversi il tantrismo risalirebbe, invece, ad antichità </a:t>
            </a:r>
            <a:r>
              <a:rPr lang="it-IT" sz="2400" dirty="0" err="1">
                <a:effectLst/>
                <a:latin typeface="Times New Roman" panose="02020603050405020304" pitchFamily="18" charset="0"/>
                <a:ea typeface="Calibri" panose="020F0502020204030204" pitchFamily="34" charset="0"/>
                <a:cs typeface="Times New Roman" panose="02020603050405020304" pitchFamily="18" charset="0"/>
              </a:rPr>
              <a:t>pre</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-vediche e </a:t>
            </a:r>
            <a:r>
              <a:rPr lang="it-IT" sz="2400" dirty="0" err="1">
                <a:effectLst/>
                <a:latin typeface="Times New Roman" panose="02020603050405020304" pitchFamily="18" charset="0"/>
                <a:ea typeface="Calibri" panose="020F0502020204030204" pitchFamily="34" charset="0"/>
                <a:cs typeface="Times New Roman" panose="02020603050405020304" pitchFamily="18" charset="0"/>
              </a:rPr>
              <a:t>pre</a:t>
            </a:r>
            <a:r>
              <a:rPr lang="it-IT" sz="2400" dirty="0">
                <a:effectLst/>
                <a:latin typeface="Times New Roman" panose="02020603050405020304" pitchFamily="18" charset="0"/>
                <a:ea typeface="Calibri" panose="020F0502020204030204" pitchFamily="34" charset="0"/>
                <a:cs typeface="Times New Roman" panose="02020603050405020304" pitchFamily="18" charset="0"/>
              </a:rPr>
              <a:t>-arie.</a:t>
            </a:r>
            <a:r>
              <a:rPr lang="en-US" sz="2400" dirty="0">
                <a:effectLst/>
                <a:latin typeface="Times New Roman" panose="02020603050405020304" pitchFamily="18" charset="0"/>
                <a:cs typeface="Times New Roman" panose="02020603050405020304" pitchFamily="18" charset="0"/>
              </a:rPr>
              <a:t> </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hi-IN" dirty="0"/>
          </a:p>
        </p:txBody>
      </p:sp>
    </p:spTree>
    <p:extLst>
      <p:ext uri="{BB962C8B-B14F-4D97-AF65-F5344CB8AC3E}">
        <p14:creationId xmlns:p14="http://schemas.microsoft.com/office/powerpoint/2010/main" val="1128004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CB7D2EE-B4AB-498E-915A-7F4CDF39364A}"/>
              </a:ext>
            </a:extLst>
          </p:cNvPr>
          <p:cNvSpPr txBox="1"/>
          <p:nvPr/>
        </p:nvSpPr>
        <p:spPr>
          <a:xfrm>
            <a:off x="618186" y="759854"/>
            <a:ext cx="10702344" cy="4955203"/>
          </a:xfrm>
          <a:prstGeom prst="rect">
            <a:avLst/>
          </a:prstGeom>
          <a:noFill/>
        </p:spPr>
        <p:txBody>
          <a:bodyPr wrap="square" rtlCol="0">
            <a:spAutoFit/>
          </a:bodyPr>
          <a:lstStyle/>
          <a:p>
            <a:pPr algn="ctr"/>
            <a:r>
              <a:rPr lang="it-IT" sz="3600" dirty="0">
                <a:effectLst/>
                <a:latin typeface="Times New Roman" panose="02020603050405020304" pitchFamily="18" charset="0"/>
                <a:ea typeface="Calibri" panose="020F0502020204030204" pitchFamily="34" charset="0"/>
              </a:rPr>
              <a:t>CRONOLOGIA:</a:t>
            </a:r>
          </a:p>
          <a:p>
            <a:endParaRPr lang="it-IT" sz="2000" dirty="0">
              <a:latin typeface="Times New Roman" panose="02020603050405020304" pitchFamily="18" charset="0"/>
              <a:ea typeface="Calibri" panose="020F0502020204030204" pitchFamily="34" charset="0"/>
            </a:endParaRPr>
          </a:p>
          <a:p>
            <a:pPr marL="342900" indent="-342900">
              <a:buFont typeface="Arial" panose="020B0604020202020204" pitchFamily="34" charset="0"/>
              <a:buChar char="•"/>
            </a:pPr>
            <a:r>
              <a:rPr lang="it-IT" sz="2000" dirty="0">
                <a:effectLst/>
                <a:latin typeface="Times New Roman" panose="02020603050405020304" pitchFamily="18" charset="0"/>
                <a:ea typeface="Calibri" panose="020F0502020204030204" pitchFamily="34" charset="0"/>
              </a:rPr>
              <a:t>Sicuramente tra il X e l’XI secolo il tantrismo era diffuso in tutta l’India, per poi declinare rapidamente nella parte settentrionale e centrale del paese in seguito alle invasioni musulmane e alla fondazione del sultanato di Delhi. Al sud il tantrismo sopravvisse e venne assorbito nel tessuto sociale tanto che in Tamil </a:t>
            </a:r>
            <a:r>
              <a:rPr lang="it-IT" sz="2000" dirty="0" err="1">
                <a:effectLst/>
                <a:latin typeface="Times New Roman" panose="02020603050405020304" pitchFamily="18" charset="0"/>
                <a:ea typeface="Calibri" panose="020F0502020204030204" pitchFamily="34" charset="0"/>
              </a:rPr>
              <a:t>Nadu</a:t>
            </a:r>
            <a:r>
              <a:rPr lang="it-IT" sz="2000" dirty="0">
                <a:effectLst/>
                <a:latin typeface="Times New Roman" panose="02020603050405020304" pitchFamily="18" charset="0"/>
                <a:ea typeface="Calibri" panose="020F0502020204030204" pitchFamily="34" charset="0"/>
              </a:rPr>
              <a:t> e in Kerala i </a:t>
            </a:r>
            <a:r>
              <a:rPr lang="it-IT" sz="2000" i="1" dirty="0">
                <a:effectLst/>
                <a:latin typeface="Times New Roman" panose="02020603050405020304" pitchFamily="18" charset="0"/>
                <a:ea typeface="Calibri" panose="020F0502020204030204" pitchFamily="34" charset="0"/>
              </a:rPr>
              <a:t>Tantra</a:t>
            </a:r>
            <a:r>
              <a:rPr lang="it-IT" sz="2000" dirty="0">
                <a:effectLst/>
                <a:latin typeface="Times New Roman" panose="02020603050405020304" pitchFamily="18" charset="0"/>
                <a:ea typeface="Calibri" panose="020F0502020204030204" pitchFamily="34" charset="0"/>
              </a:rPr>
              <a:t> sono utilizzati come testi rituali e la loro autorità è molto rispettata. </a:t>
            </a:r>
          </a:p>
          <a:p>
            <a:pPr marL="342900" indent="-342900">
              <a:buFont typeface="Arial" panose="020B0604020202020204" pitchFamily="34" charset="0"/>
              <a:buChar char="•"/>
            </a:pPr>
            <a:r>
              <a:rPr lang="it-IT" sz="2000" dirty="0">
                <a:effectLst/>
                <a:latin typeface="Times New Roman" panose="02020603050405020304" pitchFamily="18" charset="0"/>
                <a:ea typeface="Calibri" panose="020F0502020204030204" pitchFamily="34" charset="0"/>
              </a:rPr>
              <a:t>ORIGINI: l’origine della speculazione tantrica è una questione a tutt’oggi irrisolta, intorno alla quale le ipotesi si affollano. Le principali e più frequentate teorie si dividono fra: lo sviluppo del tantrismo da riti arcaici di sessualità orgiastica, legati a culti della fecondità o della Dea Madre, datati ad antichità </a:t>
            </a:r>
            <a:r>
              <a:rPr lang="it-IT" sz="2000" dirty="0" err="1">
                <a:effectLst/>
                <a:latin typeface="Times New Roman" panose="02020603050405020304" pitchFamily="18" charset="0"/>
                <a:ea typeface="Calibri" panose="020F0502020204030204" pitchFamily="34" charset="0"/>
              </a:rPr>
              <a:t>pre</a:t>
            </a:r>
            <a:r>
              <a:rPr lang="it-IT" sz="2000" dirty="0">
                <a:effectLst/>
                <a:latin typeface="Times New Roman" panose="02020603050405020304" pitchFamily="18" charset="0"/>
                <a:ea typeface="Calibri" panose="020F0502020204030204" pitchFamily="34" charset="0"/>
              </a:rPr>
              <a:t>-vediche </a:t>
            </a:r>
            <a:r>
              <a:rPr lang="it-IT" sz="2000" dirty="0">
                <a:effectLst/>
                <a:latin typeface="Times New Roman" panose="02020603050405020304" pitchFamily="18" charset="0"/>
                <a:ea typeface="Calibri" panose="020F0502020204030204" pitchFamily="34" charset="0"/>
                <a:cs typeface="Mangal" panose="02040503050203030202" pitchFamily="18" charset="0"/>
              </a:rPr>
              <a:t>e </a:t>
            </a:r>
            <a:r>
              <a:rPr lang="it-IT" sz="2000" dirty="0" err="1">
                <a:effectLst/>
                <a:latin typeface="Times New Roman" panose="02020603050405020304" pitchFamily="18" charset="0"/>
                <a:ea typeface="Calibri" panose="020F0502020204030204" pitchFamily="34" charset="0"/>
                <a:cs typeface="Mangal" panose="02040503050203030202" pitchFamily="18" charset="0"/>
              </a:rPr>
              <a:t>pre</a:t>
            </a:r>
            <a:r>
              <a:rPr lang="it-IT" sz="2000" dirty="0">
                <a:effectLst/>
                <a:latin typeface="Times New Roman" panose="02020603050405020304" pitchFamily="18" charset="0"/>
                <a:ea typeface="Calibri" panose="020F0502020204030204" pitchFamily="34" charset="0"/>
                <a:cs typeface="Mangal" panose="02040503050203030202" pitchFamily="18" charset="0"/>
              </a:rPr>
              <a:t>-arie e risalenti con ogni probabilità alla Civiltà dell’Indo oppure il germogliare delle dottrine e pratiche tantriche nell’ambito di gruppi ascetici di origine non brahmanica, stanziati nei campi di cremazione. Si ipotizza anche un’origine extra-indiana da settentrione, forse da regioni </a:t>
            </a:r>
            <a:r>
              <a:rPr lang="it-IT" sz="2000" dirty="0" err="1">
                <a:effectLst/>
                <a:latin typeface="Times New Roman" panose="02020603050405020304" pitchFamily="18" charset="0"/>
                <a:ea typeface="Calibri" panose="020F0502020204030204" pitchFamily="34" charset="0"/>
                <a:cs typeface="Mangal" panose="02040503050203030202" pitchFamily="18" charset="0"/>
              </a:rPr>
              <a:t>transhimalayane</a:t>
            </a:r>
            <a:r>
              <a:rPr lang="it-IT" sz="2000" dirty="0">
                <a:effectLst/>
                <a:latin typeface="Times New Roman" panose="02020603050405020304" pitchFamily="18" charset="0"/>
                <a:ea typeface="Calibri" panose="020F0502020204030204" pitchFamily="34" charset="0"/>
                <a:cs typeface="Mangal" panose="02040503050203030202" pitchFamily="18" charset="0"/>
              </a:rPr>
              <a:t> o dal Turkestan, o da regioni nordorientali. </a:t>
            </a:r>
            <a:endParaRPr lang="en-US" sz="1800" dirty="0">
              <a:effectLst/>
              <a:latin typeface="Calibri" panose="020F0502020204030204" pitchFamily="34" charset="0"/>
              <a:ea typeface="Calibri" panose="020F0502020204030204" pitchFamily="34" charset="0"/>
              <a:cs typeface="Mangal" panose="02040503050203030202" pitchFamily="18" charset="0"/>
            </a:endParaRPr>
          </a:p>
          <a:p>
            <a:endParaRPr lang="it-IT"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771951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10EFD0-1F2B-4FBD-AF8A-316463ADFC8E}"/>
              </a:ext>
            </a:extLst>
          </p:cNvPr>
          <p:cNvSpPr>
            <a:spLocks noGrp="1"/>
          </p:cNvSpPr>
          <p:nvPr>
            <p:ph type="title"/>
          </p:nvPr>
        </p:nvSpPr>
        <p:spPr/>
        <p:txBody>
          <a:bodyPr/>
          <a:lstStyle/>
          <a:p>
            <a:pPr algn="ctr"/>
            <a:r>
              <a:rPr lang="it-IT" dirty="0">
                <a:latin typeface="Times New Roman" panose="02020603050405020304" pitchFamily="18" charset="0"/>
                <a:cs typeface="Times New Roman" panose="02020603050405020304" pitchFamily="18" charset="0"/>
              </a:rPr>
              <a:t>I TANTRA:</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2CE60F37-8FC3-472B-BB49-1846D5DEE66E}"/>
              </a:ext>
            </a:extLst>
          </p:cNvPr>
          <p:cNvSpPr>
            <a:spLocks noGrp="1"/>
          </p:cNvSpPr>
          <p:nvPr>
            <p:ph idx="1"/>
          </p:nvPr>
        </p:nvSpPr>
        <p:spPr/>
        <p:txBody>
          <a:bodyPr>
            <a:normAutofit/>
          </a:bodyPr>
          <a:lstStyle/>
          <a:p>
            <a:pPr marR="0" lvl="0" algn="l" defTabSz="457200" rtl="0" eaLnBrk="1" fontAlgn="auto" latinLnBrk="0" hangingPunct="1">
              <a:lnSpc>
                <a:spcPct val="100000"/>
              </a:lnSpc>
              <a:spcBef>
                <a:spcPts val="0"/>
              </a:spcBef>
              <a:spcAft>
                <a:spcPts val="0"/>
              </a:spcAft>
              <a:buClrTx/>
              <a:buSzTx/>
              <a:tabLst/>
              <a:defRPr/>
            </a:pPr>
            <a:r>
              <a:rPr kumimoji="0" lang="it-IT"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La letteratura tantrica sfugge attualmente ad un ordinamento cronologico preciso. L’epoca di ogni singola opera è da stabilirsi sulla scorta di elementi interni ed esterni, tuttavia si ritiene che la datazione dei </a:t>
            </a:r>
            <a:r>
              <a:rPr kumimoji="0" lang="it-IT" sz="2000" b="0" i="1"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Tantra</a:t>
            </a:r>
            <a:r>
              <a:rPr kumimoji="0" lang="it-IT" sz="20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n-cs"/>
              </a:rPr>
              <a:t> non possa essere anteriore ai primi secoli d.C. e la maggior parte di questi testi pare sia stata composta a partire dall’VIII secolo.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hi-IN" sz="2000" b="0" i="0" u="none" strike="noStrike" kern="1200" cap="none" spc="0" normalizeH="0" baseline="0" noProof="0" dirty="0">
              <a:ln>
                <a:noFill/>
              </a:ln>
              <a:solidFill>
                <a:prstClr val="white"/>
              </a:solidFill>
              <a:effectLst/>
              <a:uLnTx/>
              <a:uFillTx/>
              <a:latin typeface="Century Gothic" panose="020B0502020202020204"/>
              <a:ea typeface="+mn-ea"/>
              <a:cs typeface="Mangal" panose="02040503050203030202" pitchFamily="18" charset="0"/>
            </a:endParaRPr>
          </a:p>
          <a:p>
            <a:r>
              <a:rPr lang="it-IT" sz="2000" dirty="0">
                <a:effectLst/>
                <a:latin typeface="Times New Roman" panose="02020603050405020304" pitchFamily="18" charset="0"/>
                <a:ea typeface="Calibri" panose="020F0502020204030204" pitchFamily="34" charset="0"/>
              </a:rPr>
              <a:t>Il numero dei </a:t>
            </a:r>
            <a:r>
              <a:rPr lang="it-IT" sz="2000" i="1" dirty="0">
                <a:effectLst/>
                <a:latin typeface="Times New Roman" panose="02020603050405020304" pitchFamily="18" charset="0"/>
                <a:ea typeface="Calibri" panose="020F0502020204030204" pitchFamily="34" charset="0"/>
              </a:rPr>
              <a:t>Tantra</a:t>
            </a:r>
            <a:r>
              <a:rPr lang="it-IT" sz="2000" dirty="0">
                <a:effectLst/>
                <a:latin typeface="Times New Roman" panose="02020603050405020304" pitchFamily="18" charset="0"/>
                <a:ea typeface="Calibri" panose="020F0502020204030204" pitchFamily="34" charset="0"/>
              </a:rPr>
              <a:t> è altissimo e sono quasi tutti compilati da autori anonimi. Il loro contenuto può essere ricondotto a quattro raggruppamenti tematici: </a:t>
            </a:r>
            <a:r>
              <a:rPr lang="it-IT" sz="2000" i="1" dirty="0" err="1">
                <a:effectLst/>
                <a:latin typeface="Times New Roman" panose="02020603050405020304" pitchFamily="18" charset="0"/>
                <a:ea typeface="Calibri" panose="020F0502020204030204" pitchFamily="34" charset="0"/>
              </a:rPr>
              <a:t>vidya</a:t>
            </a:r>
            <a:r>
              <a:rPr lang="it-IT" sz="2000" dirty="0">
                <a:effectLst/>
                <a:latin typeface="Times New Roman" panose="02020603050405020304" pitchFamily="18" charset="0"/>
                <a:ea typeface="Calibri" panose="020F0502020204030204" pitchFamily="34" charset="0"/>
              </a:rPr>
              <a:t>, conoscenza, che comprende le parti di carattere dottrinale; </a:t>
            </a:r>
            <a:r>
              <a:rPr lang="it-IT" sz="2000" i="1" dirty="0">
                <a:effectLst/>
                <a:latin typeface="Times New Roman" panose="02020603050405020304" pitchFamily="18" charset="0"/>
                <a:ea typeface="Calibri" panose="020F0502020204030204" pitchFamily="34" charset="0"/>
              </a:rPr>
              <a:t>yoga</a:t>
            </a:r>
            <a:r>
              <a:rPr lang="it-IT" sz="2000" dirty="0">
                <a:effectLst/>
                <a:latin typeface="Times New Roman" panose="02020603050405020304" pitchFamily="18" charset="0"/>
                <a:ea typeface="Calibri" panose="020F0502020204030204" pitchFamily="34" charset="0"/>
              </a:rPr>
              <a:t>, disciplina esteriore ed interiore, o </a:t>
            </a:r>
            <a:r>
              <a:rPr lang="it-IT" sz="2000" i="1" dirty="0" err="1">
                <a:effectLst/>
                <a:latin typeface="Times New Roman" panose="02020603050405020304" pitchFamily="18" charset="0"/>
                <a:ea typeface="Calibri" panose="020F0502020204030204" pitchFamily="34" charset="0"/>
              </a:rPr>
              <a:t>upaya</a:t>
            </a:r>
            <a:r>
              <a:rPr lang="it-IT" sz="2000" dirty="0">
                <a:effectLst/>
                <a:latin typeface="Times New Roman" panose="02020603050405020304" pitchFamily="18" charset="0"/>
                <a:ea typeface="Calibri" panose="020F0502020204030204" pitchFamily="34" charset="0"/>
              </a:rPr>
              <a:t>, strumenti per realizzare il controllo mentale e acquisire facoltà sovraumane; </a:t>
            </a:r>
            <a:r>
              <a:rPr lang="it-IT" sz="2000" i="1" dirty="0" err="1">
                <a:effectLst/>
                <a:latin typeface="Times New Roman" panose="02020603050405020304" pitchFamily="18" charset="0"/>
                <a:ea typeface="Calibri" panose="020F0502020204030204" pitchFamily="34" charset="0"/>
              </a:rPr>
              <a:t>kriya</a:t>
            </a:r>
            <a:r>
              <a:rPr lang="it-IT" sz="2000" dirty="0">
                <a:effectLst/>
                <a:latin typeface="Times New Roman" panose="02020603050405020304" pitchFamily="18" charset="0"/>
                <a:ea typeface="Calibri" panose="020F0502020204030204" pitchFamily="34" charset="0"/>
              </a:rPr>
              <a:t>, esecuzione, costruzione che fornisce istruzioni per l’edificazione e consacrazione di templi, idoli e immagini sacre; </a:t>
            </a:r>
            <a:r>
              <a:rPr lang="it-IT" sz="2000" i="1" dirty="0" err="1">
                <a:effectLst/>
                <a:latin typeface="Times New Roman" panose="02020603050405020304" pitchFamily="18" charset="0"/>
                <a:ea typeface="Calibri" panose="020F0502020204030204" pitchFamily="34" charset="0"/>
              </a:rPr>
              <a:t>carya</a:t>
            </a:r>
            <a:r>
              <a:rPr lang="it-IT" sz="2000" dirty="0">
                <a:effectLst/>
                <a:latin typeface="Times New Roman" panose="02020603050405020304" pitchFamily="18" charset="0"/>
                <a:ea typeface="Calibri" panose="020F0502020204030204" pitchFamily="34" charset="0"/>
              </a:rPr>
              <a:t> o </a:t>
            </a:r>
            <a:r>
              <a:rPr lang="it-IT" sz="2000" i="1" dirty="0" err="1">
                <a:effectLst/>
                <a:latin typeface="Times New Roman" panose="02020603050405020304" pitchFamily="18" charset="0"/>
                <a:ea typeface="Calibri" panose="020F0502020204030204" pitchFamily="34" charset="0"/>
              </a:rPr>
              <a:t>siddhi</a:t>
            </a:r>
            <a:r>
              <a:rPr lang="it-IT" sz="2000" dirty="0">
                <a:effectLst/>
                <a:latin typeface="Times New Roman" panose="02020603050405020304" pitchFamily="18" charset="0"/>
                <a:ea typeface="Calibri" panose="020F0502020204030204" pitchFamily="34" charset="0"/>
              </a:rPr>
              <a:t>, comportamento corretto, contenente regole da seguire nell’esecuzione degli atti rituali e, in generale, nel comportamento religioso e sociale</a:t>
            </a:r>
            <a:endParaRPr lang="hi-IN" sz="2000" dirty="0"/>
          </a:p>
        </p:txBody>
      </p:sp>
    </p:spTree>
    <p:extLst>
      <p:ext uri="{BB962C8B-B14F-4D97-AF65-F5344CB8AC3E}">
        <p14:creationId xmlns:p14="http://schemas.microsoft.com/office/powerpoint/2010/main" val="3895141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DCF146-17AB-4164-8B20-E9572CE76062}"/>
              </a:ext>
            </a:extLst>
          </p:cNvPr>
          <p:cNvSpPr>
            <a:spLocks noGrp="1"/>
          </p:cNvSpPr>
          <p:nvPr>
            <p:ph type="title"/>
          </p:nvPr>
        </p:nvSpPr>
        <p:spPr/>
        <p:txBody>
          <a:bodyPr>
            <a:normAutofit/>
          </a:bodyPr>
          <a:lstStyle/>
          <a:p>
            <a:pPr algn="ctr"/>
            <a:r>
              <a:rPr lang="it-IT" sz="6000" i="1" dirty="0" err="1">
                <a:latin typeface="Times New Roman" panose="02020603050405020304" pitchFamily="18" charset="0"/>
                <a:cs typeface="Times New Roman" panose="02020603050405020304" pitchFamily="18" charset="0"/>
              </a:rPr>
              <a:t>Sandhyābhāṣā</a:t>
            </a:r>
            <a:r>
              <a:rPr lang="it-IT" sz="6000" i="1" dirty="0">
                <a:latin typeface="Times New Roman" panose="02020603050405020304" pitchFamily="18" charset="0"/>
                <a:cs typeface="Times New Roman" panose="02020603050405020304" pitchFamily="18" charset="0"/>
              </a:rPr>
              <a:t>:</a:t>
            </a:r>
            <a:endParaRPr lang="hi-IN" sz="6000" i="1"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67B31F01-B941-414F-A655-7F19A8066DC2}"/>
              </a:ext>
            </a:extLst>
          </p:cNvPr>
          <p:cNvSpPr>
            <a:spLocks noGrp="1"/>
          </p:cNvSpPr>
          <p:nvPr>
            <p:ph idx="1"/>
          </p:nvPr>
        </p:nvSpPr>
        <p:spPr>
          <a:xfrm>
            <a:off x="283335" y="2103119"/>
            <a:ext cx="11500833" cy="4310559"/>
          </a:xfrm>
        </p:spPr>
        <p:txBody>
          <a:bodyPr>
            <a:normAutofit fontScale="70000" lnSpcReduction="20000"/>
          </a:bodyPr>
          <a:lstStyle/>
          <a:p>
            <a:pPr>
              <a:lnSpc>
                <a:spcPct val="110000"/>
              </a:lnSpc>
            </a:pPr>
            <a:r>
              <a:rPr lang="it-IT" sz="4400" dirty="0">
                <a:latin typeface="Times New Roman" panose="02020603050405020304" pitchFamily="18" charset="0"/>
                <a:cs typeface="Times New Roman" panose="02020603050405020304" pitchFamily="18" charset="0"/>
              </a:rPr>
              <a:t>«lingua crepuscolare»: t</a:t>
            </a:r>
            <a:r>
              <a:rPr lang="it-IT" sz="4400" dirty="0">
                <a:effectLst/>
                <a:latin typeface="Times New Roman" panose="02020603050405020304" pitchFamily="18" charset="0"/>
                <a:ea typeface="Calibri" panose="020F0502020204030204" pitchFamily="34" charset="0"/>
              </a:rPr>
              <a:t>utti i </a:t>
            </a:r>
            <a:r>
              <a:rPr lang="it-IT" sz="4400" i="1" dirty="0">
                <a:effectLst/>
                <a:latin typeface="Times New Roman" panose="02020603050405020304" pitchFamily="18" charset="0"/>
                <a:ea typeface="Calibri" panose="020F0502020204030204" pitchFamily="34" charset="0"/>
              </a:rPr>
              <a:t>Tantra</a:t>
            </a:r>
            <a:r>
              <a:rPr lang="it-IT" sz="4400" dirty="0">
                <a:effectLst/>
                <a:latin typeface="Times New Roman" panose="02020603050405020304" pitchFamily="18" charset="0"/>
                <a:ea typeface="Calibri" panose="020F0502020204030204" pitchFamily="34" charset="0"/>
              </a:rPr>
              <a:t> hanno un significato essoterico, letterale, e uno esoterico, occulto, praticamente incomprensibile senza l’ausilio di un maestro spirituale a causa del linguaggio iniziatico, intenzionalmente ambiguo per la plurivalenza della terminologia usata e carico di simboli. </a:t>
            </a:r>
          </a:p>
          <a:p>
            <a:pPr>
              <a:lnSpc>
                <a:spcPct val="110000"/>
              </a:lnSpc>
            </a:pPr>
            <a:r>
              <a:rPr lang="it-IT" sz="4400" dirty="0">
                <a:latin typeface="Times New Roman" panose="02020603050405020304" pitchFamily="18" charset="0"/>
              </a:rPr>
              <a:t>Trasversalità della tradizione testuale e, per converso, di ciò che chiamiamo tantrismo: </a:t>
            </a:r>
            <a:r>
              <a:rPr lang="it-IT" sz="4400" i="1" dirty="0" err="1">
                <a:latin typeface="Times New Roman" panose="02020603050405020304" pitchFamily="18" charset="0"/>
                <a:cs typeface="Times New Roman" panose="02020603050405020304" pitchFamily="18" charset="0"/>
              </a:rPr>
              <a:t>Āgama</a:t>
            </a:r>
            <a:r>
              <a:rPr lang="it-IT" sz="4400" dirty="0">
                <a:latin typeface="Times New Roman" panose="02020603050405020304" pitchFamily="18" charset="0"/>
                <a:cs typeface="Times New Roman" panose="02020603050405020304" pitchFamily="18" charset="0"/>
              </a:rPr>
              <a:t> (18, 28, 64, 104); </a:t>
            </a:r>
            <a:r>
              <a:rPr lang="it-IT" sz="4400" i="1" dirty="0">
                <a:latin typeface="Times New Roman" panose="02020603050405020304" pitchFamily="18" charset="0"/>
                <a:cs typeface="Times New Roman" panose="02020603050405020304" pitchFamily="18" charset="0"/>
              </a:rPr>
              <a:t>Saṃhitā</a:t>
            </a:r>
            <a:r>
              <a:rPr lang="it-IT" sz="4400" dirty="0">
                <a:latin typeface="Times New Roman" panose="02020603050405020304" pitchFamily="18" charset="0"/>
                <a:cs typeface="Times New Roman" panose="02020603050405020304" pitchFamily="18" charset="0"/>
              </a:rPr>
              <a:t> (108); </a:t>
            </a:r>
            <a:r>
              <a:rPr lang="it-IT" sz="4400" i="1" dirty="0">
                <a:latin typeface="Times New Roman" panose="02020603050405020304" pitchFamily="18" charset="0"/>
                <a:cs typeface="Times New Roman" panose="02020603050405020304" pitchFamily="18" charset="0"/>
              </a:rPr>
              <a:t>Saura Tantra</a:t>
            </a:r>
            <a:r>
              <a:rPr lang="it-IT" sz="4400" dirty="0">
                <a:latin typeface="Times New Roman" panose="02020603050405020304" pitchFamily="18" charset="0"/>
                <a:cs typeface="Times New Roman" panose="02020603050405020304" pitchFamily="18" charset="0"/>
              </a:rPr>
              <a:t>; </a:t>
            </a:r>
            <a:r>
              <a:rPr lang="it-IT" sz="4400" i="1" dirty="0" err="1">
                <a:latin typeface="Times New Roman" panose="02020603050405020304" pitchFamily="18" charset="0"/>
                <a:cs typeface="Times New Roman" panose="02020603050405020304" pitchFamily="18" charset="0"/>
              </a:rPr>
              <a:t>Gāṇapatya</a:t>
            </a:r>
            <a:r>
              <a:rPr lang="it-IT" sz="4400" dirty="0">
                <a:latin typeface="Times New Roman" panose="02020603050405020304" pitchFamily="18" charset="0"/>
                <a:cs typeface="Times New Roman" panose="02020603050405020304" pitchFamily="18" charset="0"/>
              </a:rPr>
              <a:t> </a:t>
            </a:r>
            <a:r>
              <a:rPr lang="it-IT" sz="4400" i="1" dirty="0">
                <a:latin typeface="Times New Roman" panose="02020603050405020304" pitchFamily="18" charset="0"/>
                <a:cs typeface="Times New Roman" panose="02020603050405020304" pitchFamily="18" charset="0"/>
              </a:rPr>
              <a:t>Tantra</a:t>
            </a:r>
            <a:r>
              <a:rPr lang="it-IT" sz="4400" dirty="0">
                <a:latin typeface="Times New Roman" panose="02020603050405020304" pitchFamily="18" charset="0"/>
                <a:cs typeface="Times New Roman" panose="02020603050405020304" pitchFamily="18" charset="0"/>
              </a:rPr>
              <a:t> (122); </a:t>
            </a:r>
            <a:r>
              <a:rPr lang="it-IT" sz="4400" i="1" dirty="0" err="1">
                <a:latin typeface="Times New Roman" panose="02020603050405020304" pitchFamily="18" charset="0"/>
                <a:cs typeface="Times New Roman" panose="02020603050405020304" pitchFamily="18" charset="0"/>
              </a:rPr>
              <a:t>Bauddha</a:t>
            </a:r>
            <a:r>
              <a:rPr lang="it-IT" sz="4400" i="1" dirty="0">
                <a:latin typeface="Times New Roman" panose="02020603050405020304" pitchFamily="18" charset="0"/>
                <a:cs typeface="Times New Roman" panose="02020603050405020304" pitchFamily="18" charset="0"/>
              </a:rPr>
              <a:t> Tantra</a:t>
            </a:r>
            <a:r>
              <a:rPr lang="it-IT" sz="4400" dirty="0">
                <a:latin typeface="Times New Roman" panose="02020603050405020304" pitchFamily="18" charset="0"/>
                <a:cs typeface="Times New Roman" panose="02020603050405020304" pitchFamily="18" charset="0"/>
              </a:rPr>
              <a:t>; </a:t>
            </a:r>
            <a:r>
              <a:rPr lang="it-IT" sz="4400" i="1" dirty="0">
                <a:latin typeface="Times New Roman" panose="02020603050405020304" pitchFamily="18" charset="0"/>
                <a:cs typeface="Times New Roman" panose="02020603050405020304" pitchFamily="18" charset="0"/>
              </a:rPr>
              <a:t>Tantra </a:t>
            </a:r>
            <a:r>
              <a:rPr lang="it-IT" sz="4400" i="1" dirty="0" err="1">
                <a:latin typeface="Times New Roman" panose="02020603050405020304" pitchFamily="18" charset="0"/>
                <a:cs typeface="Times New Roman" panose="02020603050405020304" pitchFamily="18" charset="0"/>
              </a:rPr>
              <a:t>Śakta</a:t>
            </a:r>
            <a:r>
              <a:rPr lang="it-IT" sz="4400" i="1" dirty="0">
                <a:latin typeface="Times New Roman" panose="02020603050405020304" pitchFamily="18" charset="0"/>
                <a:cs typeface="Times New Roman" panose="02020603050405020304" pitchFamily="18" charset="0"/>
              </a:rPr>
              <a:t> </a:t>
            </a:r>
            <a:r>
              <a:rPr lang="it-IT" sz="4400" dirty="0">
                <a:latin typeface="Times New Roman" panose="02020603050405020304" pitchFamily="18" charset="0"/>
                <a:cs typeface="Times New Roman" panose="02020603050405020304" pitchFamily="18" charset="0"/>
              </a:rPr>
              <a:t>(64)</a:t>
            </a:r>
          </a:p>
          <a:p>
            <a:endParaRPr lang="hi-IN" sz="2400" dirty="0">
              <a:latin typeface="Times New Roman" panose="02020603050405020304" pitchFamily="18" charset="0"/>
            </a:endParaRPr>
          </a:p>
        </p:txBody>
      </p:sp>
    </p:spTree>
    <p:extLst>
      <p:ext uri="{BB962C8B-B14F-4D97-AF65-F5344CB8AC3E}">
        <p14:creationId xmlns:p14="http://schemas.microsoft.com/office/powerpoint/2010/main" val="1690631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445BE5-EAEC-4D99-A553-5FE2536D7795}"/>
              </a:ext>
            </a:extLst>
          </p:cNvPr>
          <p:cNvSpPr>
            <a:spLocks noGrp="1"/>
          </p:cNvSpPr>
          <p:nvPr>
            <p:ph type="title"/>
          </p:nvPr>
        </p:nvSpPr>
        <p:spPr>
          <a:xfrm>
            <a:off x="1066800" y="412124"/>
            <a:ext cx="10058400" cy="965915"/>
          </a:xfrm>
        </p:spPr>
        <p:txBody>
          <a:bodyPr>
            <a:normAutofit/>
          </a:bodyPr>
          <a:lstStyle/>
          <a:p>
            <a:pPr algn="ctr"/>
            <a:r>
              <a:rPr lang="it-IT" sz="4400" dirty="0">
                <a:latin typeface="Times New Roman" panose="02020603050405020304" pitchFamily="18" charset="0"/>
                <a:cs typeface="Times New Roman" panose="02020603050405020304" pitchFamily="18" charset="0"/>
              </a:rPr>
              <a:t>SPECIFICITÀ:</a:t>
            </a:r>
            <a:endParaRPr lang="hi-IN" sz="4400"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0ADB5B79-023B-4DFF-94F2-1F56B3209468}"/>
              </a:ext>
            </a:extLst>
          </p:cNvPr>
          <p:cNvSpPr>
            <a:spLocks noGrp="1"/>
          </p:cNvSpPr>
          <p:nvPr>
            <p:ph idx="1"/>
          </p:nvPr>
        </p:nvSpPr>
        <p:spPr>
          <a:xfrm>
            <a:off x="360607" y="1378039"/>
            <a:ext cx="11487955" cy="5164429"/>
          </a:xfrm>
        </p:spPr>
        <p:txBody>
          <a:bodyPr>
            <a:normAutofit lnSpcReduction="10000"/>
          </a:bodyPr>
          <a:lstStyle/>
          <a:p>
            <a:pPr marL="215900" marR="215900" lvl="0" indent="-182880" algn="just" defTabSz="914400" rtl="0" eaLnBrk="1" fontAlgn="auto" latinLnBrk="0" hangingPunct="1">
              <a:lnSpc>
                <a:spcPct val="110000"/>
              </a:lnSpc>
              <a:spcBef>
                <a:spcPts val="1200"/>
              </a:spcBef>
              <a:spcAft>
                <a:spcPts val="1200"/>
              </a:spcAft>
              <a:buClr>
                <a:srgbClr val="ACCBF9">
                  <a:lumMod val="60000"/>
                  <a:lumOff val="40000"/>
                </a:srgbClr>
              </a:buClr>
              <a:buSzTx/>
              <a:buFont typeface="Arial" pitchFamily="34" charset="0"/>
              <a:buChar char="•"/>
              <a:tabLst>
                <a:tab pos="-635" algn="l"/>
                <a:tab pos="358775" algn="l"/>
                <a:tab pos="718185" algn="l"/>
                <a:tab pos="1078230" algn="l"/>
                <a:tab pos="1437640" algn="l"/>
                <a:tab pos="1797050" algn="l"/>
                <a:tab pos="2157095" algn="l"/>
                <a:tab pos="2516505" algn="l"/>
                <a:tab pos="2876550" algn="l"/>
                <a:tab pos="3235960" algn="l"/>
                <a:tab pos="3595370" algn="l"/>
                <a:tab pos="3955415" algn="l"/>
                <a:tab pos="4314825" algn="l"/>
                <a:tab pos="4674870" algn="l"/>
                <a:tab pos="5034280" algn="l"/>
                <a:tab pos="5393690" algn="l"/>
                <a:tab pos="5753735" algn="l"/>
                <a:tab pos="6113145" algn="l"/>
                <a:tab pos="6473190" algn="l"/>
                <a:tab pos="6832600" algn="l"/>
                <a:tab pos="7192010" algn="l"/>
                <a:tab pos="7552055" algn="l"/>
                <a:tab pos="7911465" algn="l"/>
                <a:tab pos="8271510" algn="l"/>
                <a:tab pos="8630920" algn="l"/>
                <a:tab pos="8990330" algn="l"/>
                <a:tab pos="9350375" algn="l"/>
                <a:tab pos="9709785" algn="l"/>
                <a:tab pos="10069830" algn="l"/>
                <a:tab pos="10429240" algn="l"/>
                <a:tab pos="10788650" algn="l"/>
                <a:tab pos="11148695" algn="l"/>
              </a:tabLst>
              <a:defRPr/>
            </a:pPr>
            <a:r>
              <a:rPr kumimoji="0" lang="it-IT" sz="2400" b="0"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Mangal" panose="02040503050203030202" pitchFamily="18" charset="0"/>
              </a:rPr>
              <a:t>Di fatto il tantrismo, così come ci è noto oggigiorno, si articola in una moltitudine di scuole, di tradizioni settarie e di correnti in perpetua osmosi o in reciproca polemica. Occorre ricordare che il tantrismo, lungi dall’essere un fenomeno unitario, pervade tutte le grandi tradizioni spirituali indiane, fra cui, non ultimo, il buddhismo. </a:t>
            </a: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Mangal" panose="02040503050203030202" pitchFamily="18" charset="0"/>
            </a:endParaRPr>
          </a:p>
          <a:p>
            <a:r>
              <a:rPr lang="it-IT" sz="2400" dirty="0">
                <a:latin typeface="Times New Roman" panose="02020603050405020304" pitchFamily="18" charset="0"/>
                <a:cs typeface="Times New Roman" panose="02020603050405020304" pitchFamily="18" charset="0"/>
              </a:rPr>
              <a:t>Eppure possono essere individuate alcune caratteristiche comuni a tutte le tradizioni tantriche:</a:t>
            </a:r>
          </a:p>
          <a:p>
            <a:pPr lvl="3"/>
            <a:r>
              <a:rPr lang="it-IT" sz="2400" dirty="0">
                <a:latin typeface="Times New Roman" panose="02020603050405020304" pitchFamily="18" charset="0"/>
              </a:rPr>
              <a:t>Divino come coppia (divinità polarizzata in un polo maschile e in un polo femminile)</a:t>
            </a:r>
          </a:p>
          <a:p>
            <a:pPr lvl="3"/>
            <a:r>
              <a:rPr lang="it-IT" sz="2400" i="1" dirty="0" err="1">
                <a:latin typeface="Times New Roman" panose="02020603050405020304" pitchFamily="18" charset="0"/>
              </a:rPr>
              <a:t>sādhana</a:t>
            </a:r>
            <a:r>
              <a:rPr lang="it-IT" sz="2400" dirty="0">
                <a:latin typeface="Times New Roman" panose="02020603050405020304" pitchFamily="18" charset="0"/>
                <a:cs typeface="Times New Roman" panose="02020603050405020304" pitchFamily="18" charset="0"/>
              </a:rPr>
              <a:t> (necessità e primato della pratica)</a:t>
            </a:r>
          </a:p>
          <a:p>
            <a:pPr lvl="3"/>
            <a:r>
              <a:rPr lang="it-IT" sz="2400" i="1" dirty="0">
                <a:latin typeface="Times New Roman" panose="02020603050405020304" pitchFamily="18" charset="0"/>
                <a:cs typeface="Times New Roman" panose="02020603050405020304" pitchFamily="18" charset="0"/>
              </a:rPr>
              <a:t>guru</a:t>
            </a:r>
            <a:r>
              <a:rPr lang="it-IT" sz="2400" dirty="0">
                <a:latin typeface="Times New Roman" panose="02020603050405020304" pitchFamily="18" charset="0"/>
                <a:cs typeface="Times New Roman" panose="02020603050405020304" pitchFamily="18" charset="0"/>
              </a:rPr>
              <a:t>/</a:t>
            </a:r>
            <a:r>
              <a:rPr lang="it-IT" sz="2400" i="1" dirty="0" err="1">
                <a:latin typeface="Times New Roman" panose="02020603050405020304" pitchFamily="18" charset="0"/>
                <a:cs typeface="Times New Roman" panose="02020603050405020304" pitchFamily="18" charset="0"/>
              </a:rPr>
              <a:t>śiṣya</a:t>
            </a:r>
            <a:r>
              <a:rPr lang="it-IT" sz="2400" dirty="0">
                <a:latin typeface="Times New Roman" panose="02020603050405020304" pitchFamily="18" charset="0"/>
                <a:cs typeface="Times New Roman" panose="02020603050405020304" pitchFamily="18" charset="0"/>
              </a:rPr>
              <a:t> + </a:t>
            </a:r>
            <a:r>
              <a:rPr lang="it-IT" sz="2400" i="1" dirty="0" err="1">
                <a:latin typeface="Times New Roman" panose="02020603050405020304" pitchFamily="18" charset="0"/>
                <a:cs typeface="Times New Roman" panose="02020603050405020304" pitchFamily="18" charset="0"/>
              </a:rPr>
              <a:t>dīkṣā</a:t>
            </a:r>
            <a:endParaRPr lang="it-IT" sz="2400" i="1" dirty="0">
              <a:latin typeface="Times New Roman" panose="02020603050405020304" pitchFamily="18" charset="0"/>
              <a:cs typeface="Times New Roman" panose="02020603050405020304" pitchFamily="18" charset="0"/>
            </a:endParaRPr>
          </a:p>
          <a:p>
            <a:pPr lvl="3"/>
            <a:r>
              <a:rPr lang="it-IT" sz="2400" dirty="0">
                <a:latin typeface="Times New Roman" panose="02020603050405020304" pitchFamily="18" charset="0"/>
                <a:cs typeface="Times New Roman" panose="02020603050405020304" pitchFamily="18" charset="0"/>
              </a:rPr>
              <a:t>Microcosmo/macrocosmo</a:t>
            </a:r>
          </a:p>
          <a:p>
            <a:pPr lvl="3"/>
            <a:r>
              <a:rPr lang="it-IT" sz="2400" dirty="0">
                <a:latin typeface="Times New Roman" panose="02020603050405020304" pitchFamily="18" charset="0"/>
                <a:cs typeface="Times New Roman" panose="02020603050405020304" pitchFamily="18" charset="0"/>
              </a:rPr>
              <a:t>Concezione fonematica della realtà</a:t>
            </a:r>
          </a:p>
          <a:p>
            <a:pPr lvl="3"/>
            <a:endParaRPr lang="hi-IN" sz="2000" dirty="0">
              <a:latin typeface="Times New Roman" panose="02020603050405020304" pitchFamily="18" charset="0"/>
            </a:endParaRPr>
          </a:p>
        </p:txBody>
      </p:sp>
      <p:pic>
        <p:nvPicPr>
          <p:cNvPr id="5" name="Immagine 4">
            <a:extLst>
              <a:ext uri="{FF2B5EF4-FFF2-40B4-BE49-F238E27FC236}">
                <a16:creationId xmlns:a16="http://schemas.microsoft.com/office/drawing/2014/main" id="{64FF6B91-F8F1-4316-9B9C-8A9A141EEB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1275" y="4246473"/>
            <a:ext cx="1847850" cy="2466975"/>
          </a:xfrm>
          <a:prstGeom prst="rect">
            <a:avLst/>
          </a:prstGeom>
        </p:spPr>
      </p:pic>
    </p:spTree>
    <p:extLst>
      <p:ext uri="{BB962C8B-B14F-4D97-AF65-F5344CB8AC3E}">
        <p14:creationId xmlns:p14="http://schemas.microsoft.com/office/powerpoint/2010/main" val="4268706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B867F911-C034-4823-AF37-92E2CD949A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978" y="621000"/>
            <a:ext cx="3545515" cy="5328000"/>
          </a:xfrm>
          <a:prstGeom prst="rect">
            <a:avLst/>
          </a:prstGeom>
        </p:spPr>
      </p:pic>
      <p:pic>
        <p:nvPicPr>
          <p:cNvPr id="21" name="Immagine 20">
            <a:extLst>
              <a:ext uri="{FF2B5EF4-FFF2-40B4-BE49-F238E27FC236}">
                <a16:creationId xmlns:a16="http://schemas.microsoft.com/office/drawing/2014/main" id="{49074E61-0C06-4EA4-A518-65670D46A1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2172" y="1269000"/>
            <a:ext cx="2991984" cy="4320000"/>
          </a:xfrm>
          <a:prstGeom prst="rect">
            <a:avLst/>
          </a:prstGeom>
        </p:spPr>
      </p:pic>
      <p:pic>
        <p:nvPicPr>
          <p:cNvPr id="23" name="Immagine 22">
            <a:extLst>
              <a:ext uri="{FF2B5EF4-FFF2-40B4-BE49-F238E27FC236}">
                <a16:creationId xmlns:a16="http://schemas.microsoft.com/office/drawing/2014/main" id="{75E8AEA2-D2CC-467D-9051-F31624558F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6835" y="837000"/>
            <a:ext cx="3829047" cy="5112000"/>
          </a:xfrm>
          <a:prstGeom prst="rect">
            <a:avLst/>
          </a:prstGeom>
        </p:spPr>
      </p:pic>
    </p:spTree>
    <p:extLst>
      <p:ext uri="{BB962C8B-B14F-4D97-AF65-F5344CB8AC3E}">
        <p14:creationId xmlns:p14="http://schemas.microsoft.com/office/powerpoint/2010/main" val="457928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362C341D-86FE-4E74-BF38-CA27FE53722E}"/>
              </a:ext>
            </a:extLst>
          </p:cNvPr>
          <p:cNvPicPr>
            <a:picLocks noChangeAspect="1"/>
          </p:cNvPicPr>
          <p:nvPr/>
        </p:nvPicPr>
        <p:blipFill rotWithShape="1">
          <a:blip r:embed="rId2">
            <a:extLst>
              <a:ext uri="{28A0092B-C50C-407E-A947-70E740481C1C}">
                <a14:useLocalDpi xmlns:a14="http://schemas.microsoft.com/office/drawing/2010/main" val="0"/>
              </a:ext>
            </a:extLst>
          </a:blip>
          <a:srcRect l="8505" r="8460"/>
          <a:stretch/>
        </p:blipFill>
        <p:spPr>
          <a:xfrm>
            <a:off x="8242479" y="0"/>
            <a:ext cx="3949521" cy="6840000"/>
          </a:xfrm>
          <a:prstGeom prst="rect">
            <a:avLst/>
          </a:prstGeom>
        </p:spPr>
      </p:pic>
      <p:pic>
        <p:nvPicPr>
          <p:cNvPr id="11" name="Immagine 10">
            <a:extLst>
              <a:ext uri="{FF2B5EF4-FFF2-40B4-BE49-F238E27FC236}">
                <a16:creationId xmlns:a16="http://schemas.microsoft.com/office/drawing/2014/main" id="{EA405E6A-ED39-4F5A-9C14-1E545A68A16B}"/>
              </a:ext>
            </a:extLst>
          </p:cNvPr>
          <p:cNvPicPr>
            <a:picLocks noChangeAspect="1"/>
          </p:cNvPicPr>
          <p:nvPr/>
        </p:nvPicPr>
        <p:blipFill rotWithShape="1">
          <a:blip r:embed="rId3">
            <a:extLst>
              <a:ext uri="{28A0092B-C50C-407E-A947-70E740481C1C}">
                <a14:useLocalDpi xmlns:a14="http://schemas.microsoft.com/office/drawing/2010/main" val="0"/>
              </a:ext>
            </a:extLst>
          </a:blip>
          <a:srcRect l="7753" t="-262" r="13388" b="262"/>
          <a:stretch/>
        </p:blipFill>
        <p:spPr>
          <a:xfrm>
            <a:off x="0" y="-18000"/>
            <a:ext cx="3799268" cy="6858000"/>
          </a:xfrm>
          <a:prstGeom prst="rect">
            <a:avLst/>
          </a:prstGeom>
        </p:spPr>
      </p:pic>
      <p:pic>
        <p:nvPicPr>
          <p:cNvPr id="9" name="Immagine 8">
            <a:extLst>
              <a:ext uri="{FF2B5EF4-FFF2-40B4-BE49-F238E27FC236}">
                <a16:creationId xmlns:a16="http://schemas.microsoft.com/office/drawing/2014/main" id="{80C9F7DD-105E-470C-999B-2BE489CE5BA5}"/>
              </a:ext>
            </a:extLst>
          </p:cNvPr>
          <p:cNvPicPr>
            <a:picLocks noChangeAspect="1"/>
          </p:cNvPicPr>
          <p:nvPr/>
        </p:nvPicPr>
        <p:blipFill rotWithShape="1">
          <a:blip r:embed="rId4">
            <a:extLst>
              <a:ext uri="{28A0092B-C50C-407E-A947-70E740481C1C}">
                <a14:useLocalDpi xmlns:a14="http://schemas.microsoft.com/office/drawing/2010/main" val="0"/>
              </a:ext>
            </a:extLst>
          </a:blip>
          <a:srcRect l="5485" r="8488"/>
          <a:stretch/>
        </p:blipFill>
        <p:spPr>
          <a:xfrm>
            <a:off x="3799268" y="0"/>
            <a:ext cx="4443211" cy="6840000"/>
          </a:xfrm>
          <a:prstGeom prst="rect">
            <a:avLst/>
          </a:prstGeom>
        </p:spPr>
      </p:pic>
    </p:spTree>
    <p:extLst>
      <p:ext uri="{BB962C8B-B14F-4D97-AF65-F5344CB8AC3E}">
        <p14:creationId xmlns:p14="http://schemas.microsoft.com/office/powerpoint/2010/main" val="3279246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07FAA90-7740-4B4D-A51F-B4FB95A4CF56}"/>
              </a:ext>
            </a:extLst>
          </p:cNvPr>
          <p:cNvSpPr txBox="1"/>
          <p:nvPr/>
        </p:nvSpPr>
        <p:spPr>
          <a:xfrm>
            <a:off x="824248" y="618186"/>
            <a:ext cx="10328856" cy="5693866"/>
          </a:xfrm>
          <a:prstGeom prst="rect">
            <a:avLst/>
          </a:prstGeom>
          <a:noFill/>
        </p:spPr>
        <p:txBody>
          <a:bodyPr wrap="square" rtlCol="0">
            <a:spAutoFit/>
          </a:bodyPr>
          <a:lstStyle/>
          <a:p>
            <a:pPr marL="285750" indent="-285750">
              <a:buFont typeface="Arial" panose="020B0604020202020204" pitchFamily="34" charset="0"/>
              <a:buChar char="•"/>
            </a:pPr>
            <a:r>
              <a:rPr lang="it-IT" sz="2800" dirty="0">
                <a:latin typeface="Times New Roman" panose="02020603050405020304" pitchFamily="18" charset="0"/>
                <a:cs typeface="Times New Roman" panose="02020603050405020304" pitchFamily="18" charset="0"/>
              </a:rPr>
              <a:t>Corpo divino (contiene al suo interno la gerarchia cosmica + polarità divina)</a:t>
            </a:r>
          </a:p>
          <a:p>
            <a:pPr marL="285750" indent="-285750">
              <a:buFont typeface="Arial" panose="020B0604020202020204" pitchFamily="34" charset="0"/>
              <a:buChar char="•"/>
            </a:pPr>
            <a:r>
              <a:rPr lang="it-IT" sz="2800" dirty="0">
                <a:latin typeface="Times New Roman" panose="02020603050405020304" pitchFamily="18" charset="0"/>
                <a:cs typeface="Times New Roman" panose="02020603050405020304" pitchFamily="18" charset="0"/>
              </a:rPr>
              <a:t>Ricorso a tecniche yogiche (Haṭha Yoga, </a:t>
            </a:r>
            <a:r>
              <a:rPr lang="it-IT" sz="2800" dirty="0" err="1">
                <a:latin typeface="Times New Roman" panose="02020603050405020304" pitchFamily="18" charset="0"/>
                <a:cs typeface="Times New Roman" panose="02020603050405020304" pitchFamily="18" charset="0"/>
              </a:rPr>
              <a:t>Laya</a:t>
            </a:r>
            <a:r>
              <a:rPr lang="it-IT" sz="2800" dirty="0">
                <a:latin typeface="Times New Roman" panose="02020603050405020304" pitchFamily="18" charset="0"/>
                <a:cs typeface="Times New Roman" panose="02020603050405020304" pitchFamily="18" charset="0"/>
              </a:rPr>
              <a:t> Yoga, </a:t>
            </a:r>
            <a:r>
              <a:rPr lang="it-IT" sz="2800" dirty="0" err="1">
                <a:latin typeface="Times New Roman" panose="02020603050405020304" pitchFamily="18" charset="0"/>
                <a:cs typeface="Times New Roman" panose="02020603050405020304" pitchFamily="18" charset="0"/>
              </a:rPr>
              <a:t>Kuṇḍalinī</a:t>
            </a:r>
            <a:r>
              <a:rPr lang="it-IT" sz="2800" dirty="0">
                <a:latin typeface="Times New Roman" panose="02020603050405020304" pitchFamily="18" charset="0"/>
                <a:cs typeface="Times New Roman" panose="02020603050405020304" pitchFamily="18" charset="0"/>
              </a:rPr>
              <a:t> Yoga, Mantra Yoga)</a:t>
            </a:r>
          </a:p>
          <a:p>
            <a:pPr marL="285750" indent="-285750">
              <a:buFont typeface="Arial" panose="020B0604020202020204" pitchFamily="34" charset="0"/>
              <a:buChar char="•"/>
            </a:pPr>
            <a:r>
              <a:rPr lang="it-IT" sz="2800" dirty="0">
                <a:latin typeface="Times New Roman" panose="02020603050405020304" pitchFamily="18" charset="0"/>
                <a:cs typeface="Times New Roman" panose="02020603050405020304" pitchFamily="18" charset="0"/>
              </a:rPr>
              <a:t>Corpo: mezzo soteriologico per eccellenza (uomo del </a:t>
            </a:r>
            <a:r>
              <a:rPr lang="it-IT" sz="2800" dirty="0" err="1">
                <a:latin typeface="Times New Roman" panose="02020603050405020304" pitchFamily="18" charset="0"/>
                <a:cs typeface="Times New Roman" panose="02020603050405020304" pitchFamily="18" charset="0"/>
              </a:rPr>
              <a:t>Kali</a:t>
            </a:r>
            <a:r>
              <a:rPr lang="it-IT" sz="2800" dirty="0">
                <a:latin typeface="Times New Roman" panose="02020603050405020304" pitchFamily="18" charset="0"/>
                <a:cs typeface="Times New Roman" panose="02020603050405020304" pitchFamily="18" charset="0"/>
              </a:rPr>
              <a:t> </a:t>
            </a:r>
            <a:r>
              <a:rPr lang="it-IT" sz="2800" i="1" dirty="0">
                <a:latin typeface="Times New Roman" panose="02020603050405020304" pitchFamily="18" charset="0"/>
                <a:cs typeface="Times New Roman" panose="02020603050405020304" pitchFamily="18" charset="0"/>
              </a:rPr>
              <a:t>yuga</a:t>
            </a:r>
            <a:r>
              <a:rPr lang="it-IT" sz="2800" dirty="0">
                <a:latin typeface="Times New Roman" panose="02020603050405020304" pitchFamily="18" charset="0"/>
                <a:cs typeface="Times New Roman" panose="02020603050405020304" pitchFamily="18" charset="0"/>
              </a:rPr>
              <a:t> può salvarsi solo prendendo le mosse dalla propria condizione esistenziale, che è in primo luogo una condizione carnale; il Tantrismo ricusa di abbassare il mondo, manifestazione ininterrotta dell’aspetto dinamico del Brahman, al rango di sede d’imperfezione e di dolore, ma lo magnifica. Abolire la condizione fisica e profana grazie al corpo)</a:t>
            </a:r>
          </a:p>
          <a:p>
            <a:pPr marL="285750" indent="-285750">
              <a:buFont typeface="Arial" panose="020B0604020202020204" pitchFamily="34" charset="0"/>
              <a:buChar char="•"/>
            </a:pPr>
            <a:r>
              <a:rPr lang="it-IT" sz="2800" dirty="0">
                <a:latin typeface="Times New Roman" panose="02020603050405020304" pitchFamily="18" charset="0"/>
                <a:cs typeface="Times New Roman" panose="02020603050405020304" pitchFamily="18" charset="0"/>
              </a:rPr>
              <a:t>Rituale sovrabbondante e complesso</a:t>
            </a:r>
          </a:p>
          <a:p>
            <a:pPr marL="285750" indent="-285750">
              <a:buFont typeface="Arial" panose="020B0604020202020204" pitchFamily="34" charset="0"/>
              <a:buChar char="•"/>
            </a:pPr>
            <a:r>
              <a:rPr lang="it-IT" sz="2800" dirty="0">
                <a:latin typeface="Times New Roman" panose="02020603050405020304" pitchFamily="18" charset="0"/>
                <a:cs typeface="Times New Roman" panose="02020603050405020304" pitchFamily="18" charset="0"/>
              </a:rPr>
              <a:t>Adattamento del percorso spirituale alle capacità dell’adepto</a:t>
            </a:r>
            <a:endParaRPr lang="hi-IN" sz="2800" dirty="0">
              <a:latin typeface="Times New Roman" panose="02020603050405020304" pitchFamily="18" charset="0"/>
            </a:endParaRPr>
          </a:p>
        </p:txBody>
      </p:sp>
    </p:spTree>
    <p:extLst>
      <p:ext uri="{BB962C8B-B14F-4D97-AF65-F5344CB8AC3E}">
        <p14:creationId xmlns:p14="http://schemas.microsoft.com/office/powerpoint/2010/main" val="2535866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63C48"/>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8B8BBF8D-C020-46A0-97A7-5DDA28FEC4AD}"/>
              </a:ext>
            </a:extLst>
          </p:cNvPr>
          <p:cNvSpPr txBox="1"/>
          <p:nvPr/>
        </p:nvSpPr>
        <p:spPr>
          <a:xfrm>
            <a:off x="540913" y="476519"/>
            <a:ext cx="10558529" cy="646331"/>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Ricorso a </a:t>
            </a:r>
            <a:r>
              <a:rPr kumimoji="0" lang="it-IT" sz="3600" b="0" i="1"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yantra</a:t>
            </a:r>
            <a:r>
              <a:rPr kumimoji="0" lang="it-IT" sz="3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e </a:t>
            </a:r>
            <a:r>
              <a:rPr kumimoji="0" lang="it-IT" sz="3600" b="0" i="1"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maṇḍala</a:t>
            </a:r>
            <a:endParaRPr kumimoji="0" lang="it-IT" sz="3600" b="0" i="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pic>
        <p:nvPicPr>
          <p:cNvPr id="4" name="Immagine 3">
            <a:extLst>
              <a:ext uri="{FF2B5EF4-FFF2-40B4-BE49-F238E27FC236}">
                <a16:creationId xmlns:a16="http://schemas.microsoft.com/office/drawing/2014/main" id="{A9CFB494-0F69-4F58-8834-963421AEAC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0812" y="189738"/>
            <a:ext cx="5760720" cy="6478524"/>
          </a:xfrm>
          <a:prstGeom prst="rect">
            <a:avLst/>
          </a:prstGeom>
        </p:spPr>
      </p:pic>
      <p:pic>
        <p:nvPicPr>
          <p:cNvPr id="6" name="Immagine 5">
            <a:extLst>
              <a:ext uri="{FF2B5EF4-FFF2-40B4-BE49-F238E27FC236}">
                <a16:creationId xmlns:a16="http://schemas.microsoft.com/office/drawing/2014/main" id="{1F6266B6-5ABC-4C88-BD71-E3E6AE528053}"/>
              </a:ext>
            </a:extLst>
          </p:cNvPr>
          <p:cNvPicPr>
            <a:picLocks noChangeAspect="1"/>
          </p:cNvPicPr>
          <p:nvPr/>
        </p:nvPicPr>
        <p:blipFill rotWithShape="1">
          <a:blip r:embed="rId3">
            <a:extLst>
              <a:ext uri="{28A0092B-C50C-407E-A947-70E740481C1C}">
                <a14:useLocalDpi xmlns:a14="http://schemas.microsoft.com/office/drawing/2010/main" val="0"/>
              </a:ext>
            </a:extLst>
          </a:blip>
          <a:srcRect b="25446"/>
          <a:stretch/>
        </p:blipFill>
        <p:spPr>
          <a:xfrm>
            <a:off x="564900" y="1268568"/>
            <a:ext cx="5346290" cy="5112913"/>
          </a:xfrm>
          <a:prstGeom prst="rect">
            <a:avLst/>
          </a:prstGeom>
        </p:spPr>
      </p:pic>
    </p:spTree>
    <p:extLst>
      <p:ext uri="{BB962C8B-B14F-4D97-AF65-F5344CB8AC3E}">
        <p14:creationId xmlns:p14="http://schemas.microsoft.com/office/powerpoint/2010/main" val="725212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515145-B727-4546-812C-42E11227638D}"/>
              </a:ext>
            </a:extLst>
          </p:cNvPr>
          <p:cNvSpPr>
            <a:spLocks noGrp="1"/>
          </p:cNvSpPr>
          <p:nvPr>
            <p:ph type="title"/>
          </p:nvPr>
        </p:nvSpPr>
        <p:spPr>
          <a:xfrm>
            <a:off x="1066800" y="399246"/>
            <a:ext cx="4754880" cy="1094704"/>
          </a:xfrm>
        </p:spPr>
        <p:txBody>
          <a:bodyPr/>
          <a:lstStyle/>
          <a:p>
            <a:pPr algn="ctr"/>
            <a:r>
              <a:rPr lang="it-IT" dirty="0">
                <a:latin typeface="Times New Roman" panose="02020603050405020304" pitchFamily="18" charset="0"/>
                <a:cs typeface="Times New Roman" panose="02020603050405020304" pitchFamily="18" charset="0"/>
              </a:rPr>
              <a:t>YANTRA:</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ECA3413E-72AE-4465-95A5-AFA7D0086A7E}"/>
              </a:ext>
            </a:extLst>
          </p:cNvPr>
          <p:cNvSpPr>
            <a:spLocks noGrp="1"/>
          </p:cNvSpPr>
          <p:nvPr>
            <p:ph sz="half" idx="1"/>
          </p:nvPr>
        </p:nvSpPr>
        <p:spPr>
          <a:xfrm>
            <a:off x="1066800" y="1493950"/>
            <a:ext cx="5303522" cy="4358210"/>
          </a:xfrm>
        </p:spPr>
        <p:txBody>
          <a:bodyPr>
            <a:normAutofit/>
          </a:bodyPr>
          <a:lstStyle/>
          <a:p>
            <a:r>
              <a:rPr lang="it-IT" sz="2400" dirty="0">
                <a:latin typeface="Times New Roman" panose="02020603050405020304" pitchFamily="18" charset="0"/>
              </a:rPr>
              <a:t>«meccanismo», «congegno», strumento di controllo delle energie psichiche, diagramma mistico</a:t>
            </a:r>
          </a:p>
          <a:p>
            <a:r>
              <a:rPr lang="it-IT" sz="2400" dirty="0">
                <a:latin typeface="Times New Roman" panose="02020603050405020304" pitchFamily="18" charset="0"/>
              </a:rPr>
              <a:t>Supporto alla meditazione: strumento mnemonico su cui, a seconda dei riti e delle circostanze, l’officiante/praticante modula le sue contemplazioni</a:t>
            </a:r>
          </a:p>
          <a:p>
            <a:r>
              <a:rPr lang="it-IT" sz="2400" dirty="0">
                <a:latin typeface="Times New Roman" panose="02020603050405020304" pitchFamily="18" charset="0"/>
              </a:rPr>
              <a:t>Assimilazione del contenuto simbolico veicolato dal diagramma/disegno</a:t>
            </a:r>
          </a:p>
          <a:p>
            <a:r>
              <a:rPr lang="it-IT" sz="2400" dirty="0">
                <a:latin typeface="Times New Roman" panose="02020603050405020304" pitchFamily="18" charset="0"/>
              </a:rPr>
              <a:t>Psico-</a:t>
            </a:r>
            <a:r>
              <a:rPr lang="it-IT" sz="2400" dirty="0" err="1">
                <a:latin typeface="Times New Roman" panose="02020603050405020304" pitchFamily="18" charset="0"/>
              </a:rPr>
              <a:t>cosmogramma</a:t>
            </a:r>
            <a:endParaRPr lang="hi-IN" sz="2400" dirty="0">
              <a:latin typeface="Times New Roman" panose="02020603050405020304" pitchFamily="18" charset="0"/>
            </a:endParaRPr>
          </a:p>
        </p:txBody>
      </p:sp>
      <p:pic>
        <p:nvPicPr>
          <p:cNvPr id="6" name="Segnaposto contenuto 5">
            <a:extLst>
              <a:ext uri="{FF2B5EF4-FFF2-40B4-BE49-F238E27FC236}">
                <a16:creationId xmlns:a16="http://schemas.microsoft.com/office/drawing/2014/main" id="{F4B964B9-BF76-4FFB-A7F3-7FE18ECAD29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161695" y="642594"/>
            <a:ext cx="4068682" cy="5209566"/>
          </a:xfrm>
        </p:spPr>
      </p:pic>
    </p:spTree>
    <p:extLst>
      <p:ext uri="{BB962C8B-B14F-4D97-AF65-F5344CB8AC3E}">
        <p14:creationId xmlns:p14="http://schemas.microsoft.com/office/powerpoint/2010/main" val="2727853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582AF3-1D90-469B-92D0-4E730B16371E}"/>
              </a:ext>
            </a:extLst>
          </p:cNvPr>
          <p:cNvSpPr>
            <a:spLocks noGrp="1"/>
          </p:cNvSpPr>
          <p:nvPr>
            <p:ph type="title"/>
          </p:nvPr>
        </p:nvSpPr>
        <p:spPr>
          <a:xfrm>
            <a:off x="1066800" y="360608"/>
            <a:ext cx="10058400" cy="1197736"/>
          </a:xfrm>
        </p:spPr>
        <p:txBody>
          <a:bodyPr/>
          <a:lstStyle/>
          <a:p>
            <a:pPr algn="ctr"/>
            <a:r>
              <a:rPr lang="it-IT" dirty="0">
                <a:latin typeface="Times New Roman" panose="02020603050405020304" pitchFamily="18" charset="0"/>
                <a:cs typeface="Times New Roman" panose="02020603050405020304" pitchFamily="18" charset="0"/>
              </a:rPr>
              <a:t>YANTRA:</a:t>
            </a:r>
            <a:endParaRPr lang="hi-IN" dirty="0">
              <a:latin typeface="Times New Roman" panose="02020603050405020304" pitchFamily="18" charset="0"/>
            </a:endParaRPr>
          </a:p>
        </p:txBody>
      </p:sp>
      <p:pic>
        <p:nvPicPr>
          <p:cNvPr id="6" name="Segnaposto contenuto 5">
            <a:extLst>
              <a:ext uri="{FF2B5EF4-FFF2-40B4-BE49-F238E27FC236}">
                <a16:creationId xmlns:a16="http://schemas.microsoft.com/office/drawing/2014/main" id="{3E5F43B0-4004-4242-A8A5-2C00AE33973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10067" y="1558925"/>
            <a:ext cx="3892718" cy="4320000"/>
          </a:xfrm>
        </p:spPr>
      </p:pic>
      <p:pic>
        <p:nvPicPr>
          <p:cNvPr id="20" name="Segnaposto contenuto 19">
            <a:extLst>
              <a:ext uri="{FF2B5EF4-FFF2-40B4-BE49-F238E27FC236}">
                <a16:creationId xmlns:a16="http://schemas.microsoft.com/office/drawing/2014/main" id="{FD45F38B-4609-4DB6-A305-059B531F103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58852" y="1558344"/>
            <a:ext cx="4320000" cy="4320000"/>
          </a:xfrm>
        </p:spPr>
      </p:pic>
    </p:spTree>
    <p:extLst>
      <p:ext uri="{BB962C8B-B14F-4D97-AF65-F5344CB8AC3E}">
        <p14:creationId xmlns:p14="http://schemas.microsoft.com/office/powerpoint/2010/main" val="3984909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5F81AB0-3EB8-4659-B744-90036A7B6C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8884" y="394716"/>
            <a:ext cx="6163056" cy="6068568"/>
          </a:xfrm>
          <a:prstGeom prst="rect">
            <a:avLst/>
          </a:prstGeom>
        </p:spPr>
      </p:pic>
      <p:sp>
        <p:nvSpPr>
          <p:cNvPr id="4" name="CasellaDiTesto 3">
            <a:extLst>
              <a:ext uri="{FF2B5EF4-FFF2-40B4-BE49-F238E27FC236}">
                <a16:creationId xmlns:a16="http://schemas.microsoft.com/office/drawing/2014/main" id="{0A843A5D-2321-4104-A4E9-FF601E933D34}"/>
              </a:ext>
            </a:extLst>
          </p:cNvPr>
          <p:cNvSpPr txBox="1"/>
          <p:nvPr/>
        </p:nvSpPr>
        <p:spPr>
          <a:xfrm>
            <a:off x="515156" y="759854"/>
            <a:ext cx="4868214" cy="584775"/>
          </a:xfrm>
          <a:prstGeom prst="rect">
            <a:avLst/>
          </a:prstGeom>
          <a:noFill/>
        </p:spPr>
        <p:txBody>
          <a:bodyPr wrap="square" rtlCol="0">
            <a:spAutoFit/>
          </a:bodyPr>
          <a:lstStyle/>
          <a:p>
            <a:pPr algn="ctr"/>
            <a:r>
              <a:rPr lang="it-IT" sz="3200" dirty="0">
                <a:latin typeface="Times New Roman" panose="02020603050405020304" pitchFamily="18" charset="0"/>
              </a:rPr>
              <a:t>YANTRA E MA</a:t>
            </a:r>
            <a:r>
              <a:rPr lang="it-IT" sz="3200" dirty="0">
                <a:latin typeface="Times New Roman" panose="02020603050405020304" pitchFamily="18" charset="0"/>
                <a:cs typeface="Times New Roman" panose="02020603050405020304" pitchFamily="18" charset="0"/>
              </a:rPr>
              <a:t>ṆḌALA:</a:t>
            </a:r>
            <a:endParaRPr lang="hi-IN" sz="3200" dirty="0">
              <a:latin typeface="Times New Roman" panose="02020603050405020304" pitchFamily="18" charset="0"/>
            </a:endParaRPr>
          </a:p>
        </p:txBody>
      </p:sp>
      <p:sp>
        <p:nvSpPr>
          <p:cNvPr id="5" name="CasellaDiTesto 4">
            <a:extLst>
              <a:ext uri="{FF2B5EF4-FFF2-40B4-BE49-F238E27FC236}">
                <a16:creationId xmlns:a16="http://schemas.microsoft.com/office/drawing/2014/main" id="{54696A57-BDA1-4A20-91AC-61620612F4AA}"/>
              </a:ext>
            </a:extLst>
          </p:cNvPr>
          <p:cNvSpPr txBox="1"/>
          <p:nvPr/>
        </p:nvSpPr>
        <p:spPr>
          <a:xfrm>
            <a:off x="708338" y="1815921"/>
            <a:ext cx="4417454" cy="4093428"/>
          </a:xfrm>
          <a:prstGeom prst="rect">
            <a:avLst/>
          </a:prstGeom>
          <a:noFill/>
        </p:spPr>
        <p:txBody>
          <a:bodyPr wrap="square" rtlCol="0">
            <a:spAutoFit/>
          </a:bodyPr>
          <a:lstStyle/>
          <a:p>
            <a:pPr marL="342900" indent="-342900">
              <a:buFont typeface="Arial" panose="020B0604020202020204" pitchFamily="34" charset="0"/>
              <a:buChar char="•"/>
            </a:pPr>
            <a:r>
              <a:rPr lang="it-IT" sz="2400" dirty="0">
                <a:latin typeface="Times New Roman" panose="02020603050405020304" pitchFamily="18" charset="0"/>
              </a:rPr>
              <a:t>Permanente o </a:t>
            </a:r>
            <a:r>
              <a:rPr lang="it-IT" sz="2400" dirty="0" err="1">
                <a:latin typeface="Times New Roman" panose="02020603050405020304" pitchFamily="18" charset="0"/>
              </a:rPr>
              <a:t>impermanente</a:t>
            </a:r>
            <a:r>
              <a:rPr lang="it-IT" sz="2400" dirty="0">
                <a:latin typeface="Times New Roman" panose="02020603050405020304" pitchFamily="18" charset="0"/>
              </a:rPr>
              <a:t> (disegnato, inciso o realizzato con polveri e sabbie colorate)</a:t>
            </a:r>
          </a:p>
          <a:p>
            <a:pPr marL="342900" indent="-342900">
              <a:buFont typeface="Arial" panose="020B0604020202020204" pitchFamily="34" charset="0"/>
              <a:buChar char="•"/>
            </a:pPr>
            <a:r>
              <a:rPr lang="it-IT" sz="2400" dirty="0">
                <a:latin typeface="Times New Roman" panose="02020603050405020304" pitchFamily="18" charset="0"/>
              </a:rPr>
              <a:t>Microcosmo/macrocosmo</a:t>
            </a:r>
          </a:p>
          <a:p>
            <a:pPr marL="342900" indent="-342900">
              <a:buFont typeface="Arial" panose="020B0604020202020204" pitchFamily="34" charset="0"/>
              <a:buChar char="•"/>
            </a:pPr>
            <a:r>
              <a:rPr lang="it-IT" sz="2400" dirty="0">
                <a:latin typeface="Times New Roman" panose="02020603050405020304" pitchFamily="18" charset="0"/>
              </a:rPr>
              <a:t>Minuzioso codice simbolico</a:t>
            </a:r>
          </a:p>
          <a:p>
            <a:pPr marL="342900" indent="-342900">
              <a:buFont typeface="Arial" panose="020B0604020202020204" pitchFamily="34" charset="0"/>
              <a:buChar char="•"/>
            </a:pPr>
            <a:r>
              <a:rPr lang="it-IT" sz="2400" i="1" dirty="0">
                <a:latin typeface="Times New Roman" panose="02020603050405020304" pitchFamily="18" charset="0"/>
              </a:rPr>
              <a:t>Imago mundi</a:t>
            </a:r>
          </a:p>
          <a:p>
            <a:pPr marL="342900" indent="-342900">
              <a:buFont typeface="Arial" panose="020B0604020202020204" pitchFamily="34" charset="0"/>
              <a:buChar char="•"/>
            </a:pPr>
            <a:r>
              <a:rPr lang="it-IT" sz="2400" dirty="0">
                <a:latin typeface="Times New Roman" panose="02020603050405020304" pitchFamily="18" charset="0"/>
              </a:rPr>
              <a:t>Realizzazione rituale</a:t>
            </a:r>
          </a:p>
          <a:p>
            <a:pPr marL="342900" indent="-342900">
              <a:buFont typeface="Arial" panose="020B0604020202020204" pitchFamily="34" charset="0"/>
              <a:buChar char="•"/>
            </a:pPr>
            <a:r>
              <a:rPr lang="it-IT" sz="2400" dirty="0">
                <a:latin typeface="Times New Roman" panose="02020603050405020304" pitchFamily="18" charset="0"/>
              </a:rPr>
              <a:t>Schema d’ordine</a:t>
            </a:r>
          </a:p>
          <a:p>
            <a:pPr marL="342900" indent="-342900">
              <a:buFont typeface="Arial" panose="020B0604020202020204" pitchFamily="34" charset="0"/>
              <a:buChar char="•"/>
            </a:pPr>
            <a:r>
              <a:rPr lang="it-IT" sz="2400" dirty="0">
                <a:latin typeface="Times New Roman" panose="02020603050405020304" pitchFamily="18" charset="0"/>
              </a:rPr>
              <a:t>Riproduzione dell’essenza divina</a:t>
            </a:r>
          </a:p>
          <a:p>
            <a:pPr marL="342900" indent="-342900">
              <a:buFont typeface="Arial" panose="020B0604020202020204" pitchFamily="34" charset="0"/>
              <a:buChar char="•"/>
            </a:pPr>
            <a:endParaRPr lang="hi-IN" sz="2000" dirty="0">
              <a:latin typeface="Times New Roman" panose="02020603050405020304" pitchFamily="18" charset="0"/>
            </a:endParaRPr>
          </a:p>
        </p:txBody>
      </p:sp>
    </p:spTree>
    <p:extLst>
      <p:ext uri="{BB962C8B-B14F-4D97-AF65-F5344CB8AC3E}">
        <p14:creationId xmlns:p14="http://schemas.microsoft.com/office/powerpoint/2010/main" val="1218771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695D9AD-F337-4EB7-A6CC-3D66C4F57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2343" y="405000"/>
            <a:ext cx="4536000" cy="6048000"/>
          </a:xfrm>
          <a:prstGeom prst="rect">
            <a:avLst/>
          </a:prstGeom>
        </p:spPr>
      </p:pic>
      <p:pic>
        <p:nvPicPr>
          <p:cNvPr id="5" name="Immagine 4">
            <a:extLst>
              <a:ext uri="{FF2B5EF4-FFF2-40B4-BE49-F238E27FC236}">
                <a16:creationId xmlns:a16="http://schemas.microsoft.com/office/drawing/2014/main" id="{1BA3A8B6-6B1F-4E72-BA63-8A7306375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036" y="801000"/>
            <a:ext cx="5455115" cy="5256000"/>
          </a:xfrm>
          <a:prstGeom prst="rect">
            <a:avLst/>
          </a:prstGeom>
        </p:spPr>
      </p:pic>
    </p:spTree>
    <p:extLst>
      <p:ext uri="{BB962C8B-B14F-4D97-AF65-F5344CB8AC3E}">
        <p14:creationId xmlns:p14="http://schemas.microsoft.com/office/powerpoint/2010/main" val="524541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7C32AA3-10F8-41FE-944F-7F0AB96A17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064" y="632460"/>
            <a:ext cx="5833872" cy="5593080"/>
          </a:xfrm>
          <a:prstGeom prst="rect">
            <a:avLst/>
          </a:prstGeom>
        </p:spPr>
      </p:pic>
    </p:spTree>
    <p:extLst>
      <p:ext uri="{BB962C8B-B14F-4D97-AF65-F5344CB8AC3E}">
        <p14:creationId xmlns:p14="http://schemas.microsoft.com/office/powerpoint/2010/main" val="2014265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1F4FA12E-CF73-4288-B996-2FAAEB91C9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3560" y="270000"/>
            <a:ext cx="5507111" cy="6588000"/>
          </a:xfrm>
          <a:prstGeom prst="rect">
            <a:avLst/>
          </a:prstGeom>
        </p:spPr>
      </p:pic>
      <p:pic>
        <p:nvPicPr>
          <p:cNvPr id="5" name="Immagine 4">
            <a:extLst>
              <a:ext uri="{FF2B5EF4-FFF2-40B4-BE49-F238E27FC236}">
                <a16:creationId xmlns:a16="http://schemas.microsoft.com/office/drawing/2014/main" id="{514CDEF9-46A9-4B64-9AE1-927FE53EE9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329" y="117000"/>
            <a:ext cx="6162231" cy="6624000"/>
          </a:xfrm>
          <a:prstGeom prst="rect">
            <a:avLst/>
          </a:prstGeom>
        </p:spPr>
      </p:pic>
    </p:spTree>
    <p:extLst>
      <p:ext uri="{BB962C8B-B14F-4D97-AF65-F5344CB8AC3E}">
        <p14:creationId xmlns:p14="http://schemas.microsoft.com/office/powerpoint/2010/main" val="417631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8D60E"/>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1EAF99F6-168F-4B76-9583-FFC01EAF02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229" y="183524"/>
            <a:ext cx="5702052" cy="6490952"/>
          </a:xfrm>
          <a:prstGeom prst="rect">
            <a:avLst/>
          </a:prstGeom>
        </p:spPr>
      </p:pic>
      <p:pic>
        <p:nvPicPr>
          <p:cNvPr id="7" name="Immagine 6">
            <a:extLst>
              <a:ext uri="{FF2B5EF4-FFF2-40B4-BE49-F238E27FC236}">
                <a16:creationId xmlns:a16="http://schemas.microsoft.com/office/drawing/2014/main" id="{83EA3666-F483-476E-9F39-AB836C3279EE}"/>
              </a:ext>
            </a:extLst>
          </p:cNvPr>
          <p:cNvPicPr>
            <a:picLocks noChangeAspect="1"/>
          </p:cNvPicPr>
          <p:nvPr/>
        </p:nvPicPr>
        <p:blipFill rotWithShape="1">
          <a:blip r:embed="rId3">
            <a:extLst>
              <a:ext uri="{28A0092B-C50C-407E-A947-70E740481C1C}">
                <a14:useLocalDpi xmlns:a14="http://schemas.microsoft.com/office/drawing/2010/main" val="0"/>
              </a:ext>
            </a:extLst>
          </a:blip>
          <a:srcRect l="-268" r="-1" b="5353"/>
          <a:stretch/>
        </p:blipFill>
        <p:spPr>
          <a:xfrm>
            <a:off x="5924281" y="183524"/>
            <a:ext cx="6045490" cy="6490952"/>
          </a:xfrm>
          <a:prstGeom prst="rect">
            <a:avLst/>
          </a:prstGeom>
        </p:spPr>
      </p:pic>
    </p:spTree>
    <p:extLst>
      <p:ext uri="{BB962C8B-B14F-4D97-AF65-F5344CB8AC3E}">
        <p14:creationId xmlns:p14="http://schemas.microsoft.com/office/powerpoint/2010/main" val="673010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A81D2E0-2F73-4DFA-AE4D-45EBFA3910C7}"/>
              </a:ext>
            </a:extLst>
          </p:cNvPr>
          <p:cNvSpPr txBox="1"/>
          <p:nvPr/>
        </p:nvSpPr>
        <p:spPr>
          <a:xfrm>
            <a:off x="682580" y="618187"/>
            <a:ext cx="10522040" cy="5632311"/>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4000" b="0" i="1"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Pūjā</a:t>
            </a:r>
            <a:r>
              <a:rPr kumimoji="0" lang="it-IT"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e </a:t>
            </a:r>
            <a:r>
              <a:rPr kumimoji="0" lang="it-IT" sz="4000" b="0" i="1"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nyāsa</a:t>
            </a:r>
            <a:r>
              <a:rPr kumimoji="0" lang="it-IT"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(il culto tantrico di fatto è tutto il culto che viene ancor oggi praticato)</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4000" b="0" i="1"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Kāma</a:t>
            </a:r>
            <a:r>
              <a:rPr kumimoji="0" lang="it-IT"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it-IT" sz="4000" b="0" i="1"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mokṣa</a:t>
            </a:r>
            <a:endParaRPr kumimoji="0" lang="it-IT" sz="4000" b="0" i="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Struttura rituale (purificazione del corpo per mezzo della sua distruzione rituale, creazione di un corpo divino grazie al mantra, visualizzazione/culto interiore, culto esteriore/</a:t>
            </a:r>
            <a:r>
              <a:rPr kumimoji="0" lang="it-IT" sz="4000" b="0" i="1"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pūjā</a:t>
            </a:r>
            <a:r>
              <a:rPr kumimoji="0" lang="it-IT"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4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Possessione/esorcismo</a:t>
            </a:r>
          </a:p>
        </p:txBody>
      </p:sp>
    </p:spTree>
    <p:extLst>
      <p:ext uri="{BB962C8B-B14F-4D97-AF65-F5344CB8AC3E}">
        <p14:creationId xmlns:p14="http://schemas.microsoft.com/office/powerpoint/2010/main" val="30964116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CC2C7D-2714-49AC-9F5C-CED0553DD920}"/>
              </a:ext>
            </a:extLst>
          </p:cNvPr>
          <p:cNvSpPr>
            <a:spLocks noGrp="1"/>
          </p:cNvSpPr>
          <p:nvPr>
            <p:ph type="title"/>
          </p:nvPr>
        </p:nvSpPr>
        <p:spPr/>
        <p:txBody>
          <a:bodyPr>
            <a:normAutofit/>
          </a:bodyPr>
          <a:lstStyle/>
          <a:p>
            <a:pPr algn="ctr"/>
            <a:r>
              <a:rPr lang="it-IT" sz="4000" dirty="0">
                <a:latin typeface="Times New Roman" panose="02020603050405020304" pitchFamily="18" charset="0"/>
              </a:rPr>
              <a:t>Adattamento del percorso spirituale alle capacità dell’adepto: 7 </a:t>
            </a:r>
            <a:r>
              <a:rPr lang="it-IT" sz="4000" i="1" dirty="0" err="1">
                <a:latin typeface="Times New Roman" panose="02020603050405020304" pitchFamily="18" charset="0"/>
                <a:cs typeface="Times New Roman" panose="02020603050405020304" pitchFamily="18" charset="0"/>
              </a:rPr>
              <a:t>ācāra</a:t>
            </a:r>
            <a:r>
              <a:rPr lang="it-IT" sz="4000" dirty="0">
                <a:latin typeface="Times New Roman" panose="02020603050405020304" pitchFamily="18" charset="0"/>
                <a:cs typeface="Times New Roman" panose="02020603050405020304" pitchFamily="18" charset="0"/>
              </a:rPr>
              <a:t> (vie percorribili)</a:t>
            </a:r>
            <a:endParaRPr lang="hi-IN" sz="4000"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BDF30FB3-0E3D-4382-84FB-0B6FB723E5B7}"/>
              </a:ext>
            </a:extLst>
          </p:cNvPr>
          <p:cNvSpPr>
            <a:spLocks noGrp="1"/>
          </p:cNvSpPr>
          <p:nvPr>
            <p:ph idx="1"/>
          </p:nvPr>
        </p:nvSpPr>
        <p:spPr/>
        <p:txBody>
          <a:bodyPr>
            <a:normAutofit lnSpcReduction="10000"/>
          </a:bodyPr>
          <a:lstStyle/>
          <a:p>
            <a:pPr marL="342900" indent="-342900">
              <a:buFont typeface="+mj-lt"/>
              <a:buAutoNum type="arabicPeriod"/>
            </a:pPr>
            <a:r>
              <a:rPr lang="it-IT" sz="2800" dirty="0">
                <a:latin typeface="Times New Roman" panose="02020603050405020304" pitchFamily="18" charset="0"/>
                <a:cs typeface="Times New Roman" panose="02020603050405020304" pitchFamily="18" charset="0"/>
              </a:rPr>
              <a:t>Via del Veda o via dell’atto rituale</a:t>
            </a:r>
          </a:p>
          <a:p>
            <a:pPr marL="342900" indent="-342900">
              <a:buFont typeface="+mj-lt"/>
              <a:buAutoNum type="arabicPeriod"/>
            </a:pPr>
            <a:r>
              <a:rPr lang="it-IT" sz="2800" dirty="0">
                <a:latin typeface="Times New Roman" panose="02020603050405020304" pitchFamily="18" charset="0"/>
                <a:cs typeface="Times New Roman" panose="02020603050405020304" pitchFamily="18" charset="0"/>
              </a:rPr>
              <a:t>Via del devoto di Viṣṇu</a:t>
            </a:r>
          </a:p>
          <a:p>
            <a:pPr marL="342900" indent="-342900">
              <a:buFont typeface="+mj-lt"/>
              <a:buAutoNum type="arabicPeriod"/>
            </a:pPr>
            <a:r>
              <a:rPr lang="it-IT" sz="2800" dirty="0">
                <a:latin typeface="Times New Roman" panose="02020603050405020304" pitchFamily="18" charset="0"/>
                <a:cs typeface="Times New Roman" panose="02020603050405020304" pitchFamily="18" charset="0"/>
              </a:rPr>
              <a:t>Via del devoto di </a:t>
            </a:r>
            <a:r>
              <a:rPr lang="it-IT" sz="2800" dirty="0" err="1">
                <a:latin typeface="Times New Roman" panose="02020603050405020304" pitchFamily="18" charset="0"/>
                <a:cs typeface="Times New Roman" panose="02020603050405020304" pitchFamily="18" charset="0"/>
              </a:rPr>
              <a:t>Śiva</a:t>
            </a:r>
            <a:endParaRPr lang="it-IT" sz="2800" dirty="0">
              <a:latin typeface="Times New Roman" panose="02020603050405020304" pitchFamily="18" charset="0"/>
              <a:cs typeface="Times New Roman" panose="02020603050405020304" pitchFamily="18" charset="0"/>
            </a:endParaRPr>
          </a:p>
          <a:p>
            <a:pPr marL="342900" indent="-342900">
              <a:buFont typeface="+mj-lt"/>
              <a:buAutoNum type="arabicPeriod"/>
            </a:pPr>
            <a:r>
              <a:rPr lang="it-IT" sz="2800" dirty="0">
                <a:latin typeface="Times New Roman" panose="02020603050405020304" pitchFamily="18" charset="0"/>
                <a:cs typeface="Times New Roman" panose="02020603050405020304" pitchFamily="18" charset="0"/>
              </a:rPr>
              <a:t>Via favorevole o via della mano destra</a:t>
            </a:r>
          </a:p>
          <a:p>
            <a:pPr marL="342900" indent="-342900">
              <a:buFont typeface="+mj-lt"/>
              <a:buAutoNum type="arabicPeriod"/>
            </a:pPr>
            <a:r>
              <a:rPr lang="it-IT" sz="2800" dirty="0">
                <a:latin typeface="Times New Roman" panose="02020603050405020304" pitchFamily="18" charset="0"/>
                <a:cs typeface="Times New Roman" panose="02020603050405020304" pitchFamily="18" charset="0"/>
              </a:rPr>
              <a:t>Via della rinuncia o via della mano sinistra, </a:t>
            </a:r>
            <a:r>
              <a:rPr lang="it-IT" sz="2800" i="1" dirty="0" err="1">
                <a:latin typeface="Times New Roman" panose="02020603050405020304" pitchFamily="18" charset="0"/>
                <a:cs typeface="Times New Roman" panose="02020603050405020304" pitchFamily="18" charset="0"/>
              </a:rPr>
              <a:t>vāma-ācāra</a:t>
            </a:r>
            <a:r>
              <a:rPr lang="it-IT" sz="2800" dirty="0">
                <a:latin typeface="Times New Roman" panose="02020603050405020304" pitchFamily="18" charset="0"/>
                <a:cs typeface="Times New Roman" panose="02020603050405020304" pitchFamily="18" charset="0"/>
              </a:rPr>
              <a:t> o </a:t>
            </a:r>
            <a:r>
              <a:rPr lang="it-IT" sz="2800" i="1" dirty="0" err="1">
                <a:latin typeface="Times New Roman" panose="02020603050405020304" pitchFamily="18" charset="0"/>
                <a:cs typeface="Times New Roman" panose="02020603050405020304" pitchFamily="18" charset="0"/>
              </a:rPr>
              <a:t>vāmā</a:t>
            </a:r>
            <a:r>
              <a:rPr lang="it-IT" sz="2800" dirty="0" err="1">
                <a:latin typeface="Times New Roman" panose="02020603050405020304" pitchFamily="18" charset="0"/>
                <a:cs typeface="Times New Roman" panose="02020603050405020304" pitchFamily="18" charset="0"/>
              </a:rPr>
              <a:t>-</a:t>
            </a:r>
            <a:r>
              <a:rPr lang="it-IT" sz="2800" i="1" dirty="0" err="1">
                <a:latin typeface="Times New Roman" panose="02020603050405020304" pitchFamily="18" charset="0"/>
                <a:cs typeface="Times New Roman" panose="02020603050405020304" pitchFamily="18" charset="0"/>
              </a:rPr>
              <a:t>ācāra</a:t>
            </a:r>
            <a:r>
              <a:rPr lang="it-IT" sz="2800" dirty="0">
                <a:latin typeface="Times New Roman" panose="02020603050405020304" pitchFamily="18" charset="0"/>
                <a:cs typeface="Times New Roman" panose="02020603050405020304" pitchFamily="18" charset="0"/>
              </a:rPr>
              <a:t> (via che si percorre con una donna)</a:t>
            </a:r>
          </a:p>
          <a:p>
            <a:pPr marL="342900" indent="-342900">
              <a:buFont typeface="+mj-lt"/>
              <a:buAutoNum type="arabicPeriod"/>
            </a:pPr>
            <a:r>
              <a:rPr lang="it-IT" sz="2800" dirty="0">
                <a:latin typeface="Times New Roman" panose="02020603050405020304" pitchFamily="18" charset="0"/>
                <a:cs typeface="Times New Roman" panose="02020603050405020304" pitchFamily="18" charset="0"/>
              </a:rPr>
              <a:t>Via del fine compiuto</a:t>
            </a:r>
          </a:p>
          <a:p>
            <a:pPr marL="342900" indent="-342900">
              <a:buFont typeface="+mj-lt"/>
              <a:buAutoNum type="arabicPeriod"/>
            </a:pPr>
            <a:r>
              <a:rPr lang="it-IT" sz="2800" dirty="0">
                <a:latin typeface="Times New Roman" panose="02020603050405020304" pitchFamily="18" charset="0"/>
                <a:cs typeface="Times New Roman" panose="02020603050405020304" pitchFamily="18" charset="0"/>
              </a:rPr>
              <a:t>Via del nobile devoto</a:t>
            </a:r>
            <a:endParaRPr lang="hi-IN" sz="2800" dirty="0">
              <a:latin typeface="Times New Roman" panose="02020603050405020304" pitchFamily="18" charset="0"/>
            </a:endParaRPr>
          </a:p>
        </p:txBody>
      </p:sp>
    </p:spTree>
    <p:extLst>
      <p:ext uri="{BB962C8B-B14F-4D97-AF65-F5344CB8AC3E}">
        <p14:creationId xmlns:p14="http://schemas.microsoft.com/office/powerpoint/2010/main" val="4000246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01813E-F336-459F-9C9E-750D233120D8}"/>
              </a:ext>
            </a:extLst>
          </p:cNvPr>
          <p:cNvSpPr>
            <a:spLocks noGrp="1"/>
          </p:cNvSpPr>
          <p:nvPr>
            <p:ph type="title"/>
          </p:nvPr>
        </p:nvSpPr>
        <p:spPr>
          <a:xfrm>
            <a:off x="1066800" y="412124"/>
            <a:ext cx="10058400" cy="1159099"/>
          </a:xfrm>
        </p:spPr>
        <p:txBody>
          <a:bodyPr/>
          <a:lstStyle/>
          <a:p>
            <a:r>
              <a:rPr lang="it-IT" dirty="0">
                <a:latin typeface="Times New Roman" panose="02020603050405020304" pitchFamily="18" charset="0"/>
                <a:cs typeface="Times New Roman" panose="02020603050405020304" pitchFamily="18" charset="0"/>
              </a:rPr>
              <a:t>ULṬĀ-MĀRGA o </a:t>
            </a:r>
            <a:r>
              <a:rPr kumimoji="0" lang="it-IT" sz="48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ULṬĀ-SĀDHANA:</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4B8FE3EE-D83F-413F-A6E1-C65F4F620A90}"/>
              </a:ext>
            </a:extLst>
          </p:cNvPr>
          <p:cNvSpPr>
            <a:spLocks noGrp="1"/>
          </p:cNvSpPr>
          <p:nvPr>
            <p:ph idx="1"/>
          </p:nvPr>
        </p:nvSpPr>
        <p:spPr>
          <a:xfrm>
            <a:off x="1066800" y="1313645"/>
            <a:ext cx="10058400" cy="5022761"/>
          </a:xfrm>
        </p:spPr>
        <p:txBody>
          <a:bodyPr>
            <a:normAutofit/>
          </a:bodyPr>
          <a:lstStyle/>
          <a:p>
            <a:r>
              <a:rPr lang="it-IT" sz="2800" dirty="0">
                <a:latin typeface="Times New Roman" panose="02020603050405020304" pitchFamily="18" charset="0"/>
                <a:cs typeface="Times New Roman" panose="02020603050405020304" pitchFamily="18" charset="0"/>
              </a:rPr>
              <a:t> Tre tipologie umane: </a:t>
            </a:r>
          </a:p>
          <a:p>
            <a:pPr marL="1440180" lvl="4" indent="-342900">
              <a:buFont typeface="+mj-lt"/>
              <a:buAutoNum type="arabicPeriod"/>
            </a:pPr>
            <a:r>
              <a:rPr lang="it-IT" sz="2800" i="1" dirty="0" err="1">
                <a:latin typeface="Times New Roman" panose="02020603050405020304" pitchFamily="18" charset="0"/>
                <a:cs typeface="Times New Roman" panose="02020603050405020304" pitchFamily="18" charset="0"/>
              </a:rPr>
              <a:t>paśu</a:t>
            </a:r>
            <a:endParaRPr lang="it-IT" sz="2800" i="1" dirty="0">
              <a:latin typeface="Times New Roman" panose="02020603050405020304" pitchFamily="18" charset="0"/>
              <a:cs typeface="Times New Roman" panose="02020603050405020304" pitchFamily="18" charset="0"/>
            </a:endParaRPr>
          </a:p>
          <a:p>
            <a:pPr marL="1440180" lvl="4" indent="-342900">
              <a:buFont typeface="+mj-lt"/>
              <a:buAutoNum type="arabicPeriod"/>
            </a:pPr>
            <a:r>
              <a:rPr lang="it-IT" sz="2800" i="1" dirty="0" err="1">
                <a:latin typeface="Times New Roman" panose="02020603050405020304" pitchFamily="18" charset="0"/>
                <a:cs typeface="Times New Roman" panose="02020603050405020304" pitchFamily="18" charset="0"/>
              </a:rPr>
              <a:t>vīra</a:t>
            </a:r>
            <a:endParaRPr lang="it-IT" sz="2800" i="1" dirty="0">
              <a:latin typeface="Times New Roman" panose="02020603050405020304" pitchFamily="18" charset="0"/>
              <a:cs typeface="Times New Roman" panose="02020603050405020304" pitchFamily="18" charset="0"/>
            </a:endParaRPr>
          </a:p>
          <a:p>
            <a:pPr marL="1440180" lvl="4" indent="-342900">
              <a:buFont typeface="+mj-lt"/>
              <a:buAutoNum type="arabicPeriod"/>
            </a:pPr>
            <a:r>
              <a:rPr lang="it-IT" sz="2800" i="1" dirty="0" err="1">
                <a:latin typeface="Times New Roman" panose="02020603050405020304" pitchFamily="18" charset="0"/>
                <a:cs typeface="Times New Roman" panose="02020603050405020304" pitchFamily="18" charset="0"/>
              </a:rPr>
              <a:t>divya</a:t>
            </a:r>
            <a:endParaRPr lang="it-IT" sz="2800" i="1" dirty="0">
              <a:latin typeface="Times New Roman" panose="02020603050405020304" pitchFamily="18" charset="0"/>
              <a:cs typeface="Times New Roman" panose="02020603050405020304" pitchFamily="18" charset="0"/>
            </a:endParaRPr>
          </a:p>
          <a:p>
            <a:r>
              <a:rPr lang="it-IT" sz="3200" i="1" dirty="0">
                <a:latin typeface="Times New Roman" panose="02020603050405020304" pitchFamily="18" charset="0"/>
                <a:cs typeface="Times New Roman" panose="02020603050405020304" pitchFamily="18" charset="0"/>
              </a:rPr>
              <a:t> </a:t>
            </a:r>
            <a:r>
              <a:rPr lang="it-IT" sz="3200" i="1" dirty="0" err="1">
                <a:latin typeface="Times New Roman" panose="02020603050405020304" pitchFamily="18" charset="0"/>
                <a:cs typeface="Times New Roman" panose="02020603050405020304" pitchFamily="18" charset="0"/>
              </a:rPr>
              <a:t>vīra</a:t>
            </a:r>
            <a:r>
              <a:rPr lang="it-IT" sz="3200" i="1" dirty="0">
                <a:latin typeface="Times New Roman" panose="02020603050405020304" pitchFamily="18" charset="0"/>
                <a:cs typeface="Times New Roman" panose="02020603050405020304" pitchFamily="18" charset="0"/>
              </a:rPr>
              <a:t>: </a:t>
            </a:r>
            <a:r>
              <a:rPr lang="it-IT" sz="3200" dirty="0">
                <a:latin typeface="Times New Roman" panose="02020603050405020304" pitchFamily="18" charset="0"/>
                <a:cs typeface="Times New Roman" panose="02020603050405020304" pitchFamily="18" charset="0"/>
              </a:rPr>
              <a:t>via delle 5 «m» o via della mano sinistra</a:t>
            </a:r>
            <a:r>
              <a:rPr lang="it-IT" sz="3200" i="1" dirty="0">
                <a:latin typeface="Times New Roman" panose="02020603050405020304" pitchFamily="18" charset="0"/>
                <a:cs typeface="Times New Roman" panose="02020603050405020304" pitchFamily="18" charset="0"/>
              </a:rPr>
              <a:t>/</a:t>
            </a:r>
            <a:r>
              <a:rPr lang="it-IT" sz="3200" i="1" dirty="0" err="1">
                <a:latin typeface="Times New Roman" panose="02020603050405020304" pitchFamily="18" charset="0"/>
                <a:cs typeface="Times New Roman" panose="02020603050405020304" pitchFamily="18" charset="0"/>
              </a:rPr>
              <a:t>ulṭā-mārga</a:t>
            </a:r>
            <a:endParaRPr lang="it-IT" sz="3200" i="1"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it-IT" sz="2400" i="1" dirty="0" err="1">
                <a:latin typeface="Times New Roman" panose="02020603050405020304" pitchFamily="18" charset="0"/>
                <a:cs typeface="Times New Roman" panose="02020603050405020304" pitchFamily="18" charset="0"/>
              </a:rPr>
              <a:t>madya</a:t>
            </a:r>
            <a:endParaRPr lang="it-IT" sz="2400" i="1"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it-IT" sz="2400" i="1" dirty="0" err="1">
                <a:latin typeface="Times New Roman" panose="02020603050405020304" pitchFamily="18" charset="0"/>
                <a:cs typeface="Times New Roman" panose="02020603050405020304" pitchFamily="18" charset="0"/>
              </a:rPr>
              <a:t>māṃsa</a:t>
            </a:r>
            <a:endParaRPr lang="it-IT" sz="2400" i="1"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it-IT" sz="2400" i="1" dirty="0" err="1">
                <a:latin typeface="Times New Roman" panose="02020603050405020304" pitchFamily="18" charset="0"/>
                <a:cs typeface="Times New Roman" panose="02020603050405020304" pitchFamily="18" charset="0"/>
              </a:rPr>
              <a:t>matsya</a:t>
            </a:r>
            <a:endParaRPr lang="it-IT" sz="2400" i="1"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it-IT" sz="2400" i="1" dirty="0" err="1">
                <a:latin typeface="Times New Roman" panose="02020603050405020304" pitchFamily="18" charset="0"/>
                <a:cs typeface="Times New Roman" panose="02020603050405020304" pitchFamily="18" charset="0"/>
              </a:rPr>
              <a:t>mudrā</a:t>
            </a:r>
            <a:endParaRPr lang="it-IT" sz="2400" i="1"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it-IT" sz="2400" i="1" dirty="0" err="1">
                <a:latin typeface="Times New Roman" panose="02020603050405020304" pitchFamily="18" charset="0"/>
                <a:cs typeface="Times New Roman" panose="02020603050405020304" pitchFamily="18" charset="0"/>
              </a:rPr>
              <a:t>maithuna</a:t>
            </a:r>
            <a:r>
              <a:rPr lang="it-IT" sz="2400" i="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13304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7E07356-9EC6-40D1-84D9-5E6A4CEF55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684" y="387000"/>
            <a:ext cx="4563000" cy="6084000"/>
          </a:xfrm>
          <a:prstGeom prst="rect">
            <a:avLst/>
          </a:prstGeom>
        </p:spPr>
      </p:pic>
      <p:pic>
        <p:nvPicPr>
          <p:cNvPr id="11" name="Immagine 10">
            <a:extLst>
              <a:ext uri="{FF2B5EF4-FFF2-40B4-BE49-F238E27FC236}">
                <a16:creationId xmlns:a16="http://schemas.microsoft.com/office/drawing/2014/main" id="{36AD207B-99E1-4C95-887E-343C488A6C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4316" y="387000"/>
            <a:ext cx="4563000" cy="6084000"/>
          </a:xfrm>
          <a:prstGeom prst="rect">
            <a:avLst/>
          </a:prstGeom>
        </p:spPr>
      </p:pic>
    </p:spTree>
    <p:extLst>
      <p:ext uri="{BB962C8B-B14F-4D97-AF65-F5344CB8AC3E}">
        <p14:creationId xmlns:p14="http://schemas.microsoft.com/office/powerpoint/2010/main" val="2717489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91FEA2F-CD8B-4F13-84FB-45DD405BFA5F}"/>
              </a:ext>
            </a:extLst>
          </p:cNvPr>
          <p:cNvSpPr>
            <a:spLocks noGrp="1"/>
          </p:cNvSpPr>
          <p:nvPr>
            <p:ph type="title"/>
          </p:nvPr>
        </p:nvSpPr>
        <p:spPr/>
        <p:txBody>
          <a:bodyPr/>
          <a:lstStyle/>
          <a:p>
            <a:pPr algn="ctr"/>
            <a:r>
              <a:rPr lang="it-IT" dirty="0">
                <a:latin typeface="Times New Roman" panose="02020603050405020304" pitchFamily="18" charset="0"/>
                <a:cs typeface="Times New Roman" panose="02020603050405020304" pitchFamily="18" charset="0"/>
              </a:rPr>
              <a:t>AGHORĪ</a:t>
            </a:r>
            <a:r>
              <a:rPr lang="it-IT" sz="3600" dirty="0">
                <a:latin typeface="Times New Roman" panose="02020603050405020304" pitchFamily="18" charset="0"/>
                <a:cs typeface="Times New Roman" panose="02020603050405020304" pitchFamily="18" charset="0"/>
              </a:rPr>
              <a:t>, «non terrifico»</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0304CDBF-A5F8-4405-B4B5-6232CE5610C5}"/>
              </a:ext>
            </a:extLst>
          </p:cNvPr>
          <p:cNvSpPr>
            <a:spLocks noGrp="1"/>
          </p:cNvSpPr>
          <p:nvPr>
            <p:ph sz="half" idx="1"/>
          </p:nvPr>
        </p:nvSpPr>
        <p:spPr/>
        <p:txBody>
          <a:bodyPr>
            <a:normAutofit lnSpcReduction="10000"/>
          </a:bodyPr>
          <a:lstStyle/>
          <a:p>
            <a:r>
              <a:rPr lang="it-IT" sz="2400" dirty="0">
                <a:latin typeface="Times New Roman" panose="02020603050405020304" pitchFamily="18" charset="0"/>
              </a:rPr>
              <a:t>Discendenti dei </a:t>
            </a:r>
            <a:r>
              <a:rPr lang="it-IT" sz="2400" i="1" dirty="0" err="1">
                <a:latin typeface="Times New Roman" panose="02020603050405020304" pitchFamily="18" charset="0"/>
              </a:rPr>
              <a:t>k</a:t>
            </a:r>
            <a:r>
              <a:rPr lang="it-IT" sz="2400" i="1" dirty="0" err="1">
                <a:latin typeface="Times New Roman" panose="02020603050405020304" pitchFamily="18" charset="0"/>
                <a:cs typeface="Times New Roman" panose="02020603050405020304" pitchFamily="18" charset="0"/>
              </a:rPr>
              <a:t>āpālika</a:t>
            </a:r>
            <a:r>
              <a:rPr lang="it-IT" sz="2400" dirty="0">
                <a:latin typeface="Times New Roman" panose="02020603050405020304" pitchFamily="18" charset="0"/>
                <a:cs typeface="Times New Roman" panose="02020603050405020304" pitchFamily="18" charset="0"/>
              </a:rPr>
              <a:t>, «portatori di crani»: ordine ascetico molto antico di cui si hanno notizie sin dal VI-VII sec.</a:t>
            </a:r>
          </a:p>
          <a:p>
            <a:r>
              <a:rPr lang="it-IT" sz="2400" dirty="0">
                <a:latin typeface="Times New Roman" panose="02020603050405020304" pitchFamily="18" charset="0"/>
                <a:cs typeface="Times New Roman" panose="02020603050405020304" pitchFamily="18" charset="0"/>
              </a:rPr>
              <a:t>Riti affini a quelli dei </a:t>
            </a:r>
            <a:r>
              <a:rPr lang="it-IT" sz="2400" i="1" dirty="0" err="1">
                <a:latin typeface="Times New Roman" panose="02020603050405020304" pitchFamily="18" charset="0"/>
                <a:cs typeface="Times New Roman" panose="02020603050405020304" pitchFamily="18" charset="0"/>
              </a:rPr>
              <a:t>vāmācārin</a:t>
            </a:r>
            <a:r>
              <a:rPr lang="it-IT" sz="2400" dirty="0">
                <a:latin typeface="Times New Roman" panose="02020603050405020304" pitchFamily="18" charset="0"/>
                <a:cs typeface="Times New Roman" panose="02020603050405020304" pitchFamily="18" charset="0"/>
              </a:rPr>
              <a:t>, «seguaci della mano sinistra»</a:t>
            </a:r>
          </a:p>
          <a:p>
            <a:r>
              <a:rPr lang="it-IT" sz="2400" dirty="0">
                <a:latin typeface="Times New Roman" panose="02020603050405020304" pitchFamily="18" charset="0"/>
                <a:cs typeface="Times New Roman" panose="02020603050405020304" pitchFamily="18" charset="0"/>
              </a:rPr>
              <a:t>Superare il disgusto nei confronti di esperienze che ripugnano alla coscienza dell’uomo comune per raggiungere uno stato superiore</a:t>
            </a:r>
            <a:endParaRPr lang="hi-IN" sz="2400" dirty="0">
              <a:latin typeface="Times New Roman" panose="02020603050405020304" pitchFamily="18" charset="0"/>
            </a:endParaRPr>
          </a:p>
        </p:txBody>
      </p:sp>
      <p:pic>
        <p:nvPicPr>
          <p:cNvPr id="5" name="Elementi multimediali online 4" title="The terrifying Aghori sadhus in india">
            <a:hlinkClick r:id="" action="ppaction://media"/>
            <a:extLst>
              <a:ext uri="{FF2B5EF4-FFF2-40B4-BE49-F238E27FC236}">
                <a16:creationId xmlns:a16="http://schemas.microsoft.com/office/drawing/2014/main" id="{8116AA0B-3AF0-4DD1-A509-20CB83F71727}"/>
              </a:ext>
            </a:extLst>
          </p:cNvPr>
          <p:cNvPicPr>
            <a:picLocks noGrp="1" noRot="1" noChangeAspect="1"/>
          </p:cNvPicPr>
          <p:nvPr>
            <p:ph sz="half" idx="2"/>
            <a:videoFile r:link="rId1"/>
          </p:nvPr>
        </p:nvPicPr>
        <p:blipFill>
          <a:blip r:embed="rId3"/>
          <a:stretch>
            <a:fillRect/>
          </a:stretch>
        </p:blipFill>
        <p:spPr>
          <a:xfrm>
            <a:off x="6370638" y="2635250"/>
            <a:ext cx="4754562" cy="2686050"/>
          </a:xfrm>
          <a:prstGeom prst="rect">
            <a:avLst/>
          </a:prstGeom>
        </p:spPr>
      </p:pic>
    </p:spTree>
    <p:extLst>
      <p:ext uri="{BB962C8B-B14F-4D97-AF65-F5344CB8AC3E}">
        <p14:creationId xmlns:p14="http://schemas.microsoft.com/office/powerpoint/2010/main" val="396546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98DE3ED-EE62-4CC8-AF05-2096B5AA5F7B}"/>
              </a:ext>
            </a:extLst>
          </p:cNvPr>
          <p:cNvSpPr>
            <a:spLocks noGrp="1"/>
          </p:cNvSpPr>
          <p:nvPr>
            <p:ph type="title"/>
          </p:nvPr>
        </p:nvSpPr>
        <p:spPr/>
        <p:txBody>
          <a:bodyPr>
            <a:normAutofit/>
          </a:bodyPr>
          <a:lstStyle/>
          <a:p>
            <a:pPr algn="ctr"/>
            <a:r>
              <a:rPr lang="it-IT" sz="4000" dirty="0">
                <a:latin typeface="Times New Roman" panose="02020603050405020304" pitchFamily="18" charset="0"/>
              </a:rPr>
              <a:t>«FISIOLOGIA SOTTILE»:</a:t>
            </a:r>
            <a:endParaRPr lang="hi-IN" sz="4000"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E3E1CCE2-6128-43F8-A5D5-987A7CDA409A}"/>
              </a:ext>
            </a:extLst>
          </p:cNvPr>
          <p:cNvSpPr>
            <a:spLocks noGrp="1"/>
          </p:cNvSpPr>
          <p:nvPr>
            <p:ph sz="half" idx="1"/>
          </p:nvPr>
        </p:nvSpPr>
        <p:spPr/>
        <p:txBody>
          <a:bodyPr>
            <a:normAutofit fontScale="92500" lnSpcReduction="10000"/>
          </a:bodyPr>
          <a:lstStyle/>
          <a:p>
            <a:r>
              <a:rPr lang="it-IT" sz="3200" i="1" dirty="0" err="1">
                <a:latin typeface="Times New Roman" panose="02020603050405020304" pitchFamily="18" charset="0"/>
                <a:cs typeface="Times New Roman" panose="02020603050405020304" pitchFamily="18" charset="0"/>
              </a:rPr>
              <a:t>Nāḍī</a:t>
            </a:r>
            <a:r>
              <a:rPr lang="it-IT" sz="3200" dirty="0">
                <a:latin typeface="Times New Roman" panose="02020603050405020304" pitchFamily="18" charset="0"/>
                <a:cs typeface="Times New Roman" panose="02020603050405020304" pitchFamily="18" charset="0"/>
              </a:rPr>
              <a:t>, «canali»: </a:t>
            </a:r>
            <a:r>
              <a:rPr lang="it-IT" sz="3200" i="1" dirty="0" err="1">
                <a:latin typeface="Times New Roman" panose="02020603050405020304" pitchFamily="18" charset="0"/>
                <a:cs typeface="Times New Roman" panose="02020603050405020304" pitchFamily="18" charset="0"/>
              </a:rPr>
              <a:t>iḍā</a:t>
            </a:r>
            <a:r>
              <a:rPr lang="it-IT" sz="3200" i="1" dirty="0">
                <a:latin typeface="Times New Roman" panose="02020603050405020304" pitchFamily="18" charset="0"/>
                <a:cs typeface="Times New Roman" panose="02020603050405020304" pitchFamily="18" charset="0"/>
              </a:rPr>
              <a:t>, </a:t>
            </a:r>
            <a:r>
              <a:rPr lang="it-IT" sz="3200" i="1" dirty="0" err="1">
                <a:latin typeface="Times New Roman" panose="02020603050405020304" pitchFamily="18" charset="0"/>
                <a:cs typeface="Times New Roman" panose="02020603050405020304" pitchFamily="18" charset="0"/>
              </a:rPr>
              <a:t>pingalā</a:t>
            </a:r>
            <a:r>
              <a:rPr lang="it-IT" sz="3200" i="1" dirty="0">
                <a:latin typeface="Times New Roman" panose="02020603050405020304" pitchFamily="18" charset="0"/>
                <a:cs typeface="Times New Roman" panose="02020603050405020304" pitchFamily="18" charset="0"/>
              </a:rPr>
              <a:t>, </a:t>
            </a:r>
            <a:r>
              <a:rPr lang="it-IT" sz="3200" i="1" dirty="0" err="1">
                <a:latin typeface="Times New Roman" panose="02020603050405020304" pitchFamily="18" charset="0"/>
                <a:cs typeface="Times New Roman" panose="02020603050405020304" pitchFamily="18" charset="0"/>
              </a:rPr>
              <a:t>suṣumnā</a:t>
            </a:r>
            <a:endParaRPr lang="it-IT" sz="3200" i="1" dirty="0">
              <a:latin typeface="Times New Roman" panose="02020603050405020304" pitchFamily="18" charset="0"/>
              <a:cs typeface="Times New Roman" panose="02020603050405020304" pitchFamily="18" charset="0"/>
            </a:endParaRPr>
          </a:p>
          <a:p>
            <a:r>
              <a:rPr lang="it-IT" sz="3200" i="1" dirty="0" err="1">
                <a:latin typeface="Times New Roman" panose="02020603050405020304" pitchFamily="18" charset="0"/>
                <a:cs typeface="Times New Roman" panose="02020603050405020304" pitchFamily="18" charset="0"/>
              </a:rPr>
              <a:t>Prāṇa</a:t>
            </a:r>
            <a:r>
              <a:rPr lang="it-IT" sz="3200" dirty="0">
                <a:latin typeface="Times New Roman" panose="02020603050405020304" pitchFamily="18" charset="0"/>
                <a:cs typeface="Times New Roman" panose="02020603050405020304" pitchFamily="18" charset="0"/>
              </a:rPr>
              <a:t>, «soffio vitale»</a:t>
            </a:r>
            <a:r>
              <a:rPr lang="it-IT" sz="3200" i="1" dirty="0">
                <a:latin typeface="Times New Roman" panose="02020603050405020304" pitchFamily="18" charset="0"/>
                <a:cs typeface="Times New Roman" panose="02020603050405020304" pitchFamily="18" charset="0"/>
              </a:rPr>
              <a:t>: </a:t>
            </a:r>
            <a:r>
              <a:rPr lang="it-IT" sz="3200" i="1" dirty="0" err="1">
                <a:latin typeface="Times New Roman" panose="02020603050405020304" pitchFamily="18" charset="0"/>
                <a:cs typeface="Times New Roman" panose="02020603050405020304" pitchFamily="18" charset="0"/>
              </a:rPr>
              <a:t>apāna</a:t>
            </a:r>
            <a:r>
              <a:rPr lang="it-IT" sz="3200" i="1" dirty="0">
                <a:latin typeface="Times New Roman" panose="02020603050405020304" pitchFamily="18" charset="0"/>
                <a:cs typeface="Times New Roman" panose="02020603050405020304" pitchFamily="18" charset="0"/>
              </a:rPr>
              <a:t>, </a:t>
            </a:r>
            <a:r>
              <a:rPr lang="it-IT" sz="3200" i="1" dirty="0" err="1">
                <a:latin typeface="Times New Roman" panose="02020603050405020304" pitchFamily="18" charset="0"/>
                <a:cs typeface="Times New Roman" panose="02020603050405020304" pitchFamily="18" charset="0"/>
              </a:rPr>
              <a:t>prāṇa</a:t>
            </a:r>
            <a:r>
              <a:rPr lang="it-IT" sz="3200" i="1" dirty="0">
                <a:latin typeface="Times New Roman" panose="02020603050405020304" pitchFamily="18" charset="0"/>
                <a:cs typeface="Times New Roman" panose="02020603050405020304" pitchFamily="18" charset="0"/>
              </a:rPr>
              <a:t>, </a:t>
            </a:r>
            <a:r>
              <a:rPr lang="it-IT" sz="3200" i="1" dirty="0" err="1">
                <a:latin typeface="Times New Roman" panose="02020603050405020304" pitchFamily="18" charset="0"/>
                <a:cs typeface="Times New Roman" panose="02020603050405020304" pitchFamily="18" charset="0"/>
              </a:rPr>
              <a:t>udāna</a:t>
            </a:r>
            <a:endParaRPr lang="it-IT" sz="3200" i="1" dirty="0">
              <a:latin typeface="Times New Roman" panose="02020603050405020304" pitchFamily="18" charset="0"/>
              <a:cs typeface="Times New Roman" panose="02020603050405020304" pitchFamily="18" charset="0"/>
            </a:endParaRPr>
          </a:p>
          <a:p>
            <a:r>
              <a:rPr lang="it-IT" sz="3200" i="1" dirty="0" err="1">
                <a:latin typeface="Times New Roman" panose="02020603050405020304" pitchFamily="18" charset="0"/>
                <a:cs typeface="Times New Roman" panose="02020603050405020304" pitchFamily="18" charset="0"/>
              </a:rPr>
              <a:t>Kuṇḍalinī</a:t>
            </a:r>
            <a:endParaRPr lang="it-IT" sz="3200" i="1" dirty="0">
              <a:latin typeface="Times New Roman" panose="02020603050405020304" pitchFamily="18" charset="0"/>
              <a:cs typeface="Times New Roman" panose="02020603050405020304" pitchFamily="18" charset="0"/>
            </a:endParaRPr>
          </a:p>
          <a:p>
            <a:r>
              <a:rPr lang="it-IT" sz="3200" i="1" dirty="0" err="1">
                <a:latin typeface="Times New Roman" panose="02020603050405020304" pitchFamily="18" charset="0"/>
                <a:cs typeface="Times New Roman" panose="02020603050405020304" pitchFamily="18" charset="0"/>
              </a:rPr>
              <a:t>Cakra</a:t>
            </a:r>
            <a:r>
              <a:rPr lang="it-IT" sz="3200" i="1" dirty="0">
                <a:latin typeface="Times New Roman" panose="02020603050405020304" pitchFamily="18" charset="0"/>
                <a:cs typeface="Times New Roman" panose="02020603050405020304" pitchFamily="18" charset="0"/>
              </a:rPr>
              <a:t>, </a:t>
            </a:r>
            <a:r>
              <a:rPr lang="it-IT" sz="3200" dirty="0">
                <a:latin typeface="Times New Roman" panose="02020603050405020304" pitchFamily="18" charset="0"/>
                <a:cs typeface="Times New Roman" panose="02020603050405020304" pitchFamily="18" charset="0"/>
              </a:rPr>
              <a:t>«ruota» (da </a:t>
            </a:r>
            <a:r>
              <a:rPr lang="it-IT" sz="3200" i="1" dirty="0" err="1">
                <a:latin typeface="Times New Roman" panose="02020603050405020304" pitchFamily="18" charset="0"/>
                <a:cs typeface="Times New Roman" panose="02020603050405020304" pitchFamily="18" charset="0"/>
              </a:rPr>
              <a:t>mūlādhāra</a:t>
            </a:r>
            <a:r>
              <a:rPr lang="it-IT" sz="3200" dirty="0">
                <a:latin typeface="Times New Roman" panose="02020603050405020304" pitchFamily="18" charset="0"/>
                <a:cs typeface="Times New Roman" panose="02020603050405020304" pitchFamily="18" charset="0"/>
              </a:rPr>
              <a:t> a </a:t>
            </a:r>
            <a:r>
              <a:rPr lang="it-IT" sz="3200" i="1" dirty="0" err="1">
                <a:latin typeface="Times New Roman" panose="02020603050405020304" pitchFamily="18" charset="0"/>
                <a:cs typeface="Times New Roman" panose="02020603050405020304" pitchFamily="18" charset="0"/>
              </a:rPr>
              <a:t>sahasrāra</a:t>
            </a:r>
            <a:r>
              <a:rPr lang="it-IT" sz="3200" dirty="0">
                <a:latin typeface="Times New Roman" panose="02020603050405020304" pitchFamily="18" charset="0"/>
                <a:cs typeface="Times New Roman" panose="02020603050405020304" pitchFamily="18" charset="0"/>
              </a:rPr>
              <a:t>, </a:t>
            </a:r>
            <a:r>
              <a:rPr lang="it-IT" sz="3200" i="1" dirty="0">
                <a:latin typeface="Times New Roman" panose="02020603050405020304" pitchFamily="18" charset="0"/>
                <a:cs typeface="Times New Roman" panose="02020603050405020304" pitchFamily="18" charset="0"/>
              </a:rPr>
              <a:t>itinerarium a </a:t>
            </a:r>
            <a:r>
              <a:rPr lang="it-IT" sz="3200" i="1" dirty="0" err="1">
                <a:latin typeface="Times New Roman" panose="02020603050405020304" pitchFamily="18" charset="0"/>
                <a:cs typeface="Times New Roman" panose="02020603050405020304" pitchFamily="18" charset="0"/>
              </a:rPr>
              <a:t>deum</a:t>
            </a:r>
            <a:r>
              <a:rPr lang="it-IT" sz="3200" dirty="0">
                <a:latin typeface="Times New Roman" panose="02020603050405020304" pitchFamily="18" charset="0"/>
                <a:cs typeface="Times New Roman" panose="02020603050405020304" pitchFamily="18" charset="0"/>
              </a:rPr>
              <a:t>)</a:t>
            </a:r>
            <a:endParaRPr lang="hi-IN" sz="3200" dirty="0">
              <a:latin typeface="Times New Roman" panose="02020603050405020304" pitchFamily="18" charset="0"/>
            </a:endParaRPr>
          </a:p>
        </p:txBody>
      </p:sp>
      <p:pic>
        <p:nvPicPr>
          <p:cNvPr id="8" name="Segnaposto contenuto 7">
            <a:extLst>
              <a:ext uri="{FF2B5EF4-FFF2-40B4-BE49-F238E27FC236}">
                <a16:creationId xmlns:a16="http://schemas.microsoft.com/office/drawing/2014/main" id="{2F9809DD-DB24-40FA-9233-A2AB6E59B41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529724" y="1835640"/>
            <a:ext cx="3369618" cy="4284000"/>
          </a:xfrm>
        </p:spPr>
      </p:pic>
    </p:spTree>
    <p:extLst>
      <p:ext uri="{BB962C8B-B14F-4D97-AF65-F5344CB8AC3E}">
        <p14:creationId xmlns:p14="http://schemas.microsoft.com/office/powerpoint/2010/main" val="1597206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A9C5A3-311B-4D10-A281-15EF02ACE64E}"/>
              </a:ext>
            </a:extLst>
          </p:cNvPr>
          <p:cNvSpPr>
            <a:spLocks noGrp="1"/>
          </p:cNvSpPr>
          <p:nvPr>
            <p:ph type="title"/>
          </p:nvPr>
        </p:nvSpPr>
        <p:spPr>
          <a:xfrm>
            <a:off x="1066800" y="459000"/>
            <a:ext cx="4754880" cy="1009192"/>
          </a:xfrm>
        </p:spPr>
        <p:txBody>
          <a:bodyPr>
            <a:normAutofit fontScale="90000"/>
          </a:bodyPr>
          <a:lstStyle/>
          <a:p>
            <a:r>
              <a:rPr lang="it-IT" dirty="0">
                <a:latin typeface="Times New Roman" panose="02020603050405020304" pitchFamily="18" charset="0"/>
                <a:cs typeface="Times New Roman" panose="02020603050405020304" pitchFamily="18" charset="0"/>
              </a:rPr>
              <a:t>CORPO YOGICO:</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4F0B0FA2-4082-4DE2-8C19-B727642100B3}"/>
              </a:ext>
            </a:extLst>
          </p:cNvPr>
          <p:cNvSpPr>
            <a:spLocks noGrp="1"/>
          </p:cNvSpPr>
          <p:nvPr>
            <p:ph sz="half" idx="1"/>
          </p:nvPr>
        </p:nvSpPr>
        <p:spPr>
          <a:xfrm>
            <a:off x="1066800" y="1468192"/>
            <a:ext cx="4754880" cy="4383968"/>
          </a:xfrm>
        </p:spPr>
        <p:txBody>
          <a:bodyPr>
            <a:normAutofit fontScale="92500" lnSpcReduction="10000"/>
          </a:bodyPr>
          <a:lstStyle/>
          <a:p>
            <a:r>
              <a:rPr lang="it-IT" sz="2400" dirty="0">
                <a:solidFill>
                  <a:srgbClr val="00B0F0"/>
                </a:solidFill>
                <a:latin typeface="Times New Roman" panose="02020603050405020304" pitchFamily="18" charset="0"/>
              </a:rPr>
              <a:t>Canali</a:t>
            </a:r>
            <a:r>
              <a:rPr lang="it-IT" sz="2400" dirty="0">
                <a:latin typeface="Times New Roman" panose="02020603050405020304" pitchFamily="18" charset="0"/>
              </a:rPr>
              <a:t>: 72.000 o 300.000 ma 3 principali</a:t>
            </a:r>
          </a:p>
          <a:p>
            <a:r>
              <a:rPr lang="it-IT" sz="2400" i="1" dirty="0" err="1">
                <a:solidFill>
                  <a:srgbClr val="00B0F0"/>
                </a:solidFill>
                <a:latin typeface="Times New Roman" panose="02020603050405020304" pitchFamily="18" charset="0"/>
              </a:rPr>
              <a:t>Su</a:t>
            </a:r>
            <a:r>
              <a:rPr lang="it-IT" sz="2400" i="1" dirty="0" err="1">
                <a:solidFill>
                  <a:srgbClr val="00B0F0"/>
                </a:solidFill>
                <a:latin typeface="Times New Roman" panose="02020603050405020304" pitchFamily="18" charset="0"/>
                <a:cs typeface="Times New Roman" panose="02020603050405020304" pitchFamily="18" charset="0"/>
              </a:rPr>
              <a:t>ṣumnā</a:t>
            </a:r>
            <a:r>
              <a:rPr lang="it-IT" sz="2400" dirty="0">
                <a:latin typeface="Times New Roman" panose="02020603050405020304" pitchFamily="18" charset="0"/>
                <a:cs typeface="Times New Roman" panose="02020603050405020304" pitchFamily="18" charset="0"/>
              </a:rPr>
              <a:t>: canale centrale che va dalla regione perineale alla sommità del capo, 4 guaine, perfora tutti i </a:t>
            </a:r>
            <a:r>
              <a:rPr lang="it-IT" sz="2400" i="1" dirty="0" err="1">
                <a:latin typeface="Times New Roman" panose="02020603050405020304" pitchFamily="18" charset="0"/>
                <a:cs typeface="Times New Roman" panose="02020603050405020304" pitchFamily="18" charset="0"/>
              </a:rPr>
              <a:t>cakra</a:t>
            </a:r>
            <a:endParaRPr lang="it-IT" sz="2400" i="1" dirty="0">
              <a:latin typeface="Times New Roman" panose="02020603050405020304" pitchFamily="18" charset="0"/>
              <a:cs typeface="Times New Roman" panose="02020603050405020304" pitchFamily="18" charset="0"/>
            </a:endParaRPr>
          </a:p>
          <a:p>
            <a:r>
              <a:rPr lang="it-IT" sz="2400" i="1" dirty="0" err="1">
                <a:solidFill>
                  <a:srgbClr val="00B0F0"/>
                </a:solidFill>
                <a:latin typeface="Times New Roman" panose="02020603050405020304" pitchFamily="18" charset="0"/>
                <a:cs typeface="Times New Roman" panose="02020603050405020304" pitchFamily="18" charset="0"/>
              </a:rPr>
              <a:t>Kuṇḍalinī</a:t>
            </a:r>
            <a:r>
              <a:rPr lang="it-IT" sz="2400" i="1"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«arrotolata»: nell’uomo comune giace addormentata alla base della colonna vertebrale, avvolta su se stessa in tre spire e mezza (serpente) + ostruisce l’apertura inferiore di </a:t>
            </a:r>
            <a:r>
              <a:rPr lang="it-IT" sz="2400" i="1" dirty="0" err="1">
                <a:latin typeface="Times New Roman" panose="02020603050405020304" pitchFamily="18" charset="0"/>
                <a:cs typeface="Times New Roman" panose="02020603050405020304" pitchFamily="18" charset="0"/>
              </a:rPr>
              <a:t>suṣumnā</a:t>
            </a:r>
            <a:endParaRPr lang="it-IT" sz="2400" i="1" dirty="0">
              <a:latin typeface="Times New Roman" panose="02020603050405020304" pitchFamily="18" charset="0"/>
              <a:cs typeface="Times New Roman" panose="02020603050405020304" pitchFamily="18" charset="0"/>
            </a:endParaRPr>
          </a:p>
          <a:p>
            <a:r>
              <a:rPr lang="it-IT" sz="2400" dirty="0">
                <a:latin typeface="Times New Roman" panose="02020603050405020304" pitchFamily="18" charset="0"/>
                <a:cs typeface="Times New Roman" panose="02020603050405020304" pitchFamily="18" charset="0"/>
              </a:rPr>
              <a:t>7</a:t>
            </a:r>
            <a:r>
              <a:rPr lang="it-IT" sz="2400" i="1" dirty="0">
                <a:latin typeface="Times New Roman" panose="02020603050405020304" pitchFamily="18" charset="0"/>
                <a:cs typeface="Times New Roman" panose="02020603050405020304" pitchFamily="18" charset="0"/>
              </a:rPr>
              <a:t> </a:t>
            </a:r>
            <a:r>
              <a:rPr lang="it-IT" sz="2400" i="1" dirty="0" err="1">
                <a:solidFill>
                  <a:srgbClr val="00B0F0"/>
                </a:solidFill>
                <a:latin typeface="Times New Roman" panose="02020603050405020304" pitchFamily="18" charset="0"/>
                <a:cs typeface="Times New Roman" panose="02020603050405020304" pitchFamily="18" charset="0"/>
              </a:rPr>
              <a:t>cakra</a:t>
            </a:r>
            <a:r>
              <a:rPr lang="it-IT" sz="2400" i="1"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(per alcune tradizioni il numero varia)</a:t>
            </a:r>
            <a:endParaRPr lang="hi-IN" sz="2400" i="1" dirty="0">
              <a:latin typeface="Times New Roman" panose="02020603050405020304" pitchFamily="18" charset="0"/>
            </a:endParaRPr>
          </a:p>
        </p:txBody>
      </p:sp>
      <p:pic>
        <p:nvPicPr>
          <p:cNvPr id="6" name="Segnaposto contenuto 5">
            <a:extLst>
              <a:ext uri="{FF2B5EF4-FFF2-40B4-BE49-F238E27FC236}">
                <a16:creationId xmlns:a16="http://schemas.microsoft.com/office/drawing/2014/main" id="{AC5B0A6D-BD92-4F34-9EDF-6E11549585F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96000" y="459000"/>
            <a:ext cx="5574039" cy="5940000"/>
          </a:xfrm>
        </p:spPr>
      </p:pic>
    </p:spTree>
    <p:extLst>
      <p:ext uri="{BB962C8B-B14F-4D97-AF65-F5344CB8AC3E}">
        <p14:creationId xmlns:p14="http://schemas.microsoft.com/office/powerpoint/2010/main" val="34831341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CBA02B6-5201-4A01-A0A0-B85C9FE87634}"/>
              </a:ext>
            </a:extLst>
          </p:cNvPr>
          <p:cNvSpPr>
            <a:spLocks noGrp="1"/>
          </p:cNvSpPr>
          <p:nvPr>
            <p:ph type="title"/>
          </p:nvPr>
        </p:nvSpPr>
        <p:spPr>
          <a:xfrm>
            <a:off x="1066800" y="459000"/>
            <a:ext cx="7317346" cy="1022070"/>
          </a:xfrm>
        </p:spPr>
        <p:txBody>
          <a:bodyPr/>
          <a:lstStyle/>
          <a:p>
            <a:pPr algn="ctr"/>
            <a:r>
              <a:rPr lang="it-IT" dirty="0">
                <a:latin typeface="Times New Roman" panose="02020603050405020304" pitchFamily="18" charset="0"/>
              </a:rPr>
              <a:t>CORPO YOGICO:</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2C873D92-3F5A-4EE8-B5B2-5B57918837A0}"/>
              </a:ext>
            </a:extLst>
          </p:cNvPr>
          <p:cNvSpPr>
            <a:spLocks noGrp="1"/>
          </p:cNvSpPr>
          <p:nvPr>
            <p:ph sz="half" idx="1"/>
          </p:nvPr>
        </p:nvSpPr>
        <p:spPr>
          <a:xfrm>
            <a:off x="1066798" y="1481070"/>
            <a:ext cx="8051443" cy="4371090"/>
          </a:xfrm>
        </p:spPr>
        <p:txBody>
          <a:bodyPr>
            <a:normAutofit/>
          </a:bodyPr>
          <a:lstStyle/>
          <a:p>
            <a:r>
              <a:rPr lang="it-IT" sz="2800" i="1" dirty="0" err="1">
                <a:solidFill>
                  <a:srgbClr val="FFFF00"/>
                </a:solidFill>
                <a:latin typeface="Times New Roman" panose="02020603050405020304" pitchFamily="18" charset="0"/>
              </a:rPr>
              <a:t>I</a:t>
            </a:r>
            <a:r>
              <a:rPr lang="it-IT" sz="2800" i="1" dirty="0" err="1">
                <a:solidFill>
                  <a:srgbClr val="FFFF00"/>
                </a:solidFill>
                <a:latin typeface="Times New Roman" panose="02020603050405020304" pitchFamily="18" charset="0"/>
                <a:cs typeface="Times New Roman" panose="02020603050405020304" pitchFamily="18" charset="0"/>
              </a:rPr>
              <a:t>ḍā</a:t>
            </a:r>
            <a:r>
              <a:rPr lang="it-IT" sz="2800" i="1" dirty="0">
                <a:latin typeface="Times New Roman" panose="02020603050405020304" pitchFamily="18" charset="0"/>
                <a:cs typeface="Times New Roman" panose="02020603050405020304" pitchFamily="18" charset="0"/>
              </a:rPr>
              <a:t> </a:t>
            </a:r>
            <a:r>
              <a:rPr lang="it-IT" sz="2800" dirty="0">
                <a:latin typeface="Times New Roman" panose="02020603050405020304" pitchFamily="18" charset="0"/>
                <a:cs typeface="Times New Roman" panose="02020603050405020304" pitchFamily="18" charset="0"/>
              </a:rPr>
              <a:t>e</a:t>
            </a:r>
            <a:r>
              <a:rPr lang="it-IT" sz="2800" i="1" dirty="0">
                <a:latin typeface="Times New Roman" panose="02020603050405020304" pitchFamily="18" charset="0"/>
                <a:cs typeface="Times New Roman" panose="02020603050405020304" pitchFamily="18" charset="0"/>
              </a:rPr>
              <a:t> </a:t>
            </a:r>
            <a:r>
              <a:rPr lang="it-IT" sz="2800" i="1" dirty="0" err="1">
                <a:solidFill>
                  <a:srgbClr val="FFFF00"/>
                </a:solidFill>
                <a:latin typeface="Times New Roman" panose="02020603050405020304" pitchFamily="18" charset="0"/>
                <a:cs typeface="Times New Roman" panose="02020603050405020304" pitchFamily="18" charset="0"/>
              </a:rPr>
              <a:t>piṅgalā</a:t>
            </a:r>
            <a:r>
              <a:rPr lang="it-IT" sz="2800" dirty="0">
                <a:latin typeface="Times New Roman" panose="02020603050405020304" pitchFamily="18" charset="0"/>
                <a:cs typeface="Times New Roman" panose="02020603050405020304" pitchFamily="18" charset="0"/>
              </a:rPr>
              <a:t>: percorrono l’intero tronco con andamento sinuoso incrociandosi sei volte lungo la </a:t>
            </a:r>
            <a:r>
              <a:rPr lang="it-IT" sz="2800" i="1" dirty="0" err="1">
                <a:solidFill>
                  <a:srgbClr val="FFFF00"/>
                </a:solidFill>
                <a:latin typeface="Times New Roman" panose="02020603050405020304" pitchFamily="18" charset="0"/>
                <a:cs typeface="Times New Roman" panose="02020603050405020304" pitchFamily="18" charset="0"/>
              </a:rPr>
              <a:t>nāḍī</a:t>
            </a:r>
            <a:r>
              <a:rPr lang="it-IT" sz="2800" i="1" dirty="0">
                <a:solidFill>
                  <a:srgbClr val="FFFF00"/>
                </a:solidFill>
                <a:latin typeface="Times New Roman" panose="02020603050405020304" pitchFamily="18" charset="0"/>
                <a:cs typeface="Times New Roman" panose="02020603050405020304" pitchFamily="18" charset="0"/>
              </a:rPr>
              <a:t> </a:t>
            </a:r>
            <a:r>
              <a:rPr lang="it-IT" sz="2800" dirty="0">
                <a:solidFill>
                  <a:srgbClr val="FFFF00"/>
                </a:solidFill>
                <a:latin typeface="Times New Roman" panose="02020603050405020304" pitchFamily="18" charset="0"/>
                <a:cs typeface="Times New Roman" panose="02020603050405020304" pitchFamily="18" charset="0"/>
              </a:rPr>
              <a:t>centrale</a:t>
            </a:r>
            <a:r>
              <a:rPr lang="it-IT" sz="2800" dirty="0">
                <a:latin typeface="Times New Roman" panose="02020603050405020304" pitchFamily="18" charset="0"/>
                <a:cs typeface="Times New Roman" panose="02020603050405020304" pitchFamily="18" charset="0"/>
              </a:rPr>
              <a:t>, in corrispondenza dei </a:t>
            </a:r>
            <a:r>
              <a:rPr lang="it-IT" sz="2800" i="1" dirty="0" err="1">
                <a:solidFill>
                  <a:srgbClr val="FFFF00"/>
                </a:solidFill>
                <a:latin typeface="Times New Roman" panose="02020603050405020304" pitchFamily="18" charset="0"/>
                <a:cs typeface="Times New Roman" panose="02020603050405020304" pitchFamily="18" charset="0"/>
              </a:rPr>
              <a:t>cakra</a:t>
            </a:r>
            <a:endParaRPr lang="it-IT" sz="2800" i="1" dirty="0">
              <a:solidFill>
                <a:srgbClr val="FFFF00"/>
              </a:solidFill>
              <a:latin typeface="Times New Roman" panose="02020603050405020304" pitchFamily="18" charset="0"/>
              <a:cs typeface="Times New Roman" panose="02020603050405020304" pitchFamily="18" charset="0"/>
            </a:endParaRPr>
          </a:p>
          <a:p>
            <a:r>
              <a:rPr lang="it-IT" sz="2800" i="1" dirty="0" err="1">
                <a:solidFill>
                  <a:srgbClr val="FFFF00"/>
                </a:solidFill>
                <a:latin typeface="Times New Roman" panose="02020603050405020304" pitchFamily="18" charset="0"/>
              </a:rPr>
              <a:t>I</a:t>
            </a:r>
            <a:r>
              <a:rPr lang="it-IT" sz="2800" i="1" dirty="0" err="1">
                <a:solidFill>
                  <a:srgbClr val="FFFF00"/>
                </a:solidFill>
                <a:latin typeface="Times New Roman" panose="02020603050405020304" pitchFamily="18" charset="0"/>
                <a:cs typeface="Times New Roman" panose="02020603050405020304" pitchFamily="18" charset="0"/>
              </a:rPr>
              <a:t>ḍā</a:t>
            </a:r>
            <a:r>
              <a:rPr lang="it-IT" sz="2800" dirty="0">
                <a:latin typeface="Times New Roman" panose="02020603050405020304" pitchFamily="18" charset="0"/>
                <a:cs typeface="Times New Roman" panose="02020603050405020304" pitchFamily="18" charset="0"/>
              </a:rPr>
              <a:t>: parte sinistra, sfocia nella narice sinistra, fredda, femminile, manifestazione + conservazione, luna</a:t>
            </a:r>
          </a:p>
          <a:p>
            <a:r>
              <a:rPr lang="it-IT" sz="2800" i="1" dirty="0" err="1">
                <a:solidFill>
                  <a:srgbClr val="FFFF00"/>
                </a:solidFill>
                <a:latin typeface="Times New Roman" panose="02020603050405020304" pitchFamily="18" charset="0"/>
                <a:cs typeface="Times New Roman" panose="02020603050405020304" pitchFamily="18" charset="0"/>
              </a:rPr>
              <a:t>Piṅgalā</a:t>
            </a:r>
            <a:r>
              <a:rPr lang="it-IT" sz="2800" dirty="0">
                <a:latin typeface="Times New Roman" panose="02020603050405020304" pitchFamily="18" charset="0"/>
                <a:cs typeface="Times New Roman" panose="02020603050405020304" pitchFamily="18" charset="0"/>
              </a:rPr>
              <a:t>: parte destra, narice destra, calda, maschile, mutamento + distruzione, sole</a:t>
            </a:r>
          </a:p>
          <a:p>
            <a:r>
              <a:rPr lang="it-IT" sz="2800" i="1" dirty="0" err="1">
                <a:solidFill>
                  <a:srgbClr val="FFFF00"/>
                </a:solidFill>
                <a:latin typeface="Times New Roman" panose="02020603050405020304" pitchFamily="18" charset="0"/>
                <a:cs typeface="Times New Roman" panose="02020603050405020304" pitchFamily="18" charset="0"/>
              </a:rPr>
              <a:t>Nāḍī</a:t>
            </a:r>
            <a:r>
              <a:rPr lang="it-IT" sz="2800" i="1" dirty="0">
                <a:solidFill>
                  <a:srgbClr val="FFFF00"/>
                </a:solidFill>
                <a:latin typeface="Times New Roman" panose="02020603050405020304" pitchFamily="18" charset="0"/>
                <a:cs typeface="Times New Roman" panose="02020603050405020304" pitchFamily="18" charset="0"/>
              </a:rPr>
              <a:t> </a:t>
            </a:r>
            <a:r>
              <a:rPr lang="it-IT" sz="2800" dirty="0">
                <a:solidFill>
                  <a:srgbClr val="FFFF00"/>
                </a:solidFill>
                <a:latin typeface="Times New Roman" panose="02020603050405020304" pitchFamily="18" charset="0"/>
                <a:cs typeface="Times New Roman" panose="02020603050405020304" pitchFamily="18" charset="0"/>
              </a:rPr>
              <a:t>centrale</a:t>
            </a:r>
            <a:r>
              <a:rPr lang="it-IT" sz="2800" dirty="0">
                <a:latin typeface="Times New Roman" panose="02020603050405020304" pitchFamily="18" charset="0"/>
                <a:cs typeface="Times New Roman" panose="02020603050405020304" pitchFamily="18" charset="0"/>
              </a:rPr>
              <a:t>: unifica, sintesi, reductio ad unum di luna e sole, </a:t>
            </a:r>
            <a:r>
              <a:rPr lang="it-IT" sz="2800" dirty="0">
                <a:solidFill>
                  <a:srgbClr val="FFFF00"/>
                </a:solidFill>
                <a:latin typeface="Times New Roman" panose="02020603050405020304" pitchFamily="18" charset="0"/>
                <a:cs typeface="Times New Roman" panose="02020603050405020304" pitchFamily="18" charset="0"/>
              </a:rPr>
              <a:t>Sarasvati</a:t>
            </a:r>
            <a:endParaRPr lang="hi-IN" sz="2800" dirty="0">
              <a:solidFill>
                <a:srgbClr val="FFFF00"/>
              </a:solidFill>
              <a:latin typeface="Times New Roman" panose="02020603050405020304" pitchFamily="18" charset="0"/>
            </a:endParaRPr>
          </a:p>
        </p:txBody>
      </p:sp>
      <p:pic>
        <p:nvPicPr>
          <p:cNvPr id="10" name="Segnaposto contenuto 9">
            <a:extLst>
              <a:ext uri="{FF2B5EF4-FFF2-40B4-BE49-F238E27FC236}">
                <a16:creationId xmlns:a16="http://schemas.microsoft.com/office/drawing/2014/main" id="{6322C7AF-3CE2-4717-8B86-4555B3C22252}"/>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23693"/>
          <a:stretch/>
        </p:blipFill>
        <p:spPr>
          <a:xfrm>
            <a:off x="9296401" y="459000"/>
            <a:ext cx="2164080" cy="5940000"/>
          </a:xfrm>
          <a:effectLst>
            <a:softEdge rad="127000"/>
          </a:effectLst>
        </p:spPr>
      </p:pic>
    </p:spTree>
    <p:extLst>
      <p:ext uri="{BB962C8B-B14F-4D97-AF65-F5344CB8AC3E}">
        <p14:creationId xmlns:p14="http://schemas.microsoft.com/office/powerpoint/2010/main" val="12160784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A99A924F-58B2-4B8F-9C99-234C6F12ED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934" y="693000"/>
            <a:ext cx="4010042" cy="5472000"/>
          </a:xfrm>
          <a:prstGeom prst="rect">
            <a:avLst/>
          </a:prstGeom>
        </p:spPr>
      </p:pic>
      <p:pic>
        <p:nvPicPr>
          <p:cNvPr id="9" name="Immagine 8">
            <a:extLst>
              <a:ext uri="{FF2B5EF4-FFF2-40B4-BE49-F238E27FC236}">
                <a16:creationId xmlns:a16="http://schemas.microsoft.com/office/drawing/2014/main" id="{D07515AD-9239-4E7D-8F9B-086E85C899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978056"/>
            <a:ext cx="4686300" cy="4695825"/>
          </a:xfrm>
          <a:prstGeom prst="rect">
            <a:avLst/>
          </a:prstGeom>
        </p:spPr>
      </p:pic>
    </p:spTree>
    <p:extLst>
      <p:ext uri="{BB962C8B-B14F-4D97-AF65-F5344CB8AC3E}">
        <p14:creationId xmlns:p14="http://schemas.microsoft.com/office/powerpoint/2010/main" val="29034722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C1BB3C-9CCE-4EBA-8264-1DACF451E9C5}"/>
              </a:ext>
            </a:extLst>
          </p:cNvPr>
          <p:cNvSpPr>
            <a:spLocks noGrp="1"/>
          </p:cNvSpPr>
          <p:nvPr>
            <p:ph type="title"/>
          </p:nvPr>
        </p:nvSpPr>
        <p:spPr>
          <a:xfrm>
            <a:off x="1066800" y="642594"/>
            <a:ext cx="4934755" cy="1371600"/>
          </a:xfrm>
        </p:spPr>
        <p:txBody>
          <a:bodyPr/>
          <a:lstStyle/>
          <a:p>
            <a:r>
              <a:rPr lang="it-IT" dirty="0">
                <a:latin typeface="Times New Roman" panose="02020603050405020304" pitchFamily="18" charset="0"/>
                <a:cs typeface="Times New Roman" panose="02020603050405020304" pitchFamily="18" charset="0"/>
              </a:rPr>
              <a:t>CORPO YOGICO:</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CB9F4C35-3098-4869-AD8E-9ADC6B9D6762}"/>
              </a:ext>
            </a:extLst>
          </p:cNvPr>
          <p:cNvSpPr>
            <a:spLocks noGrp="1"/>
          </p:cNvSpPr>
          <p:nvPr>
            <p:ph sz="half" idx="1"/>
          </p:nvPr>
        </p:nvSpPr>
        <p:spPr/>
        <p:txBody>
          <a:bodyPr>
            <a:normAutofit/>
          </a:bodyPr>
          <a:lstStyle/>
          <a:p>
            <a:r>
              <a:rPr lang="it-IT" sz="2800" dirty="0">
                <a:latin typeface="Times New Roman" panose="02020603050405020304" pitchFamily="18" charset="0"/>
              </a:rPr>
              <a:t>SCOPO DELLO YOGIN: far risvegliare </a:t>
            </a:r>
            <a:r>
              <a:rPr lang="it-IT" sz="2800" dirty="0" err="1">
                <a:latin typeface="Times New Roman" panose="02020603050405020304" pitchFamily="18" charset="0"/>
              </a:rPr>
              <a:t>Ku</a:t>
            </a:r>
            <a:r>
              <a:rPr lang="it-IT" sz="2800" dirty="0" err="1">
                <a:latin typeface="Times New Roman" panose="02020603050405020304" pitchFamily="18" charset="0"/>
                <a:cs typeface="Times New Roman" panose="02020603050405020304" pitchFamily="18" charset="0"/>
              </a:rPr>
              <a:t>ṇḍalinī</a:t>
            </a:r>
            <a:r>
              <a:rPr lang="it-IT" sz="2800" dirty="0">
                <a:latin typeface="Times New Roman" panose="02020603050405020304" pitchFamily="18" charset="0"/>
                <a:cs typeface="Times New Roman" panose="02020603050405020304" pitchFamily="18" charset="0"/>
              </a:rPr>
              <a:t> e farla ascendere lungo la colonna</a:t>
            </a:r>
          </a:p>
          <a:p>
            <a:pPr marL="0" indent="0">
              <a:buNone/>
            </a:pPr>
            <a:endParaRPr lang="it-IT" sz="2800" dirty="0">
              <a:latin typeface="Times New Roman" panose="02020603050405020304" pitchFamily="18" charset="0"/>
              <a:cs typeface="Times New Roman" panose="02020603050405020304" pitchFamily="18" charset="0"/>
            </a:endParaRPr>
          </a:p>
          <a:p>
            <a:r>
              <a:rPr lang="it-IT" sz="2800" dirty="0">
                <a:latin typeface="Times New Roman" panose="02020603050405020304" pitchFamily="18" charset="0"/>
                <a:cs typeface="Times New Roman" panose="02020603050405020304" pitchFamily="18" charset="0"/>
              </a:rPr>
              <a:t>COME: controllo dei processi di respirazione (</a:t>
            </a:r>
            <a:r>
              <a:rPr lang="it-IT" sz="2800" i="1" dirty="0">
                <a:latin typeface="Times New Roman" panose="02020603050405020304" pitchFamily="18" charset="0"/>
                <a:cs typeface="Times New Roman" panose="02020603050405020304" pitchFamily="18" charset="0"/>
              </a:rPr>
              <a:t>prāṇāyāma</a:t>
            </a:r>
            <a:r>
              <a:rPr lang="it-IT" sz="2800" dirty="0">
                <a:latin typeface="Times New Roman" panose="02020603050405020304" pitchFamily="18" charset="0"/>
                <a:cs typeface="Times New Roman" panose="02020603050405020304" pitchFamily="18" charset="0"/>
              </a:rPr>
              <a:t>) + </a:t>
            </a:r>
            <a:r>
              <a:rPr lang="it-IT" sz="2800" i="1" dirty="0" err="1">
                <a:latin typeface="Times New Roman" panose="02020603050405020304" pitchFamily="18" charset="0"/>
                <a:cs typeface="Times New Roman" panose="02020603050405020304" pitchFamily="18" charset="0"/>
              </a:rPr>
              <a:t>āsana</a:t>
            </a:r>
            <a:r>
              <a:rPr lang="it-IT" sz="2800" dirty="0">
                <a:latin typeface="Times New Roman" panose="02020603050405020304" pitchFamily="18" charset="0"/>
                <a:cs typeface="Times New Roman" panose="02020603050405020304" pitchFamily="18" charset="0"/>
              </a:rPr>
              <a:t> + </a:t>
            </a:r>
            <a:r>
              <a:rPr lang="it-IT" sz="2800" i="1" dirty="0" err="1">
                <a:latin typeface="Times New Roman" panose="02020603050405020304" pitchFamily="18" charset="0"/>
                <a:cs typeface="Times New Roman" panose="02020603050405020304" pitchFamily="18" charset="0"/>
              </a:rPr>
              <a:t>mudrā</a:t>
            </a:r>
            <a:r>
              <a:rPr lang="it-IT" sz="2800" dirty="0">
                <a:latin typeface="Times New Roman" panose="02020603050405020304" pitchFamily="18" charset="0"/>
                <a:cs typeface="Times New Roman" panose="02020603050405020304" pitchFamily="18" charset="0"/>
              </a:rPr>
              <a:t> + </a:t>
            </a:r>
            <a:r>
              <a:rPr lang="it-IT" sz="2800" i="1" dirty="0" err="1">
                <a:latin typeface="Times New Roman" panose="02020603050405020304" pitchFamily="18" charset="0"/>
                <a:cs typeface="Times New Roman" panose="02020603050405020304" pitchFamily="18" charset="0"/>
              </a:rPr>
              <a:t>bandha</a:t>
            </a:r>
            <a:endParaRPr lang="hi-IN" sz="2800" i="1" dirty="0">
              <a:latin typeface="Times New Roman" panose="02020603050405020304" pitchFamily="18" charset="0"/>
            </a:endParaRPr>
          </a:p>
        </p:txBody>
      </p:sp>
      <p:pic>
        <p:nvPicPr>
          <p:cNvPr id="6" name="Segnaposto contenuto 5">
            <a:extLst>
              <a:ext uri="{FF2B5EF4-FFF2-40B4-BE49-F238E27FC236}">
                <a16:creationId xmlns:a16="http://schemas.microsoft.com/office/drawing/2014/main" id="{43BF34F7-D9F3-45AD-B723-E28F687C900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86422" y="585000"/>
            <a:ext cx="4486373" cy="5688000"/>
          </a:xfrm>
        </p:spPr>
      </p:pic>
    </p:spTree>
    <p:extLst>
      <p:ext uri="{BB962C8B-B14F-4D97-AF65-F5344CB8AC3E}">
        <p14:creationId xmlns:p14="http://schemas.microsoft.com/office/powerpoint/2010/main" val="3479350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E162BB6-DEED-4617-A099-211E89F0CF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4379" y="135000"/>
            <a:ext cx="5004557" cy="6588000"/>
          </a:xfrm>
          <a:prstGeom prst="rect">
            <a:avLst/>
          </a:prstGeom>
        </p:spPr>
      </p:pic>
      <p:sp>
        <p:nvSpPr>
          <p:cNvPr id="4" name="CasellaDiTesto 3">
            <a:extLst>
              <a:ext uri="{FF2B5EF4-FFF2-40B4-BE49-F238E27FC236}">
                <a16:creationId xmlns:a16="http://schemas.microsoft.com/office/drawing/2014/main" id="{EBAAEA6A-6335-4A98-86E6-E40E1F6A9077}"/>
              </a:ext>
            </a:extLst>
          </p:cNvPr>
          <p:cNvSpPr txBox="1"/>
          <p:nvPr/>
        </p:nvSpPr>
        <p:spPr>
          <a:xfrm>
            <a:off x="515156" y="540913"/>
            <a:ext cx="6130344" cy="5509200"/>
          </a:xfrm>
          <a:prstGeom prst="rect">
            <a:avLst/>
          </a:prstGeom>
          <a:noFill/>
        </p:spPr>
        <p:txBody>
          <a:bodyPr wrap="square" rtlCol="0">
            <a:spAutoFit/>
          </a:bodyPr>
          <a:lstStyle/>
          <a:p>
            <a:r>
              <a:rPr lang="it-IT" sz="3600" dirty="0">
                <a:latin typeface="Times New Roman" panose="02020603050405020304" pitchFamily="18" charset="0"/>
              </a:rPr>
              <a:t>PR</a:t>
            </a:r>
            <a:r>
              <a:rPr lang="it-IT" sz="3600" dirty="0">
                <a:latin typeface="Times New Roman" panose="02020603050405020304" pitchFamily="18" charset="0"/>
                <a:cs typeface="Times New Roman" panose="02020603050405020304" pitchFamily="18" charset="0"/>
              </a:rPr>
              <a:t>ĀṆA:</a:t>
            </a:r>
          </a:p>
          <a:p>
            <a:endParaRPr lang="it-IT" sz="3600" dirty="0">
              <a:latin typeface="Times New Roman" panose="02020603050405020304" pitchFamily="18" charset="0"/>
              <a:cs typeface="Times New Roman" panose="02020603050405020304" pitchFamily="18" charset="0"/>
            </a:endParaRPr>
          </a:p>
          <a:p>
            <a:pPr marL="742950" indent="-742950">
              <a:buFont typeface="+mj-lt"/>
              <a:buAutoNum type="arabicPeriod"/>
            </a:pPr>
            <a:r>
              <a:rPr lang="it-IT" sz="2800" dirty="0" err="1">
                <a:solidFill>
                  <a:srgbClr val="FFFF00"/>
                </a:solidFill>
                <a:latin typeface="Times New Roman" panose="02020603050405020304" pitchFamily="18" charset="0"/>
              </a:rPr>
              <a:t>udāna</a:t>
            </a:r>
            <a:r>
              <a:rPr lang="it-IT" sz="2800" dirty="0">
                <a:latin typeface="Times New Roman" panose="02020603050405020304" pitchFamily="18" charset="0"/>
                <a:cs typeface="Times New Roman" panose="02020603050405020304" pitchFamily="18" charset="0"/>
              </a:rPr>
              <a:t>: soffio centrale</a:t>
            </a:r>
          </a:p>
          <a:p>
            <a:pPr marL="742950" indent="-742950">
              <a:buFont typeface="+mj-lt"/>
              <a:buAutoNum type="arabicPeriod"/>
            </a:pPr>
            <a:r>
              <a:rPr lang="it-IT" sz="2800" dirty="0" err="1">
                <a:solidFill>
                  <a:srgbClr val="FFFF00"/>
                </a:solidFill>
                <a:latin typeface="Times New Roman" panose="02020603050405020304" pitchFamily="18" charset="0"/>
                <a:cs typeface="Times New Roman" panose="02020603050405020304" pitchFamily="18" charset="0"/>
              </a:rPr>
              <a:t>prāṇa</a:t>
            </a:r>
            <a:r>
              <a:rPr lang="it-IT" sz="2800" dirty="0">
                <a:latin typeface="Times New Roman" panose="02020603050405020304" pitchFamily="18" charset="0"/>
                <a:cs typeface="Times New Roman" panose="02020603050405020304" pitchFamily="18" charset="0"/>
              </a:rPr>
              <a:t>: </a:t>
            </a:r>
            <a:r>
              <a:rPr lang="it-IT" sz="2800" i="1" dirty="0" err="1">
                <a:latin typeface="Times New Roman" panose="02020603050405020304" pitchFamily="18" charset="0"/>
                <a:cs typeface="Times New Roman" panose="02020603050405020304" pitchFamily="18" charset="0"/>
              </a:rPr>
              <a:t>iḍā</a:t>
            </a:r>
            <a:endParaRPr lang="it-IT" sz="2800" i="1" dirty="0">
              <a:latin typeface="Times New Roman" panose="02020603050405020304" pitchFamily="18" charset="0"/>
              <a:cs typeface="Times New Roman" panose="02020603050405020304" pitchFamily="18" charset="0"/>
            </a:endParaRPr>
          </a:p>
          <a:p>
            <a:pPr marL="742950" indent="-742950">
              <a:buFont typeface="+mj-lt"/>
              <a:buAutoNum type="arabicPeriod"/>
            </a:pPr>
            <a:r>
              <a:rPr lang="it-IT" sz="2800" dirty="0" err="1">
                <a:solidFill>
                  <a:srgbClr val="FFFF00"/>
                </a:solidFill>
                <a:latin typeface="Times New Roman" panose="02020603050405020304" pitchFamily="18" charset="0"/>
                <a:cs typeface="Times New Roman" panose="02020603050405020304" pitchFamily="18" charset="0"/>
              </a:rPr>
              <a:t>apāna</a:t>
            </a:r>
            <a:r>
              <a:rPr lang="it-IT" sz="2800" dirty="0">
                <a:latin typeface="Times New Roman" panose="02020603050405020304" pitchFamily="18" charset="0"/>
                <a:cs typeface="Times New Roman" panose="02020603050405020304" pitchFamily="18" charset="0"/>
              </a:rPr>
              <a:t>: </a:t>
            </a:r>
            <a:r>
              <a:rPr lang="it-IT" sz="2800" i="1" dirty="0" err="1">
                <a:latin typeface="Times New Roman" panose="02020603050405020304" pitchFamily="18" charset="0"/>
                <a:cs typeface="Times New Roman" panose="02020603050405020304" pitchFamily="18" charset="0"/>
              </a:rPr>
              <a:t>piṅgalā</a:t>
            </a:r>
            <a:endParaRPr lang="it-IT" sz="2800" i="1" dirty="0">
              <a:latin typeface="Times New Roman" panose="02020603050405020304" pitchFamily="18" charset="0"/>
              <a:cs typeface="Times New Roman" panose="02020603050405020304" pitchFamily="18" charset="0"/>
            </a:endParaRPr>
          </a:p>
          <a:p>
            <a:pPr marL="742950" indent="-742950">
              <a:buFont typeface="+mj-lt"/>
              <a:buAutoNum type="arabicPeriod"/>
            </a:pPr>
            <a:r>
              <a:rPr lang="it-IT" sz="2800" dirty="0" err="1">
                <a:solidFill>
                  <a:srgbClr val="FFFF00"/>
                </a:solidFill>
                <a:latin typeface="Times New Roman" panose="02020603050405020304" pitchFamily="18" charset="0"/>
                <a:cs typeface="Times New Roman" panose="02020603050405020304" pitchFamily="18" charset="0"/>
              </a:rPr>
              <a:t>samāna</a:t>
            </a:r>
            <a:r>
              <a:rPr lang="it-IT" sz="2800" dirty="0">
                <a:latin typeface="Times New Roman" panose="02020603050405020304" pitchFamily="18" charset="0"/>
                <a:cs typeface="Times New Roman" panose="02020603050405020304" pitchFamily="18" charset="0"/>
              </a:rPr>
              <a:t>: soffio equilibrante</a:t>
            </a:r>
          </a:p>
          <a:p>
            <a:pPr marL="742950" indent="-742950">
              <a:buFont typeface="+mj-lt"/>
              <a:buAutoNum type="arabicPeriod"/>
            </a:pPr>
            <a:r>
              <a:rPr lang="it-IT" sz="2800" dirty="0" err="1">
                <a:solidFill>
                  <a:srgbClr val="FFFF00"/>
                </a:solidFill>
                <a:latin typeface="Times New Roman" panose="02020603050405020304" pitchFamily="18" charset="0"/>
                <a:cs typeface="Times New Roman" panose="02020603050405020304" pitchFamily="18" charset="0"/>
              </a:rPr>
              <a:t>vyāna</a:t>
            </a:r>
            <a:r>
              <a:rPr lang="it-IT" sz="2800" dirty="0">
                <a:latin typeface="Times New Roman" panose="02020603050405020304" pitchFamily="18" charset="0"/>
                <a:cs typeface="Times New Roman" panose="02020603050405020304" pitchFamily="18" charset="0"/>
              </a:rPr>
              <a:t>: soffio pervadente</a:t>
            </a:r>
          </a:p>
          <a:p>
            <a:endParaRPr lang="it-IT" sz="2800" dirty="0">
              <a:latin typeface="Times New Roman" panose="02020603050405020304" pitchFamily="18" charset="0"/>
              <a:cs typeface="Times New Roman" panose="02020603050405020304" pitchFamily="18" charset="0"/>
            </a:endParaRPr>
          </a:p>
          <a:p>
            <a:r>
              <a:rPr lang="it-IT" sz="2800" dirty="0">
                <a:solidFill>
                  <a:srgbClr val="FFFF00"/>
                </a:solidFill>
                <a:latin typeface="Times New Roman" panose="02020603050405020304" pitchFamily="18" charset="0"/>
                <a:cs typeface="Times New Roman" panose="02020603050405020304" pitchFamily="18" charset="0"/>
              </a:rPr>
              <a:t>MADHYANĀḌĪ</a:t>
            </a:r>
            <a:r>
              <a:rPr lang="it-IT" sz="2800" dirty="0">
                <a:latin typeface="Times New Roman" panose="02020603050405020304" pitchFamily="18" charset="0"/>
                <a:cs typeface="Times New Roman" panose="02020603050405020304" pitchFamily="18" charset="0"/>
              </a:rPr>
              <a:t>: brucia tutte le antinomie e polarità di cui è intessuta la trasmigrazione variamente simboleggiata da </a:t>
            </a:r>
            <a:r>
              <a:rPr lang="it-IT" sz="2800" i="1" dirty="0" err="1">
                <a:latin typeface="Times New Roman" panose="02020603050405020304" pitchFamily="18" charset="0"/>
                <a:cs typeface="Times New Roman" panose="02020603050405020304" pitchFamily="18" charset="0"/>
              </a:rPr>
              <a:t>prāṇa</a:t>
            </a:r>
            <a:r>
              <a:rPr lang="it-IT" sz="2800" dirty="0">
                <a:latin typeface="Times New Roman" panose="02020603050405020304" pitchFamily="18" charset="0"/>
                <a:cs typeface="Times New Roman" panose="02020603050405020304" pitchFamily="18" charset="0"/>
              </a:rPr>
              <a:t> e </a:t>
            </a:r>
            <a:r>
              <a:rPr lang="it-IT" sz="2800" i="1" dirty="0" err="1">
                <a:latin typeface="Times New Roman" panose="02020603050405020304" pitchFamily="18" charset="0"/>
                <a:cs typeface="Times New Roman" panose="02020603050405020304" pitchFamily="18" charset="0"/>
              </a:rPr>
              <a:t>apāna</a:t>
            </a:r>
            <a:r>
              <a:rPr lang="it-IT" sz="2800" dirty="0">
                <a:latin typeface="Times New Roman" panose="02020603050405020304" pitchFamily="18" charset="0"/>
                <a:cs typeface="Times New Roman" panose="02020603050405020304" pitchFamily="18" charset="0"/>
              </a:rPr>
              <a:t> </a:t>
            </a:r>
            <a:endParaRPr lang="hi-IN" sz="2800" dirty="0">
              <a:latin typeface="Times New Roman" panose="02020603050405020304" pitchFamily="18" charset="0"/>
            </a:endParaRPr>
          </a:p>
        </p:txBody>
      </p:sp>
    </p:spTree>
    <p:extLst>
      <p:ext uri="{BB962C8B-B14F-4D97-AF65-F5344CB8AC3E}">
        <p14:creationId xmlns:p14="http://schemas.microsoft.com/office/powerpoint/2010/main" val="20336878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1AD81270-1B56-48AB-A9D0-F6265DC0A0FC}"/>
              </a:ext>
            </a:extLst>
          </p:cNvPr>
          <p:cNvPicPr>
            <a:picLocks noChangeAspect="1"/>
          </p:cNvPicPr>
          <p:nvPr/>
        </p:nvPicPr>
        <p:blipFill rotWithShape="1">
          <a:blip r:embed="rId2">
            <a:extLst>
              <a:ext uri="{28A0092B-C50C-407E-A947-70E740481C1C}">
                <a14:useLocalDpi xmlns:a14="http://schemas.microsoft.com/office/drawing/2010/main" val="0"/>
              </a:ext>
            </a:extLst>
          </a:blip>
          <a:srcRect t="3334" b="9107"/>
          <a:stretch/>
        </p:blipFill>
        <p:spPr>
          <a:xfrm>
            <a:off x="2362583" y="426613"/>
            <a:ext cx="7466834" cy="6004774"/>
          </a:xfrm>
          <a:prstGeom prst="rect">
            <a:avLst/>
          </a:prstGeom>
        </p:spPr>
      </p:pic>
    </p:spTree>
    <p:extLst>
      <p:ext uri="{BB962C8B-B14F-4D97-AF65-F5344CB8AC3E}">
        <p14:creationId xmlns:p14="http://schemas.microsoft.com/office/powerpoint/2010/main" val="7953379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E721A6EB-CF00-44DE-B38B-101A41F26D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9203" y="423000"/>
            <a:ext cx="9013594" cy="6012000"/>
          </a:xfrm>
          <a:prstGeom prst="rect">
            <a:avLst/>
          </a:prstGeom>
        </p:spPr>
      </p:pic>
    </p:spTree>
    <p:extLst>
      <p:ext uri="{BB962C8B-B14F-4D97-AF65-F5344CB8AC3E}">
        <p14:creationId xmlns:p14="http://schemas.microsoft.com/office/powerpoint/2010/main" val="42797292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9D3CF34B-9486-421D-B602-05D9D541708F}"/>
              </a:ext>
            </a:extLst>
          </p:cNvPr>
          <p:cNvPicPr>
            <a:picLocks noChangeAspect="1"/>
          </p:cNvPicPr>
          <p:nvPr/>
        </p:nvPicPr>
        <p:blipFill rotWithShape="1">
          <a:blip r:embed="rId2">
            <a:extLst>
              <a:ext uri="{28A0092B-C50C-407E-A947-70E740481C1C}">
                <a14:useLocalDpi xmlns:a14="http://schemas.microsoft.com/office/drawing/2010/main" val="0"/>
              </a:ext>
            </a:extLst>
          </a:blip>
          <a:srcRect l="45758"/>
          <a:stretch/>
        </p:blipFill>
        <p:spPr>
          <a:xfrm>
            <a:off x="8242489" y="387000"/>
            <a:ext cx="3554591" cy="6084000"/>
          </a:xfrm>
          <a:prstGeom prst="rect">
            <a:avLst/>
          </a:prstGeom>
        </p:spPr>
      </p:pic>
      <p:pic>
        <p:nvPicPr>
          <p:cNvPr id="5" name="Immagine 4">
            <a:extLst>
              <a:ext uri="{FF2B5EF4-FFF2-40B4-BE49-F238E27FC236}">
                <a16:creationId xmlns:a16="http://schemas.microsoft.com/office/drawing/2014/main" id="{E3FAFDF3-BAED-4DB0-BCC0-EDCC70FE12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9512" y="891000"/>
            <a:ext cx="3956882" cy="5076000"/>
          </a:xfrm>
          <a:prstGeom prst="rect">
            <a:avLst/>
          </a:prstGeom>
        </p:spPr>
      </p:pic>
      <p:pic>
        <p:nvPicPr>
          <p:cNvPr id="7" name="Immagine 6">
            <a:extLst>
              <a:ext uri="{FF2B5EF4-FFF2-40B4-BE49-F238E27FC236}">
                <a16:creationId xmlns:a16="http://schemas.microsoft.com/office/drawing/2014/main" id="{DC834446-6F2D-4547-8B81-A4E38A179A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938" y="530696"/>
            <a:ext cx="2246400" cy="5616000"/>
          </a:xfrm>
          <a:prstGeom prst="rect">
            <a:avLst/>
          </a:prstGeom>
        </p:spPr>
      </p:pic>
    </p:spTree>
    <p:extLst>
      <p:ext uri="{BB962C8B-B14F-4D97-AF65-F5344CB8AC3E}">
        <p14:creationId xmlns:p14="http://schemas.microsoft.com/office/powerpoint/2010/main" val="536561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6A8D797-84D1-4E1F-AC05-65D3B5E490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2138" y="799093"/>
            <a:ext cx="2143125" cy="2143125"/>
          </a:xfrm>
          <a:prstGeom prst="rect">
            <a:avLst/>
          </a:prstGeom>
        </p:spPr>
      </p:pic>
      <p:pic>
        <p:nvPicPr>
          <p:cNvPr id="5" name="Immagine 4">
            <a:extLst>
              <a:ext uri="{FF2B5EF4-FFF2-40B4-BE49-F238E27FC236}">
                <a16:creationId xmlns:a16="http://schemas.microsoft.com/office/drawing/2014/main" id="{CF75695D-BB8F-4CCD-9D68-1DF913B59E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4437" y="799092"/>
            <a:ext cx="2143125" cy="2143125"/>
          </a:xfrm>
          <a:prstGeom prst="rect">
            <a:avLst/>
          </a:prstGeom>
        </p:spPr>
      </p:pic>
      <p:pic>
        <p:nvPicPr>
          <p:cNvPr id="7" name="Immagine 6">
            <a:extLst>
              <a:ext uri="{FF2B5EF4-FFF2-40B4-BE49-F238E27FC236}">
                <a16:creationId xmlns:a16="http://schemas.microsoft.com/office/drawing/2014/main" id="{9C272298-8994-47ED-94DB-81DDD59CCC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4307" y="879583"/>
            <a:ext cx="2143125" cy="2143125"/>
          </a:xfrm>
          <a:prstGeom prst="rect">
            <a:avLst/>
          </a:prstGeom>
        </p:spPr>
      </p:pic>
      <p:pic>
        <p:nvPicPr>
          <p:cNvPr id="9" name="Immagine 8">
            <a:extLst>
              <a:ext uri="{FF2B5EF4-FFF2-40B4-BE49-F238E27FC236}">
                <a16:creationId xmlns:a16="http://schemas.microsoft.com/office/drawing/2014/main" id="{8E35BA8C-F2E1-4C62-93BF-71D2E4D3DB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138" y="3696839"/>
            <a:ext cx="2143125" cy="2143125"/>
          </a:xfrm>
          <a:prstGeom prst="rect">
            <a:avLst/>
          </a:prstGeom>
        </p:spPr>
      </p:pic>
      <p:pic>
        <p:nvPicPr>
          <p:cNvPr id="11" name="Immagine 10">
            <a:extLst>
              <a:ext uri="{FF2B5EF4-FFF2-40B4-BE49-F238E27FC236}">
                <a16:creationId xmlns:a16="http://schemas.microsoft.com/office/drawing/2014/main" id="{B1713F7A-1D97-4BA9-A18B-DC6A702BBF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4437" y="3696839"/>
            <a:ext cx="2143125" cy="2143125"/>
          </a:xfrm>
          <a:prstGeom prst="rect">
            <a:avLst/>
          </a:prstGeom>
        </p:spPr>
      </p:pic>
      <p:pic>
        <p:nvPicPr>
          <p:cNvPr id="13" name="Immagine 12">
            <a:extLst>
              <a:ext uri="{FF2B5EF4-FFF2-40B4-BE49-F238E27FC236}">
                <a16:creationId xmlns:a16="http://schemas.microsoft.com/office/drawing/2014/main" id="{76EB0FAC-6A8E-4A84-95F3-068F227502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34307" y="3892100"/>
            <a:ext cx="2609850" cy="1752600"/>
          </a:xfrm>
          <a:prstGeom prst="rect">
            <a:avLst/>
          </a:prstGeom>
        </p:spPr>
      </p:pic>
    </p:spTree>
    <p:extLst>
      <p:ext uri="{BB962C8B-B14F-4D97-AF65-F5344CB8AC3E}">
        <p14:creationId xmlns:p14="http://schemas.microsoft.com/office/powerpoint/2010/main" val="4257227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C3352A"/>
        </a:soli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92C65E5-AAC6-4A34-8890-8D97D84C3B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992" y="1335915"/>
            <a:ext cx="5624063" cy="3960000"/>
          </a:xfrm>
          <a:prstGeom prst="rect">
            <a:avLst/>
          </a:prstGeom>
        </p:spPr>
      </p:pic>
      <p:pic>
        <p:nvPicPr>
          <p:cNvPr id="5" name="Immagine 4">
            <a:extLst>
              <a:ext uri="{FF2B5EF4-FFF2-40B4-BE49-F238E27FC236}">
                <a16:creationId xmlns:a16="http://schemas.microsoft.com/office/drawing/2014/main" id="{0B1EADD3-B045-4027-A357-EB94ABD07D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9454" y="639000"/>
            <a:ext cx="3795196" cy="5580000"/>
          </a:xfrm>
          <a:prstGeom prst="rect">
            <a:avLst/>
          </a:prstGeom>
        </p:spPr>
      </p:pic>
    </p:spTree>
    <p:extLst>
      <p:ext uri="{BB962C8B-B14F-4D97-AF65-F5344CB8AC3E}">
        <p14:creationId xmlns:p14="http://schemas.microsoft.com/office/powerpoint/2010/main" val="16138565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F1765D-22E3-469E-8299-79F3BAD77224}"/>
              </a:ext>
            </a:extLst>
          </p:cNvPr>
          <p:cNvSpPr>
            <a:spLocks noGrp="1"/>
          </p:cNvSpPr>
          <p:nvPr>
            <p:ph type="title"/>
          </p:nvPr>
        </p:nvSpPr>
        <p:spPr/>
        <p:txBody>
          <a:bodyPr/>
          <a:lstStyle/>
          <a:p>
            <a:pPr algn="ctr"/>
            <a:r>
              <a:rPr lang="it-IT" dirty="0">
                <a:latin typeface="Times New Roman" panose="02020603050405020304" pitchFamily="18" charset="0"/>
              </a:rPr>
              <a:t>TANTRA e YOGA:</a:t>
            </a:r>
            <a:endParaRPr lang="hi-IN"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53FD948B-6BE2-49C1-B2A9-6DEDF81D4918}"/>
              </a:ext>
            </a:extLst>
          </p:cNvPr>
          <p:cNvSpPr>
            <a:spLocks noGrp="1"/>
          </p:cNvSpPr>
          <p:nvPr>
            <p:ph idx="1"/>
          </p:nvPr>
        </p:nvSpPr>
        <p:spPr/>
        <p:txBody>
          <a:bodyPr>
            <a:normAutofit/>
          </a:bodyPr>
          <a:lstStyle/>
          <a:p>
            <a:r>
              <a:rPr lang="it-IT" sz="2800" dirty="0">
                <a:latin typeface="Times New Roman" panose="02020603050405020304" pitchFamily="18" charset="0"/>
                <a:cs typeface="Times New Roman" panose="02020603050405020304" pitchFamily="18" charset="0"/>
              </a:rPr>
              <a:t>«Tantrismo e yoga sono di fatto indivisibili» A. </a:t>
            </a:r>
            <a:r>
              <a:rPr lang="it-IT" sz="2800" dirty="0" err="1">
                <a:latin typeface="Times New Roman" panose="02020603050405020304" pitchFamily="18" charset="0"/>
                <a:cs typeface="Times New Roman" panose="02020603050405020304" pitchFamily="18" charset="0"/>
              </a:rPr>
              <a:t>Padoux</a:t>
            </a:r>
            <a:endParaRPr lang="it-IT" sz="2800" dirty="0">
              <a:latin typeface="Times New Roman" panose="02020603050405020304" pitchFamily="18" charset="0"/>
              <a:cs typeface="Times New Roman" panose="02020603050405020304" pitchFamily="18" charset="0"/>
            </a:endParaRPr>
          </a:p>
          <a:p>
            <a:r>
              <a:rPr lang="it-IT" sz="2800" dirty="0">
                <a:latin typeface="Times New Roman" panose="02020603050405020304" pitchFamily="18" charset="0"/>
                <a:cs typeface="Times New Roman" panose="02020603050405020304" pitchFamily="18" charset="0"/>
              </a:rPr>
              <a:t>Un </a:t>
            </a:r>
            <a:r>
              <a:rPr lang="it-IT" sz="2800" i="1" dirty="0" err="1">
                <a:latin typeface="Times New Roman" panose="02020603050405020304" pitchFamily="18" charset="0"/>
                <a:cs typeface="Times New Roman" panose="02020603050405020304" pitchFamily="18" charset="0"/>
              </a:rPr>
              <a:t>tāntrika</a:t>
            </a:r>
            <a:r>
              <a:rPr lang="it-IT" sz="2800" dirty="0">
                <a:latin typeface="Times New Roman" panose="02020603050405020304" pitchFamily="18" charset="0"/>
                <a:cs typeface="Times New Roman" panose="02020603050405020304" pitchFamily="18" charset="0"/>
              </a:rPr>
              <a:t> praticante è sempre uno yogin dal momento che la sua </a:t>
            </a:r>
            <a:r>
              <a:rPr lang="it-IT" sz="2800" i="1" dirty="0" err="1">
                <a:latin typeface="Times New Roman" panose="02020603050405020304" pitchFamily="18" charset="0"/>
                <a:cs typeface="Times New Roman" panose="02020603050405020304" pitchFamily="18" charset="0"/>
              </a:rPr>
              <a:t>sādhanā</a:t>
            </a:r>
            <a:r>
              <a:rPr lang="it-IT" sz="2800" i="1" dirty="0">
                <a:latin typeface="Times New Roman" panose="02020603050405020304" pitchFamily="18" charset="0"/>
                <a:cs typeface="Times New Roman" panose="02020603050405020304" pitchFamily="18" charset="0"/>
              </a:rPr>
              <a:t> </a:t>
            </a:r>
            <a:r>
              <a:rPr lang="it-IT" sz="2800" dirty="0">
                <a:latin typeface="Times New Roman" panose="02020603050405020304" pitchFamily="18" charset="0"/>
                <a:cs typeface="Times New Roman" panose="02020603050405020304" pitchFamily="18" charset="0"/>
              </a:rPr>
              <a:t>include pratiche somatopsichiche yogiche</a:t>
            </a:r>
          </a:p>
          <a:p>
            <a:r>
              <a:rPr lang="it-IT" sz="2800" dirty="0">
                <a:latin typeface="Times New Roman" panose="02020603050405020304" pitchFamily="18" charset="0"/>
                <a:cs typeface="Times New Roman" panose="02020603050405020304" pitchFamily="18" charset="0"/>
              </a:rPr>
              <a:t>Yoga tantrico: </a:t>
            </a:r>
            <a:r>
              <a:rPr lang="it-IT" sz="2800" i="1" dirty="0" err="1">
                <a:latin typeface="Times New Roman" panose="02020603050405020304" pitchFamily="18" charset="0"/>
                <a:cs typeface="Times New Roman" panose="02020603050405020304" pitchFamily="18" charset="0"/>
              </a:rPr>
              <a:t>ṣaḍaṅga</a:t>
            </a:r>
            <a:r>
              <a:rPr lang="it-IT" sz="2800" dirty="0">
                <a:latin typeface="Times New Roman" panose="02020603050405020304" pitchFamily="18" charset="0"/>
                <a:cs typeface="Times New Roman" panose="02020603050405020304" pitchFamily="18" charset="0"/>
              </a:rPr>
              <a:t>, a sei membra</a:t>
            </a:r>
          </a:p>
          <a:p>
            <a:r>
              <a:rPr lang="it-IT" sz="2800" dirty="0">
                <a:latin typeface="Times New Roman" panose="02020603050405020304" pitchFamily="18" charset="0"/>
                <a:cs typeface="Times New Roman" panose="02020603050405020304" pitchFamily="18" charset="0"/>
              </a:rPr>
              <a:t>HAṬHA YOGA: «yoga dello sforzo violento», </a:t>
            </a:r>
            <a:r>
              <a:rPr lang="it-IT" sz="2800" dirty="0" err="1">
                <a:latin typeface="Times New Roman" panose="02020603050405020304" pitchFamily="18" charset="0"/>
                <a:cs typeface="Times New Roman" panose="02020603050405020304" pitchFamily="18" charset="0"/>
              </a:rPr>
              <a:t>Gorakṣanātha</a:t>
            </a:r>
            <a:r>
              <a:rPr lang="it-IT" sz="2800" dirty="0">
                <a:latin typeface="Times New Roman" panose="02020603050405020304" pitchFamily="18" charset="0"/>
                <a:cs typeface="Times New Roman" panose="02020603050405020304" pitchFamily="18" charset="0"/>
              </a:rPr>
              <a:t> (XI-XII) fondatore dell’ordine dei </a:t>
            </a:r>
            <a:r>
              <a:rPr lang="it-IT" sz="2800" i="1" dirty="0" err="1">
                <a:latin typeface="Times New Roman" panose="02020603050405020304" pitchFamily="18" charset="0"/>
                <a:cs typeface="Times New Roman" panose="02020603050405020304" pitchFamily="18" charset="0"/>
              </a:rPr>
              <a:t>kāṇphaṭa</a:t>
            </a:r>
            <a:r>
              <a:rPr lang="it-IT" sz="2800" i="1" dirty="0">
                <a:latin typeface="Times New Roman" panose="02020603050405020304" pitchFamily="18" charset="0"/>
                <a:cs typeface="Times New Roman" panose="02020603050405020304" pitchFamily="18" charset="0"/>
              </a:rPr>
              <a:t>-yogin</a:t>
            </a:r>
            <a:r>
              <a:rPr lang="it-IT" sz="2800" dirty="0">
                <a:latin typeface="Times New Roman" panose="02020603050405020304" pitchFamily="18" charset="0"/>
                <a:cs typeface="Times New Roman" panose="02020603050405020304" pitchFamily="18" charset="0"/>
              </a:rPr>
              <a:t>, </a:t>
            </a:r>
            <a:r>
              <a:rPr lang="it-IT" sz="2800" i="1" dirty="0" err="1">
                <a:latin typeface="Times New Roman" panose="02020603050405020304" pitchFamily="18" charset="0"/>
                <a:cs typeface="Times New Roman" panose="02020603050405020304" pitchFamily="18" charset="0"/>
              </a:rPr>
              <a:t>Haṭhayoga-pradīpikā</a:t>
            </a:r>
            <a:r>
              <a:rPr lang="it-IT" sz="2800" i="1" dirty="0">
                <a:latin typeface="Times New Roman" panose="02020603050405020304" pitchFamily="18" charset="0"/>
                <a:cs typeface="Times New Roman" panose="02020603050405020304" pitchFamily="18" charset="0"/>
              </a:rPr>
              <a:t> </a:t>
            </a:r>
            <a:r>
              <a:rPr lang="it-IT" sz="2800" dirty="0">
                <a:latin typeface="Times New Roman" panose="02020603050405020304" pitchFamily="18" charset="0"/>
                <a:cs typeface="Times New Roman" panose="02020603050405020304" pitchFamily="18" charset="0"/>
              </a:rPr>
              <a:t>di </a:t>
            </a:r>
            <a:r>
              <a:rPr lang="it-IT" sz="2800" dirty="0" err="1">
                <a:latin typeface="Times New Roman" panose="02020603050405020304" pitchFamily="18" charset="0"/>
                <a:cs typeface="Times New Roman" panose="02020603050405020304" pitchFamily="18" charset="0"/>
              </a:rPr>
              <a:t>Svātmārāma</a:t>
            </a:r>
            <a:r>
              <a:rPr lang="it-IT" sz="2800" dirty="0">
                <a:latin typeface="Times New Roman" panose="02020603050405020304" pitchFamily="18" charset="0"/>
                <a:cs typeface="Times New Roman" panose="02020603050405020304" pitchFamily="18" charset="0"/>
              </a:rPr>
              <a:t> (XV)</a:t>
            </a:r>
          </a:p>
          <a:p>
            <a:endParaRPr lang="hi-IN" sz="2000" i="1" dirty="0">
              <a:latin typeface="Times New Roman" panose="02020603050405020304" pitchFamily="18" charset="0"/>
            </a:endParaRPr>
          </a:p>
        </p:txBody>
      </p:sp>
    </p:spTree>
    <p:extLst>
      <p:ext uri="{BB962C8B-B14F-4D97-AF65-F5344CB8AC3E}">
        <p14:creationId xmlns:p14="http://schemas.microsoft.com/office/powerpoint/2010/main" val="17276619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C8B32D80-83C1-4EBE-99BB-B160C4C9F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672" y="405000"/>
            <a:ext cx="4569645" cy="6048000"/>
          </a:xfrm>
          <a:prstGeom prst="rect">
            <a:avLst/>
          </a:prstGeom>
        </p:spPr>
      </p:pic>
      <p:pic>
        <p:nvPicPr>
          <p:cNvPr id="5" name="Immagine 4">
            <a:extLst>
              <a:ext uri="{FF2B5EF4-FFF2-40B4-BE49-F238E27FC236}">
                <a16:creationId xmlns:a16="http://schemas.microsoft.com/office/drawing/2014/main" id="{3F724FF2-5BFB-42C2-B7B4-9721BCE21F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5544" y="1947115"/>
            <a:ext cx="5620802" cy="3744000"/>
          </a:xfrm>
          <a:prstGeom prst="rect">
            <a:avLst/>
          </a:prstGeom>
        </p:spPr>
      </p:pic>
    </p:spTree>
    <p:extLst>
      <p:ext uri="{BB962C8B-B14F-4D97-AF65-F5344CB8AC3E}">
        <p14:creationId xmlns:p14="http://schemas.microsoft.com/office/powerpoint/2010/main" val="3647054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938C72-E689-43DE-B7EF-22B32E408059}"/>
              </a:ext>
            </a:extLst>
          </p:cNvPr>
          <p:cNvSpPr>
            <a:spLocks noGrp="1"/>
          </p:cNvSpPr>
          <p:nvPr>
            <p:ph type="title"/>
          </p:nvPr>
        </p:nvSpPr>
        <p:spPr/>
        <p:txBody>
          <a:bodyPr>
            <a:normAutofit/>
          </a:bodyPr>
          <a:lstStyle/>
          <a:p>
            <a:pPr algn="ctr"/>
            <a:r>
              <a:rPr kumimoji="0" lang="it-IT"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HAṬHA YOGA</a:t>
            </a:r>
            <a:endParaRPr lang="hi-IN" sz="8000" dirty="0"/>
          </a:p>
        </p:txBody>
      </p:sp>
      <p:sp>
        <p:nvSpPr>
          <p:cNvPr id="3" name="Segnaposto contenuto 2">
            <a:extLst>
              <a:ext uri="{FF2B5EF4-FFF2-40B4-BE49-F238E27FC236}">
                <a16:creationId xmlns:a16="http://schemas.microsoft.com/office/drawing/2014/main" id="{E0F87A54-280F-49BA-AA97-0FA1FA3C886C}"/>
              </a:ext>
            </a:extLst>
          </p:cNvPr>
          <p:cNvSpPr>
            <a:spLocks noGrp="1"/>
          </p:cNvSpPr>
          <p:nvPr>
            <p:ph idx="1"/>
          </p:nvPr>
        </p:nvSpPr>
        <p:spPr/>
        <p:txBody>
          <a:bodyPr>
            <a:normAutofit lnSpcReduction="10000"/>
          </a:bodyPr>
          <a:lstStyle/>
          <a:p>
            <a:r>
              <a:rPr kumimoji="0" lang="it-IT" sz="2800" b="0" i="1"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Haṭhayoga-pradīpikā</a:t>
            </a:r>
            <a:r>
              <a:rPr kumimoji="0" lang="it-IT" sz="2800" b="0" i="1"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it-IT" sz="2800" b="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4 capitoli, 389 versi, descrive compiutamente la struttura dell’Ha</a:t>
            </a:r>
            <a:r>
              <a:rPr kumimoji="0" lang="it-IT" sz="2800" b="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ṭha yoga, il suo fine e i mezzi per raggiungerlo</a:t>
            </a:r>
          </a:p>
          <a:p>
            <a:r>
              <a:rPr lang="it-IT" sz="2800" i="1" dirty="0" err="1">
                <a:solidFill>
                  <a:prstClr val="white"/>
                </a:solidFill>
                <a:latin typeface="Times New Roman" panose="02020603050405020304" pitchFamily="18" charset="0"/>
                <a:cs typeface="Times New Roman" panose="02020603050405020304" pitchFamily="18" charset="0"/>
              </a:rPr>
              <a:t>āsana</a:t>
            </a:r>
            <a:endParaRPr lang="it-IT" sz="2800" i="1" dirty="0">
              <a:solidFill>
                <a:prstClr val="white"/>
              </a:solidFill>
              <a:latin typeface="Times New Roman" panose="02020603050405020304" pitchFamily="18" charset="0"/>
              <a:cs typeface="Times New Roman" panose="02020603050405020304" pitchFamily="18" charset="0"/>
            </a:endParaRPr>
          </a:p>
          <a:p>
            <a:r>
              <a:rPr lang="it-IT" sz="2800" dirty="0">
                <a:solidFill>
                  <a:prstClr val="white"/>
                </a:solidFill>
                <a:latin typeface="Times New Roman" panose="02020603050405020304" pitchFamily="18" charset="0"/>
                <a:cs typeface="Times New Roman" panose="02020603050405020304" pitchFamily="18" charset="0"/>
              </a:rPr>
              <a:t>Tecniche di purificazione (sei atti finalizzati a rimuovere le impurità dal corpo, </a:t>
            </a:r>
            <a:r>
              <a:rPr lang="it-IT" sz="2800" i="1" dirty="0" err="1">
                <a:solidFill>
                  <a:prstClr val="white"/>
                </a:solidFill>
                <a:latin typeface="Times New Roman" panose="02020603050405020304" pitchFamily="18" charset="0"/>
                <a:cs typeface="Times New Roman" panose="02020603050405020304" pitchFamily="18" charset="0"/>
              </a:rPr>
              <a:t>ṣaṭkarman</a:t>
            </a:r>
            <a:r>
              <a:rPr lang="it-IT" sz="2800" dirty="0">
                <a:solidFill>
                  <a:prstClr val="white"/>
                </a:solidFill>
                <a:latin typeface="Times New Roman" panose="02020603050405020304" pitchFamily="18" charset="0"/>
                <a:cs typeface="Times New Roman" panose="02020603050405020304" pitchFamily="18" charset="0"/>
              </a:rPr>
              <a:t>)</a:t>
            </a:r>
          </a:p>
          <a:p>
            <a:r>
              <a:rPr lang="it-IT" sz="2800" i="1" dirty="0">
                <a:solidFill>
                  <a:prstClr val="white"/>
                </a:solidFill>
                <a:latin typeface="Times New Roman" panose="02020603050405020304" pitchFamily="18" charset="0"/>
                <a:cs typeface="Times New Roman" panose="02020603050405020304" pitchFamily="18" charset="0"/>
              </a:rPr>
              <a:t>prāṇāyāma</a:t>
            </a:r>
          </a:p>
          <a:p>
            <a:r>
              <a:rPr lang="it-IT" sz="2800" i="1" dirty="0" err="1">
                <a:solidFill>
                  <a:prstClr val="white"/>
                </a:solidFill>
                <a:latin typeface="Times New Roman" panose="02020603050405020304" pitchFamily="18" charset="0"/>
                <a:cs typeface="Times New Roman" panose="02020603050405020304" pitchFamily="18" charset="0"/>
              </a:rPr>
              <a:t>bandha</a:t>
            </a:r>
            <a:r>
              <a:rPr lang="it-IT" sz="2800" dirty="0">
                <a:solidFill>
                  <a:prstClr val="white"/>
                </a:solidFill>
                <a:latin typeface="Times New Roman" panose="02020603050405020304" pitchFamily="18" charset="0"/>
                <a:cs typeface="Times New Roman" panose="02020603050405020304" pitchFamily="18" charset="0"/>
              </a:rPr>
              <a:t> e </a:t>
            </a:r>
            <a:r>
              <a:rPr lang="it-IT" sz="2800" i="1" dirty="0" err="1">
                <a:solidFill>
                  <a:prstClr val="white"/>
                </a:solidFill>
                <a:latin typeface="Times New Roman" panose="02020603050405020304" pitchFamily="18" charset="0"/>
                <a:cs typeface="Times New Roman" panose="02020603050405020304" pitchFamily="18" charset="0"/>
              </a:rPr>
              <a:t>mudrā</a:t>
            </a:r>
            <a:r>
              <a:rPr lang="it-IT" sz="2800" dirty="0">
                <a:solidFill>
                  <a:prstClr val="white"/>
                </a:solidFill>
                <a:latin typeface="Times New Roman" panose="02020603050405020304" pitchFamily="18" charset="0"/>
                <a:cs typeface="Times New Roman" panose="02020603050405020304" pitchFamily="18" charset="0"/>
              </a:rPr>
              <a:t> per risvegliare </a:t>
            </a:r>
            <a:r>
              <a:rPr lang="it-IT" sz="2800" dirty="0" err="1">
                <a:solidFill>
                  <a:prstClr val="white"/>
                </a:solidFill>
                <a:latin typeface="Times New Roman" panose="02020603050405020304" pitchFamily="18" charset="0"/>
                <a:cs typeface="Times New Roman" panose="02020603050405020304" pitchFamily="18" charset="0"/>
              </a:rPr>
              <a:t>Kuṇḍalinī</a:t>
            </a:r>
            <a:endParaRPr lang="it-IT" sz="2800" dirty="0">
              <a:solidFill>
                <a:prstClr val="white"/>
              </a:solidFill>
              <a:latin typeface="Times New Roman" panose="02020603050405020304" pitchFamily="18" charset="0"/>
              <a:cs typeface="Times New Roman" panose="02020603050405020304" pitchFamily="18" charset="0"/>
            </a:endParaRPr>
          </a:p>
          <a:p>
            <a:endParaRPr lang="hi-IN" dirty="0"/>
          </a:p>
        </p:txBody>
      </p:sp>
    </p:spTree>
    <p:extLst>
      <p:ext uri="{BB962C8B-B14F-4D97-AF65-F5344CB8AC3E}">
        <p14:creationId xmlns:p14="http://schemas.microsoft.com/office/powerpoint/2010/main" val="395159473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pone">
  <a:themeElements>
    <a:clrScheme name="Personalizzato 1">
      <a:dk1>
        <a:sysClr val="windowText" lastClr="000000"/>
      </a:dk1>
      <a:lt1>
        <a:sysClr val="window" lastClr="FFFFFF"/>
      </a:lt1>
      <a:dk2>
        <a:srgbClr val="242852"/>
      </a:dk2>
      <a:lt2>
        <a:srgbClr val="ACCBF9"/>
      </a:lt2>
      <a:accent1>
        <a:srgbClr val="FFFF00"/>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apon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pone">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docProps/app.xml><?xml version="1.0" encoding="utf-8"?>
<Properties xmlns="http://schemas.openxmlformats.org/officeDocument/2006/extended-properties" xmlns:vt="http://schemas.openxmlformats.org/officeDocument/2006/docPropsVTypes">
  <Template>Sapone</Template>
  <TotalTime>1798</TotalTime>
  <Words>2327</Words>
  <Application>Microsoft Office PowerPoint</Application>
  <PresentationFormat>Widescreen</PresentationFormat>
  <Paragraphs>138</Paragraphs>
  <Slides>47</Slides>
  <Notes>0</Notes>
  <HiddenSlides>0</HiddenSlides>
  <MMClips>1</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47</vt:i4>
      </vt:variant>
    </vt:vector>
  </HeadingPairs>
  <TitlesOfParts>
    <vt:vector size="52" baseType="lpstr">
      <vt:lpstr>Arial</vt:lpstr>
      <vt:lpstr>Calibri</vt:lpstr>
      <vt:lpstr>Century Gothic</vt:lpstr>
      <vt:lpstr>Times New Roman</vt:lpstr>
      <vt:lpstr>Sapone</vt:lpstr>
      <vt:lpstr>IL TANTRISMO</vt:lpstr>
      <vt:lpstr>TANTRA e TANTRISMO:</vt:lpstr>
      <vt:lpstr>TANTRA e TANTRISMO:</vt:lpstr>
      <vt:lpstr>TANTRA e TANTRISMO: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TANTRA e TANTRISMO:</vt:lpstr>
      <vt:lpstr>TANTRA e TANTRISMO:</vt:lpstr>
      <vt:lpstr>TANTRA e TANTRISMO:</vt:lpstr>
      <vt:lpstr>Presentazione standard di PowerPoint</vt:lpstr>
      <vt:lpstr>I TANTRA:</vt:lpstr>
      <vt:lpstr>Sandhyābhāṣā:</vt:lpstr>
      <vt:lpstr>SPECIFICITÀ:</vt:lpstr>
      <vt:lpstr>Presentazione standard di PowerPoint</vt:lpstr>
      <vt:lpstr>Presentazione standard di PowerPoint</vt:lpstr>
      <vt:lpstr>Presentazione standard di PowerPoint</vt:lpstr>
      <vt:lpstr>Presentazione standard di PowerPoint</vt:lpstr>
      <vt:lpstr>YANTRA:</vt:lpstr>
      <vt:lpstr>YANTRA: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Adattamento del percorso spirituale alle capacità dell’adepto: 7 ācāra (vie percorribili)</vt:lpstr>
      <vt:lpstr>ULṬĀ-MĀRGA o ULṬĀ-SĀDHANA:</vt:lpstr>
      <vt:lpstr>Presentazione standard di PowerPoint</vt:lpstr>
      <vt:lpstr>AGHORĪ, «non terrifico»</vt:lpstr>
      <vt:lpstr>«FISIOLOGIA SOTTILE»:</vt:lpstr>
      <vt:lpstr>CORPO YOGICO:</vt:lpstr>
      <vt:lpstr>CORPO YOGICO:</vt:lpstr>
      <vt:lpstr>Presentazione standard di PowerPoint</vt:lpstr>
      <vt:lpstr>CORPO YOGICO: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TANTRA e YOGA:</vt:lpstr>
      <vt:lpstr>Presentazione standard di PowerPoint</vt:lpstr>
      <vt:lpstr>HAṬHA YOGA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Maria Del Carmelo Angelillo</dc:creator>
  <cp:lastModifiedBy>Maria Del Carmelo Angelillo</cp:lastModifiedBy>
  <cp:revision>55</cp:revision>
  <dcterms:created xsi:type="dcterms:W3CDTF">2021-03-08T16:10:41Z</dcterms:created>
  <dcterms:modified xsi:type="dcterms:W3CDTF">2025-12-20T15:03:35Z</dcterms:modified>
</cp:coreProperties>
</file>