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5"/>
  </p:notesMasterIdLst>
  <p:sldIdLst>
    <p:sldId id="256" r:id="rId2"/>
    <p:sldId id="257" r:id="rId3"/>
    <p:sldId id="269" r:id="rId4"/>
    <p:sldId id="270" r:id="rId5"/>
    <p:sldId id="258" r:id="rId6"/>
    <p:sldId id="259" r:id="rId7"/>
    <p:sldId id="260" r:id="rId8"/>
    <p:sldId id="263" r:id="rId9"/>
    <p:sldId id="261" r:id="rId10"/>
    <p:sldId id="262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82B48-B976-4AB7-A7A4-A7B5903ABDCA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9AFF3-948C-4946-B114-ADBE02DDD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69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F9AFF3-948C-4946-B114-ADBE02DDD95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515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06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19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442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674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14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8368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948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59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20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09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494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9607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767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233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477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611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19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3A57FF1-E8D8-4246-80EE-03631A7AD6EB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4910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arte, piuma, dipinto, Arte psichedelica&#10;&#10;Il contenuto generato dall'IA potrebbe non essere corretto.">
            <a:extLst>
              <a:ext uri="{FF2B5EF4-FFF2-40B4-BE49-F238E27FC236}">
                <a16:creationId xmlns:a16="http://schemas.microsoft.com/office/drawing/2014/main" id="{7B6FA916-4046-45E3-F2CE-65C80ECF60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85" b="17965"/>
          <a:stretch>
            <a:fillRect/>
          </a:stretch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1E6AF00-597C-4B43-BE7E-35D76E891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6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UPANIṢAD</a:t>
            </a:r>
            <a:br>
              <a:rPr lang="it-I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prof.ssa Maria Angelillo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AA87ECC-E042-11FC-6D8F-A6452E8BF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>
            <a:normAutofit/>
          </a:bodyPr>
          <a:lstStyle/>
          <a:p>
            <a:r>
              <a:rPr kumimoji="0" lang="it-IT" b="0" i="1" u="none" strike="noStrike" kern="1200" cap="none" spc="-300" normalizeH="0" baseline="0" noProof="0" dirty="0">
                <a:ln>
                  <a:noFill/>
                </a:ln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Introduzione all’induismo, </a:t>
            </a:r>
            <a:r>
              <a:rPr kumimoji="0" lang="it-IT" b="0" i="1" u="none" strike="noStrike" kern="1200" cap="none" spc="-300" normalizeH="0" baseline="0" noProof="0" dirty="0" err="1">
                <a:ln>
                  <a:noFill/>
                </a:ln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a.a</a:t>
            </a:r>
            <a:r>
              <a:rPr kumimoji="0" lang="it-IT" b="0" i="1" u="none" strike="noStrike" kern="1200" cap="none" spc="-300" normalizeH="0" baseline="0" noProof="0" dirty="0">
                <a:ln>
                  <a:noFill/>
                </a:ln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2025-2026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27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7504E1-2837-BC10-8123-CBF796EB3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 VEDA ALLE UPANIṢAD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100A57-0A1E-3FB5-B493-5AD8AA835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Veda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sono un inno alla vita, agli dei che devono essere propiziati, ai demoni che devono essere vinti, ai beni che si vuole ottenere e ai dolori che si cerca di evitare, il tutto attraverso la forza del sacrificio che, in sé e per sé, sorregge l’intero universo.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questo spirito ignaro e felice, in cui i pastori soddisfatti sacrificano per aumentare il loro bestiame, scompare: il mondo si è fatto silenzioso e pensieroso, l’azione cede il passo alla riflessione. Attraverso una serie di passaggi, il sacrificio concreto e esteriore si trasforma in sacrificio simbolico e interiore.</a:t>
            </a:r>
          </a:p>
        </p:txBody>
      </p:sp>
    </p:spTree>
    <p:extLst>
      <p:ext uri="{BB962C8B-B14F-4D97-AF65-F5344CB8AC3E}">
        <p14:creationId xmlns:p14="http://schemas.microsoft.com/office/powerpoint/2010/main" val="31782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B10676-0C85-8D9A-0FEB-346CFD7C2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5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LE UPANIṢAD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1737B0-D4E4-42CC-DF62-AF458423E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il termine “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upaniṣad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ci si riferisce ad un numero vastissimo di testi composti presumibilmente a partire dall’VIII secolo a.C. fino all’epoca moderna. Le </a:t>
            </a:r>
            <a:r>
              <a:rPr lang="it-IT" sz="2400" i="1" dirty="0" err="1"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più antiche sono scritte per la massima parte in prosa e si distinguono da altre completamente redatte in versi che, più puntuali nell’uso della terminologia filosofica, si reputano cronologicamente posteriori e sono dette perciò “medie”. Il periodo della composizione delle opere appartenenti a questo secondo gruppo pare essersi protratto fino al III secolo a.C. Le </a:t>
            </a:r>
            <a:r>
              <a:rPr lang="it-IT" sz="2400" i="1" dirty="0" err="1"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elaborate successivamente a tale data sono classificate come “recenti” ed escluse dal corpo delle </a:t>
            </a:r>
            <a:r>
              <a:rPr lang="it-IT" sz="2400" i="1" dirty="0" err="1"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vediche da cui si discostano soprattutto in ragione delle dottrine trattate. </a:t>
            </a:r>
          </a:p>
        </p:txBody>
      </p:sp>
    </p:spTree>
    <p:extLst>
      <p:ext uri="{BB962C8B-B14F-4D97-AF65-F5344CB8AC3E}">
        <p14:creationId xmlns:p14="http://schemas.microsoft.com/office/powerpoint/2010/main" val="8719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4F95F8-6C17-E8CC-54E1-52016297A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5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LE UPANIṢAD: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C4CBBE-B66F-672C-F466-891787F0B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apertura ad un comune orizzonte di senso teologico e soteriologico agito da alcune intuizioni fondamentali. La larga condivisione di una serie di presupposti teorici conferisce un’apparenza di omogeneità alla riflessione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upanishadica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più antica, la quale, d’altra parte, lungi dal consolidarsi in un sistema omogeneo e uniforme, testimonia, piuttosto, un’evoluzione multiforme. 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C’è un largo consenso fra gli studiosi nel ritenere che la problematica proposta dalle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antiche e medie, pur in forma non metodica, ma ancora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-sistematica, sussista quale cardine di tutta la speculazione posteriore e che le idee-forza della prospettiva metafisica che ne caratterizza l’originalità, una volta metabolizzate, diventino i presupposti pressoché assiomatici del brahmanesimo post-vedico. Tutte le scuole filosofiche, secondo un parere ampiamente condiviso, possono, dunque, rifarsi alle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trovandovi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 fondamento di ogni loro teoria.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401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0F9A2B-0B25-9151-1813-4B891489E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it-IT" sz="6000" b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LE UPANI</a:t>
            </a:r>
            <a:r>
              <a:rPr kumimoji="0" lang="it-IT" sz="6000" b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Ṣ</a:t>
            </a:r>
            <a:r>
              <a:rPr kumimoji="0" lang="it-IT" sz="6000" b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AD</a:t>
            </a:r>
            <a:endParaRPr lang="it-IT" sz="115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F6D5BA-174E-1A77-8319-8CB8BDD44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Il corpus testuale costituito dalle </a:t>
            </a:r>
            <a:r>
              <a:rPr lang="it-IT" sz="2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Upani</a:t>
            </a:r>
            <a:r>
              <a:rPr lang="it-IT" sz="2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ṣ</a:t>
            </a:r>
            <a:r>
              <a:rPr lang="it-IT" sz="2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</a:t>
            </a:r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antiche e medie, anche note come </a:t>
            </a:r>
            <a:r>
              <a:rPr lang="it-IT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Upani</a:t>
            </a:r>
            <a:r>
              <a:rPr lang="it-IT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ṣ</a:t>
            </a:r>
            <a:r>
              <a:rPr lang="it-IT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ad</a:t>
            </a:r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vediche, introduce una serie di presupposti di ordine metafisico e soteriologico con cui tutta la posteriore speculazione filosofica e teologica indiana, pur con esiti multiformi, si confronterà. Le </a:t>
            </a:r>
            <a:r>
              <a:rPr lang="it-IT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Upani</a:t>
            </a:r>
            <a:r>
              <a:rPr lang="it-IT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ṣ</a:t>
            </a:r>
            <a:r>
              <a:rPr lang="it-IT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ad</a:t>
            </a:r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vediche delineano, infatti, l’orizzonte di senso entro cui si svilupperà la riflessione successiva stabilendo le coordinate, presentate sottoforma di intuizioni improvvise e divinazioni poetiche, che organizzano l’architettura del pensiero filosofico e teologico indiano.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0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0E2F08-D3CF-5814-121F-B1CD87E3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LE UPANI</a:t>
            </a:r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Ṣ</a:t>
            </a:r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AD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D38DE9-323E-9E7D-7CFF-3136D77FB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L’impostazione strutturale </a:t>
            </a:r>
            <a:r>
              <a:rPr lang="it-IT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upanishadica</a:t>
            </a:r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si riassume nell’individuazione di una realtà trascendente posta oltre le contingenze della condizione umana, la quale è percepita come avviluppata in un ciclo ininterrotto e potenzialmente eterno di nascite e morti successive, governato dall’inesorabile legge del </a:t>
            </a:r>
            <a:r>
              <a:rPr lang="it-IT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karman</a:t>
            </a:r>
            <a:r>
              <a:rPr lang="it-I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 sostanziato di quella impermanenza e di quel dolore, da cui l’uomo desidera, comprensibilmente, emanciparsi, riguadagnando la coscienza, la consapevolezza e la conoscenza della struttura metafisica e del suo posto in essa.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18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B2EFAC-8681-4F7B-FE5C-674DDF0F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LE UPANI</a:t>
            </a:r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Ṣ</a:t>
            </a:r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AD: i concetti portanti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E99889-6A22-018C-B6C9-5801C2455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Saṃsāra</a:t>
            </a:r>
          </a:p>
          <a:p>
            <a:r>
              <a:rPr lang="it-IT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</a:p>
          <a:p>
            <a:r>
              <a:rPr lang="it-IT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Mokṣa</a:t>
            </a:r>
            <a:endParaRPr lang="it-IT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</a:p>
          <a:p>
            <a:r>
              <a:rPr lang="it-IT" sz="5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137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19A510-4C7F-461F-5084-B8662C9A1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SAṂSĀRA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727BFE-18E7-1525-C73A-53BF48022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«lo scorrere», «il vagare»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hindi passa a designare il «mondo»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Termine che definisce l’intero campo della rinascita e della retribuzione: l’ampiezza del campo entro cui si può rinascere non è sempre stato concepito in modo unitario. L’opinione più comune è che si estenda lungo l’intera gerarchia del vivente, dagli dei fino alle piante. Nella mitologia hindu si parla di 8.400.000 specie di esseri viventi</a:t>
            </a:r>
          </a:p>
        </p:txBody>
      </p:sp>
    </p:spTree>
    <p:extLst>
      <p:ext uri="{BB962C8B-B14F-4D97-AF65-F5344CB8AC3E}">
        <p14:creationId xmlns:p14="http://schemas.microsoft.com/office/powerpoint/2010/main" val="3343475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2ECE86-F84C-EEF1-FB70-92EF4530A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SAṂSĀRA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AF53BD-F7BD-77E0-5389-7139EB433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Questa parola indica il corso della vita terrena, il suo volgersi ciclico. Nella tradizione religiosa hindu la parola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samsāra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esprime un duplice principio: la molteplicità delle incarnazioni terrene e il legame tra ogni esistenza e le azioni compiute in un’esistenza precedente. 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solo le religioni hindu ma in generale tutte le religioni che hanno avuto origine in India hanno sempre creduto nel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samsara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hanno, cioè, creduto che il principio vitale dell’uomo debba passare attraverso una serie indefinita di esistenze, rivestendosi di svariati corpi che possono appartenere al regno minerale, vegetale, animale, oltre che a quello degli uomini, dei demoni e degli dei, finché non sia completamente esaurita la forza vincolante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69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5492BE-1FB6-A571-7BCE-5DB2404F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45D4C3-EB48-2C95-769B-53C5EB369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Nominativo di un termine sanscrito la cui forma tematica è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è da ricondurre alla radice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kṛ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«fare»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senso letterale e primario significa «atto», «azione», «opera», non di rado con implicazioni rituali</a:t>
            </a:r>
          </a:p>
          <a:p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non si riferisce al fare o all’agire in quanto tali e nel loro compiersi, quanto piuttosto all’azione in quanto risultato del fare, nonché all’opera compiuta o da compiere</a:t>
            </a:r>
          </a:p>
        </p:txBody>
      </p:sp>
    </p:spTree>
    <p:extLst>
      <p:ext uri="{BB962C8B-B14F-4D97-AF65-F5344CB8AC3E}">
        <p14:creationId xmlns:p14="http://schemas.microsoft.com/office/powerpoint/2010/main" val="2933330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26B949-0B83-1F09-CD15-48F4B31B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749"/>
            <a:ext cx="10515600" cy="1059255"/>
          </a:xfrm>
        </p:spPr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5BFD20-24D4-EA72-43BF-C6C31AA4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255" y="1095469"/>
            <a:ext cx="10294545" cy="5081494"/>
          </a:xfrm>
        </p:spPr>
        <p:txBody>
          <a:bodyPr>
            <a:normAutofit fontScale="92500" lnSpcReduction="20000"/>
          </a:bodyPr>
          <a:lstStyle/>
          <a:p>
            <a:pPr algn="just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nesso semantico del termine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karman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un INTRINSECO POTENZIALE RETRIBUTIVO delle nostre azioni e decisioni e con l’idea che tale potenziale possa essere conservato e attualizzato in un momento successivo, compare in alcune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vediche. Tale uso sarà, poi, comune, nella letteratura epica. 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Sappiamo ormai che nella più antica tradizione vedica la parola utilizzata per indicare il rito sacrificale è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sappiamo anche che il rito sacrificale è l’azione perfetta per eccellenza ed è tale in quanto il rito è garanzia della stabilità e dell’ordine dell’universo. Il mondo ebbe origine da un sacrificio e ogni atto rituale, pertanto, non solo costituisce un contributo alla continua palingenesi del cosmo, ma ripete simbolicamente sul piano umano il misterioso alternarsi dell’emanazione e della dissoluzione del mondo: il ciclo del nascere e del morire. Ed è proprio grazie a questo processo di identificazione dei due livelli, quello cosmico e quello umano, che colui che celebra il rito vedico si proietta oltre i limiti della vita e della morte, nel mistero dell’unità primordiale di tutto il reale.</a:t>
            </a:r>
          </a:p>
        </p:txBody>
      </p:sp>
    </p:spTree>
    <p:extLst>
      <p:ext uri="{BB962C8B-B14F-4D97-AF65-F5344CB8AC3E}">
        <p14:creationId xmlns:p14="http://schemas.microsoft.com/office/powerpoint/2010/main" val="1068035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4696A2-0B56-D09D-20F0-7E129E911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DOTTRINA DEL </a:t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 E DEL SAṂSĀRA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A000CB-5A0D-9BB3-ABA5-782FF52FF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tre funzioni e dimensioni chiaramente distinguibili: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Offre una struttura e una guida per orientarsi dal punto di vista morale e religioso, attribuendo ad azioni e decisioni presenti la forza intrinseca di generare conseguenze future (ricompense o punizioni)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Spiega avvenimenti, situazioni e fenomeni presenti e a giustificarli, riconducendoli alla causalità retributiva di azioni e decisioni passate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Riflette e articola un’insufficienza di fondo della condizione umana e in generale dell’esistere mondano e temporale, costituendo la premessa per l’ideale di un affrancamento assoluto e per un radicale anelito di liberazione</a:t>
            </a:r>
          </a:p>
        </p:txBody>
      </p:sp>
    </p:spTree>
    <p:extLst>
      <p:ext uri="{BB962C8B-B14F-4D97-AF65-F5344CB8AC3E}">
        <p14:creationId xmlns:p14="http://schemas.microsoft.com/office/powerpoint/2010/main" val="2295341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64E359-E088-F57C-01C8-B379BF4AE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IMPLICAZIONI ai fini dell’orientarsi umano nel mondo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778985-02B9-B3F0-2DBC-89E5F3FDC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L’identità umana appare come un ruolo intercambiabile che il sé immortale interpreta temporaneamente: non esiste, pertanto, alcuna rigida separazione fra l’uomo e gli altri esseri viventi, le cui forme di esistenza sono ruoli altrettanto provvisori. Tutti sono raccolti insieme nel ciclo della vita, nell’unità fondamentale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saṃsāra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c’è posto per il pensiero antropocentrico: l’uomo non ha una posizione privilegiata e non solo all’uomo è riconosciuta una rilevanza religiosa-morale.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Etica non antropocentrica</a:t>
            </a:r>
          </a:p>
        </p:txBody>
      </p:sp>
    </p:spTree>
    <p:extLst>
      <p:ext uri="{BB962C8B-B14F-4D97-AF65-F5344CB8AC3E}">
        <p14:creationId xmlns:p14="http://schemas.microsoft.com/office/powerpoint/2010/main" val="2214571610"/>
      </p:ext>
    </p:extLst>
  </p:cSld>
  <p:clrMapOvr>
    <a:masterClrMapping/>
  </p:clrMapOvr>
</p:sld>
</file>

<file path=ppt/theme/theme1.xml><?xml version="1.0" encoding="utf-8"?>
<a:theme xmlns:a="http://schemas.openxmlformats.org/drawingml/2006/main" name="Profondità">
  <a:themeElements>
    <a:clrScheme name="Personalizzato 10">
      <a:dk1>
        <a:srgbClr val="9297CF"/>
      </a:dk1>
      <a:lt1>
        <a:srgbClr val="FFC000"/>
      </a:lt1>
      <a:dk2>
        <a:srgbClr val="FFC000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rofondità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ondità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C473073F-34A4-486A-BBA1-2A70AE921EB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TM04033923[[fn=Profondità]]</Template>
  <TotalTime>343</TotalTime>
  <Words>1251</Words>
  <Application>Microsoft Office PowerPoint</Application>
  <PresentationFormat>Widescreen</PresentationFormat>
  <Paragraphs>47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Aptos</vt:lpstr>
      <vt:lpstr>Arial</vt:lpstr>
      <vt:lpstr>Corbel</vt:lpstr>
      <vt:lpstr>Times New Roman</vt:lpstr>
      <vt:lpstr>Profondità</vt:lpstr>
      <vt:lpstr> LE UPANIṢAD prof.ssa Maria Angelillo</vt:lpstr>
      <vt:lpstr>DAL VEDA ALLE UPANIṢAD</vt:lpstr>
      <vt:lpstr>LE UPANIṢAD</vt:lpstr>
      <vt:lpstr>LE UPANIṢAD:</vt:lpstr>
      <vt:lpstr>LE UPANIṢAD</vt:lpstr>
      <vt:lpstr>LE UPANIṢAD</vt:lpstr>
      <vt:lpstr>LE UPANIṢAD: i concetti portanti</vt:lpstr>
      <vt:lpstr>SAṂSĀRA</vt:lpstr>
      <vt:lpstr>SAṂSĀRA</vt:lpstr>
      <vt:lpstr>KARMA</vt:lpstr>
      <vt:lpstr>KARMA</vt:lpstr>
      <vt:lpstr>DOTTRINA DEL  KARMAN E DEL SAṂSĀRA</vt:lpstr>
      <vt:lpstr>IMPLICAZIONI ai fini dell’orientarsi umano nel mondo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Del Carmelo Angelillo</dc:creator>
  <cp:lastModifiedBy>Maria Del Carmelo Angelillo</cp:lastModifiedBy>
  <cp:revision>7</cp:revision>
  <dcterms:created xsi:type="dcterms:W3CDTF">2025-10-24T10:00:26Z</dcterms:created>
  <dcterms:modified xsi:type="dcterms:W3CDTF">2025-10-27T12:36:29Z</dcterms:modified>
</cp:coreProperties>
</file>