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323" r:id="rId4"/>
    <p:sldId id="324" r:id="rId5"/>
    <p:sldId id="258" r:id="rId6"/>
    <p:sldId id="315" r:id="rId7"/>
    <p:sldId id="322" r:id="rId8"/>
    <p:sldId id="259" r:id="rId9"/>
    <p:sldId id="263" r:id="rId10"/>
    <p:sldId id="264" r:id="rId11"/>
    <p:sldId id="266" r:id="rId12"/>
    <p:sldId id="267" r:id="rId13"/>
    <p:sldId id="269" r:id="rId14"/>
    <p:sldId id="270"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6" d="100"/>
          <a:sy n="86" d="100"/>
        </p:scale>
        <p:origin x="47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B5B92D-A6FF-4C9D-8C39-5E9E1ED98CE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27C0194-161E-4945-8552-46D0D5231F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9F9ED908-B96C-49AB-9287-BEE410412232}"/>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5" name="Segnaposto piè di pagina 4">
            <a:extLst>
              <a:ext uri="{FF2B5EF4-FFF2-40B4-BE49-F238E27FC236}">
                <a16:creationId xmlns:a16="http://schemas.microsoft.com/office/drawing/2014/main" id="{EC59A054-ECF0-43E6-BDA9-03156937360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F06EAD4-8FDD-4C9E-8D01-7767412D040F}"/>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153865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A3F50-AF76-4129-B3E8-0E63155A603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E142E58-D52C-4674-8EA5-22C52334690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9CAF9C5-FB25-4874-A10A-BB92832D7BFB}"/>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5" name="Segnaposto piè di pagina 4">
            <a:extLst>
              <a:ext uri="{FF2B5EF4-FFF2-40B4-BE49-F238E27FC236}">
                <a16:creationId xmlns:a16="http://schemas.microsoft.com/office/drawing/2014/main" id="{A7C21534-ACDF-4BAA-9492-37680B522E8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8D95EA7-D821-4E7B-B5D6-5A835AD0937D}"/>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2772886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E1C5850-6DDA-4D5F-910E-1E4EFD449A2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B846B9C-C01A-4AA3-98F2-31F16416211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522CE3-840E-4747-84C6-772CB11977B2}"/>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5" name="Segnaposto piè di pagina 4">
            <a:extLst>
              <a:ext uri="{FF2B5EF4-FFF2-40B4-BE49-F238E27FC236}">
                <a16:creationId xmlns:a16="http://schemas.microsoft.com/office/drawing/2014/main" id="{E1CB42BA-0616-417D-8AD5-44F7B4B7E17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95A7CBE-03E3-498D-9D94-BB750AC08F07}"/>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4282733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6EFE93-82E3-43D3-858F-9334CF803B1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CC6F0E0-A553-4F1A-A413-57A178071A3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A969EF5-BEA1-427A-B10B-A9E78A248301}"/>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5" name="Segnaposto piè di pagina 4">
            <a:extLst>
              <a:ext uri="{FF2B5EF4-FFF2-40B4-BE49-F238E27FC236}">
                <a16:creationId xmlns:a16="http://schemas.microsoft.com/office/drawing/2014/main" id="{6050B009-83B0-411D-9E21-89E9B34F82B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62585C7-E568-4FC2-BB55-99EFA67B0CF1}"/>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1908787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A3D4B3-42FF-4AA1-9C9A-88F3F8A0052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C1528FA-7DE2-4736-8BD3-E1F0F03C60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22F325B-71AC-48AE-9B44-AA6B28373A46}"/>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5" name="Segnaposto piè di pagina 4">
            <a:extLst>
              <a:ext uri="{FF2B5EF4-FFF2-40B4-BE49-F238E27FC236}">
                <a16:creationId xmlns:a16="http://schemas.microsoft.com/office/drawing/2014/main" id="{059F2A72-71D5-4644-B153-151D1B96ED6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79AD138-FFA5-4E7E-B073-BFFB02C63F93}"/>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2287970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B9A30A-7B14-4C07-92A1-069F17DB92A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1B1593D-429F-4FE8-B1C4-BA0C641F33B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4729DC7-717C-4A29-AE0F-3C9AD97EC85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6CD5BD0-454F-4A6C-B147-D049B067EF87}"/>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6" name="Segnaposto piè di pagina 5">
            <a:extLst>
              <a:ext uri="{FF2B5EF4-FFF2-40B4-BE49-F238E27FC236}">
                <a16:creationId xmlns:a16="http://schemas.microsoft.com/office/drawing/2014/main" id="{6F13B2C7-84A4-4C2F-817F-3542FBFDC14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1969FEF-A339-4B4F-9C3A-EDD4E1553837}"/>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83262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189D26-DF11-413F-A638-22A411D8863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387B582-F3CB-46BF-8F56-4140144712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3C7E695-7EED-4102-BFEB-8F676491ACF8}"/>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5C5956D-F9B3-4906-864C-7A5E66DBEF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032C5AA-0241-49FF-B0CB-5AAEF470736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0B412A9-8BA1-4869-9C18-7BB7BA008328}"/>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8" name="Segnaposto piè di pagina 7">
            <a:extLst>
              <a:ext uri="{FF2B5EF4-FFF2-40B4-BE49-F238E27FC236}">
                <a16:creationId xmlns:a16="http://schemas.microsoft.com/office/drawing/2014/main" id="{9C6ACDF2-E3A8-4D41-BF37-6E54DD3F1B3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EB4CE18A-9AB5-4A87-8715-622DB69B9908}"/>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392710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3D9465-6781-4CEB-9F56-C81C537D2B8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67F1393-B6D5-41D1-A396-4B98FBF837AA}"/>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4" name="Segnaposto piè di pagina 3">
            <a:extLst>
              <a:ext uri="{FF2B5EF4-FFF2-40B4-BE49-F238E27FC236}">
                <a16:creationId xmlns:a16="http://schemas.microsoft.com/office/drawing/2014/main" id="{95347C34-8737-4E36-8234-1752535FEB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999D19D-ABF6-4376-91EA-CB7CBCE6FBD1}"/>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2400623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A68CA90-AF2B-42C1-B7F6-C29A89FB7CB2}"/>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3" name="Segnaposto piè di pagina 2">
            <a:extLst>
              <a:ext uri="{FF2B5EF4-FFF2-40B4-BE49-F238E27FC236}">
                <a16:creationId xmlns:a16="http://schemas.microsoft.com/office/drawing/2014/main" id="{EE89803F-53D5-48CB-A0BE-ADC0D3B10E6A}"/>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AC18335-A748-4F7C-9171-87029ED05E44}"/>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1928301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68D01A-F02D-43B5-AC82-5ADC808352B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1A64AF3-E3F0-4A3E-907D-607C1E2686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BD87EFD-6997-4F8C-AF5C-A9819C536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020A99E-3F3A-4159-ADE7-9A1C42B384BA}"/>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6" name="Segnaposto piè di pagina 5">
            <a:extLst>
              <a:ext uri="{FF2B5EF4-FFF2-40B4-BE49-F238E27FC236}">
                <a16:creationId xmlns:a16="http://schemas.microsoft.com/office/drawing/2014/main" id="{15FE58F6-4F67-4DA8-8EA8-9D435BB15EB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DD94615-A599-4199-93D5-54D9A15C4B13}"/>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422280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AAD625-171F-487A-95B3-5DFD37700E0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2E5E54-CA53-42A8-B862-CE9A6B99C8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4B4012B-7A2B-4A2E-A0C4-F872E418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7DA4B82-A0F8-4D84-8396-DCA76FCF225A}"/>
              </a:ext>
            </a:extLst>
          </p:cNvPr>
          <p:cNvSpPr>
            <a:spLocks noGrp="1"/>
          </p:cNvSpPr>
          <p:nvPr>
            <p:ph type="dt" sz="half" idx="10"/>
          </p:nvPr>
        </p:nvSpPr>
        <p:spPr/>
        <p:txBody>
          <a:bodyPr/>
          <a:lstStyle/>
          <a:p>
            <a:fld id="{B876AB94-8C7D-4A70-83C8-FF963F190A87}" type="datetimeFigureOut">
              <a:rPr lang="it-IT" smtClean="0"/>
              <a:t>28/10/2021</a:t>
            </a:fld>
            <a:endParaRPr lang="it-IT"/>
          </a:p>
        </p:txBody>
      </p:sp>
      <p:sp>
        <p:nvSpPr>
          <p:cNvPr id="6" name="Segnaposto piè di pagina 5">
            <a:extLst>
              <a:ext uri="{FF2B5EF4-FFF2-40B4-BE49-F238E27FC236}">
                <a16:creationId xmlns:a16="http://schemas.microsoft.com/office/drawing/2014/main" id="{BA4966DF-1FC9-4EB2-8ED9-DF7DD48DABB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F69FFC8-38B0-4693-AAEC-59A0C2D49235}"/>
              </a:ext>
            </a:extLst>
          </p:cNvPr>
          <p:cNvSpPr>
            <a:spLocks noGrp="1"/>
          </p:cNvSpPr>
          <p:nvPr>
            <p:ph type="sldNum" sz="quarter" idx="12"/>
          </p:nvPr>
        </p:nvSpPr>
        <p:spPr/>
        <p:txBody>
          <a:bodyPr/>
          <a:lstStyle/>
          <a:p>
            <a:fld id="{F5FE9401-9C29-46BC-B203-53D5ECD1DF0B}" type="slidenum">
              <a:rPr lang="it-IT" smtClean="0"/>
              <a:t>‹N›</a:t>
            </a:fld>
            <a:endParaRPr lang="it-IT"/>
          </a:p>
        </p:txBody>
      </p:sp>
    </p:spTree>
    <p:extLst>
      <p:ext uri="{BB962C8B-B14F-4D97-AF65-F5344CB8AC3E}">
        <p14:creationId xmlns:p14="http://schemas.microsoft.com/office/powerpoint/2010/main" val="1713045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46A677-6D5B-4C3C-86A5-0078AF55FF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F909B06-9711-4341-A9D7-95675E9730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2132F7E-8C79-4435-AF69-9CD0116309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6AB94-8C7D-4A70-83C8-FF963F190A87}" type="datetimeFigureOut">
              <a:rPr lang="it-IT" smtClean="0"/>
              <a:t>28/10/2021</a:t>
            </a:fld>
            <a:endParaRPr lang="it-IT"/>
          </a:p>
        </p:txBody>
      </p:sp>
      <p:sp>
        <p:nvSpPr>
          <p:cNvPr id="5" name="Segnaposto piè di pagina 4">
            <a:extLst>
              <a:ext uri="{FF2B5EF4-FFF2-40B4-BE49-F238E27FC236}">
                <a16:creationId xmlns:a16="http://schemas.microsoft.com/office/drawing/2014/main" id="{4BD05E02-179F-4AA6-982B-3062E5C7C0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8C9EA0AB-878C-4200-9C39-0A1C315BFE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E9401-9C29-46BC-B203-53D5ECD1DF0B}" type="slidenum">
              <a:rPr lang="it-IT" smtClean="0"/>
              <a:t>‹N›</a:t>
            </a:fld>
            <a:endParaRPr lang="it-IT"/>
          </a:p>
        </p:txBody>
      </p:sp>
    </p:spTree>
    <p:extLst>
      <p:ext uri="{BB962C8B-B14F-4D97-AF65-F5344CB8AC3E}">
        <p14:creationId xmlns:p14="http://schemas.microsoft.com/office/powerpoint/2010/main" val="558043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B64BA5-BF31-494C-AD7B-3C90B031A449}"/>
              </a:ext>
            </a:extLst>
          </p:cNvPr>
          <p:cNvSpPr>
            <a:spLocks noGrp="1"/>
          </p:cNvSpPr>
          <p:nvPr>
            <p:ph type="ctrTitle"/>
          </p:nvPr>
        </p:nvSpPr>
        <p:spPr/>
        <p:txBody>
          <a:bodyPr/>
          <a:lstStyle/>
          <a:p>
            <a:r>
              <a:rPr lang="it-IT" dirty="0"/>
              <a:t>L’esistere pedagogico</a:t>
            </a:r>
            <a:br>
              <a:rPr lang="it-IT" dirty="0"/>
            </a:br>
            <a:r>
              <a:rPr lang="it-IT" dirty="0"/>
              <a:t>esistenza e narrazione</a:t>
            </a:r>
          </a:p>
        </p:txBody>
      </p:sp>
      <p:sp>
        <p:nvSpPr>
          <p:cNvPr id="3" name="Sottotitolo 2">
            <a:extLst>
              <a:ext uri="{FF2B5EF4-FFF2-40B4-BE49-F238E27FC236}">
                <a16:creationId xmlns:a16="http://schemas.microsoft.com/office/drawing/2014/main" id="{B5C9AB97-9B58-404E-9343-2585B4AACD9B}"/>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2967852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EA35D8-2838-4EEE-B3FC-C803B91AE0E4}"/>
              </a:ext>
            </a:extLst>
          </p:cNvPr>
          <p:cNvSpPr>
            <a:spLocks noGrp="1"/>
          </p:cNvSpPr>
          <p:nvPr>
            <p:ph type="title"/>
          </p:nvPr>
        </p:nvSpPr>
        <p:spPr>
          <a:xfrm>
            <a:off x="838200" y="365125"/>
            <a:ext cx="10515600" cy="500507"/>
          </a:xfrm>
        </p:spPr>
        <p:txBody>
          <a:bodyPr>
            <a:normAutofit fontScale="90000"/>
          </a:bodyPr>
          <a:lstStyle/>
          <a:p>
            <a:r>
              <a:rPr lang="it-IT" dirty="0"/>
              <a:t>Identità narrativa due</a:t>
            </a:r>
          </a:p>
        </p:txBody>
      </p:sp>
      <p:sp>
        <p:nvSpPr>
          <p:cNvPr id="3" name="Segnaposto contenuto 2">
            <a:extLst>
              <a:ext uri="{FF2B5EF4-FFF2-40B4-BE49-F238E27FC236}">
                <a16:creationId xmlns:a16="http://schemas.microsoft.com/office/drawing/2014/main" id="{FB4F042A-FE08-440E-80DB-E35D369A4E29}"/>
              </a:ext>
            </a:extLst>
          </p:cNvPr>
          <p:cNvSpPr>
            <a:spLocks noGrp="1"/>
          </p:cNvSpPr>
          <p:nvPr>
            <p:ph idx="1"/>
          </p:nvPr>
        </p:nvSpPr>
        <p:spPr>
          <a:xfrm>
            <a:off x="838200" y="865632"/>
            <a:ext cx="10515600" cy="5311331"/>
          </a:xfrm>
        </p:spPr>
        <p:txBody>
          <a:bodyPr>
            <a:normAutofit fontScale="85000" lnSpcReduction="20000"/>
          </a:bodyPr>
          <a:lstStyle/>
          <a:p>
            <a:pPr>
              <a:lnSpc>
                <a:spcPct val="107000"/>
              </a:lnSpc>
              <a:spcAft>
                <a:spcPts val="800"/>
              </a:spcAft>
            </a:pPr>
            <a:r>
              <a:rPr lang="it-IT" dirty="0">
                <a:latin typeface="Calibri" panose="020F0502020204030204" pitchFamily="34" charset="0"/>
                <a:ea typeface="Calibri" panose="020F0502020204030204" pitchFamily="34" charset="0"/>
                <a:cs typeface="Times New Roman" panose="02020603050405020304" pitchFamily="18" charset="0"/>
              </a:rPr>
              <a:t>“L’identità narrativa – scrive </a:t>
            </a:r>
            <a:r>
              <a:rPr lang="it-IT" dirty="0" err="1">
                <a:latin typeface="Calibri" panose="020F0502020204030204" pitchFamily="34" charset="0"/>
                <a:ea typeface="Calibri" panose="020F0502020204030204" pitchFamily="34" charset="0"/>
                <a:cs typeface="Times New Roman" panose="02020603050405020304" pitchFamily="18" charset="0"/>
              </a:rPr>
              <a:t>McAdams</a:t>
            </a:r>
            <a:r>
              <a:rPr lang="it-IT" dirty="0">
                <a:latin typeface="Calibri" panose="020F0502020204030204" pitchFamily="34" charset="0"/>
                <a:ea typeface="Calibri" panose="020F0502020204030204" pitchFamily="34" charset="0"/>
                <a:cs typeface="Times New Roman" panose="02020603050405020304" pitchFamily="18" charset="0"/>
              </a:rPr>
              <a:t> – è la storia interiorizzata e cangiante della vostra vita che voi cominciate a elaborare nella prima età adulta. La storia lega insieme le molte differenti aspirazioni che avete, la parte che incarnate in un quadro narrativo sensato. La storia enuncia come credete di esservi sviluppati nel tempo e dove pensate che la vostra vita stia andando. La storia propone quello che credete sia vero e buono, o come vi aspettate di raggiungere (o di non raggiungere) questi standard. La storia è una guida flessibile per il futuro e un archivio che serve a dar senso al vostro passato. La storia è non-finita, complessa, a volte contraddittoria e soggetta a considerevoli revisioni. Può contenere molti plot, scene, personaggi e temi differenti. La storia vi situa nel mondo degli adulti nel quale altre persone vivono le loro storie, alcune delle quali assomigliano alla vostra. La storia è in voi, nella nostra mente, anche se raramente vi concentrate scientemente su di essa. Portate con voi la vostra storia e ne condividete alcuni aspetti con gli altri, specialmente con quelli che condividono con voi aspetti della loro storia”. </a:t>
            </a:r>
            <a:r>
              <a:rPr lang="it-IT" dirty="0" err="1">
                <a:latin typeface="Calibri" panose="020F0502020204030204" pitchFamily="34" charset="0"/>
                <a:ea typeface="Calibri" panose="020F0502020204030204" pitchFamily="34" charset="0"/>
                <a:cs typeface="Times New Roman" panose="02020603050405020304" pitchFamily="18" charset="0"/>
              </a:rPr>
              <a:t>McAdams</a:t>
            </a:r>
            <a:r>
              <a:rPr lang="it-IT" dirty="0">
                <a:latin typeface="Calibri" panose="020F0502020204030204" pitchFamily="34" charset="0"/>
                <a:ea typeface="Calibri" panose="020F0502020204030204" pitchFamily="34" charset="0"/>
                <a:cs typeface="Times New Roman" panose="02020603050405020304" pitchFamily="18" charset="0"/>
              </a:rPr>
              <a:t>,</a:t>
            </a:r>
            <a:r>
              <a:rPr lang="it-IT" i="1" dirty="0">
                <a:latin typeface="Calibri" panose="020F0502020204030204" pitchFamily="34" charset="0"/>
                <a:ea typeface="Calibri" panose="020F0502020204030204" pitchFamily="34" charset="0"/>
                <a:cs typeface="Times New Roman" panose="02020603050405020304" pitchFamily="18" charset="0"/>
              </a:rPr>
              <a:t> The </a:t>
            </a:r>
            <a:r>
              <a:rPr lang="it-IT" i="1" dirty="0" err="1">
                <a:latin typeface="Calibri" panose="020F0502020204030204" pitchFamily="34" charset="0"/>
                <a:ea typeface="Calibri" panose="020F0502020204030204" pitchFamily="34" charset="0"/>
                <a:cs typeface="Times New Roman" panose="02020603050405020304" pitchFamily="18" charset="0"/>
              </a:rPr>
              <a:t>Redemptive</a:t>
            </a:r>
            <a:r>
              <a:rPr lang="it-IT" i="1" dirty="0">
                <a:latin typeface="Calibri" panose="020F0502020204030204" pitchFamily="34" charset="0"/>
                <a:ea typeface="Calibri" panose="020F0502020204030204" pitchFamily="34" charset="0"/>
                <a:cs typeface="Times New Roman" panose="02020603050405020304" pitchFamily="18" charset="0"/>
              </a:rPr>
              <a:t> Self. Stories Americans Live By</a:t>
            </a:r>
            <a:r>
              <a:rPr lang="it-IT" dirty="0">
                <a:latin typeface="Calibri" panose="020F0502020204030204" pitchFamily="34" charset="0"/>
                <a:ea typeface="Calibri" panose="020F0502020204030204" pitchFamily="34" charset="0"/>
                <a:cs typeface="Times New Roman" panose="02020603050405020304" pitchFamily="18" charset="0"/>
              </a:rPr>
              <a:t>, 84</a:t>
            </a:r>
          </a:p>
          <a:p>
            <a:pPr>
              <a:spcAft>
                <a:spcPts val="0"/>
              </a:spcAft>
            </a:pPr>
            <a:r>
              <a:rPr lang="it-IT" sz="2000" dirty="0">
                <a:effectLst/>
                <a:latin typeface="Calibri" panose="020F0502020204030204" pitchFamily="34" charset="0"/>
                <a:ea typeface="Calibri" panose="020F0502020204030204" pitchFamily="34"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254063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E6FE9B-F0AE-4DFA-A00F-07BBE4DFC19E}"/>
              </a:ext>
            </a:extLst>
          </p:cNvPr>
          <p:cNvSpPr>
            <a:spLocks noGrp="1"/>
          </p:cNvSpPr>
          <p:nvPr>
            <p:ph type="title"/>
          </p:nvPr>
        </p:nvSpPr>
        <p:spPr/>
        <p:txBody>
          <a:bodyPr/>
          <a:lstStyle/>
          <a:p>
            <a:r>
              <a:rPr lang="it-IT" dirty="0"/>
              <a:t>Le storie ci aiutano a vivere</a:t>
            </a:r>
          </a:p>
        </p:txBody>
      </p:sp>
      <p:sp>
        <p:nvSpPr>
          <p:cNvPr id="3" name="Segnaposto contenuto 2">
            <a:extLst>
              <a:ext uri="{FF2B5EF4-FFF2-40B4-BE49-F238E27FC236}">
                <a16:creationId xmlns:a16="http://schemas.microsoft.com/office/drawing/2014/main" id="{60E6B1D3-9372-42DB-93AC-A85712345FFE}"/>
              </a:ext>
            </a:extLst>
          </p:cNvPr>
          <p:cNvSpPr>
            <a:spLocks noGrp="1"/>
          </p:cNvSpPr>
          <p:nvPr>
            <p:ph idx="1"/>
          </p:nvPr>
        </p:nvSpPr>
        <p:spPr>
          <a:xfrm>
            <a:off x="838200" y="1690688"/>
            <a:ext cx="10515600" cy="4990528"/>
          </a:xfrm>
        </p:spPr>
        <p:txBody>
          <a:bodyPr/>
          <a:lstStyle/>
          <a:p>
            <a:r>
              <a:rPr lang="it-IT" dirty="0">
                <a:latin typeface="Calibri" panose="020F0502020204030204" pitchFamily="34" charset="0"/>
                <a:ea typeface="Calibri" panose="020F0502020204030204" pitchFamily="34" charset="0"/>
                <a:cs typeface="Times New Roman" panose="02020603050405020304" pitchFamily="18" charset="0"/>
              </a:rPr>
              <a:t>“(…) </a:t>
            </a:r>
            <a:r>
              <a:rPr lang="it-IT" i="1" dirty="0">
                <a:latin typeface="Calibri" panose="020F0502020204030204" pitchFamily="34" charset="0"/>
                <a:ea typeface="Calibri" panose="020F0502020204030204" pitchFamily="34" charset="0"/>
                <a:cs typeface="Times New Roman" panose="02020603050405020304" pitchFamily="18" charset="0"/>
              </a:rPr>
              <a:t>l’Homo sapiens</a:t>
            </a:r>
            <a:r>
              <a:rPr lang="it-IT" dirty="0">
                <a:latin typeface="Calibri" panose="020F0502020204030204" pitchFamily="34" charset="0"/>
                <a:ea typeface="Calibri" panose="020F0502020204030204" pitchFamily="34" charset="0"/>
                <a:cs typeface="Times New Roman" panose="02020603050405020304" pitchFamily="18" charset="0"/>
              </a:rPr>
              <a:t> ha fra i suoi tratti distintivi la capacità di creare rappresentazioni (se non altro figurative) e che la loro durata temporale – due millenni per quello che abbiamo rappresentato in santuari e chiese, ma 25-40 millenni per quello che abbiamo rappresentato nelle caverne, e probabilmente alcune centinaia di migliaia di anni (ma forse anche milioni) per le “iscrizioni” (i </a:t>
            </a:r>
            <a:r>
              <a:rPr lang="it-IT" i="1" dirty="0">
                <a:latin typeface="Calibri" panose="020F0502020204030204" pitchFamily="34" charset="0"/>
                <a:ea typeface="Calibri" panose="020F0502020204030204" pitchFamily="34" charset="0"/>
                <a:cs typeface="Times New Roman" panose="02020603050405020304" pitchFamily="18" charset="0"/>
              </a:rPr>
              <a:t>segni</a:t>
            </a:r>
            <a:r>
              <a:rPr lang="it-IT" dirty="0">
                <a:latin typeface="Calibri" panose="020F0502020204030204" pitchFamily="34" charset="0"/>
                <a:ea typeface="Calibri" panose="020F0502020204030204" pitchFamily="34" charset="0"/>
                <a:cs typeface="Times New Roman" panose="02020603050405020304" pitchFamily="18" charset="0"/>
              </a:rPr>
              <a:t> tracciati su ocra, ossa e pietre) – ci incoraggia a pensare che anche i pochi millenni di storia della scrittura e tutto il nostro </a:t>
            </a:r>
            <a:r>
              <a:rPr lang="it-IT" i="1" dirty="0" err="1">
                <a:latin typeface="Calibri" panose="020F0502020204030204" pitchFamily="34" charset="0"/>
                <a:ea typeface="Calibri" panose="020F0502020204030204" pitchFamily="34" charset="0"/>
                <a:cs typeface="Times New Roman" panose="02020603050405020304" pitchFamily="18" charset="0"/>
              </a:rPr>
              <a:t>storytelling</a:t>
            </a:r>
            <a:r>
              <a:rPr lang="it-IT" dirty="0">
                <a:latin typeface="Calibri" panose="020F0502020204030204" pitchFamily="34" charset="0"/>
                <a:ea typeface="Calibri" panose="020F0502020204030204" pitchFamily="34" charset="0"/>
                <a:cs typeface="Times New Roman" panose="02020603050405020304" pitchFamily="18" charset="0"/>
              </a:rPr>
              <a:t> possano essere compresi in una medesima storia della “rappresentazione” o, almeno, della “raffigurazione”</a:t>
            </a:r>
            <a:endParaRPr lang="it-IT" dirty="0"/>
          </a:p>
        </p:txBody>
      </p:sp>
    </p:spTree>
    <p:extLst>
      <p:ext uri="{BB962C8B-B14F-4D97-AF65-F5344CB8AC3E}">
        <p14:creationId xmlns:p14="http://schemas.microsoft.com/office/powerpoint/2010/main" val="348187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40EC8F-267C-4E7B-A0BE-690EB3FE110C}"/>
              </a:ext>
            </a:extLst>
          </p:cNvPr>
          <p:cNvSpPr>
            <a:spLocks noGrp="1"/>
          </p:cNvSpPr>
          <p:nvPr>
            <p:ph type="title"/>
          </p:nvPr>
        </p:nvSpPr>
        <p:spPr>
          <a:xfrm>
            <a:off x="838200" y="365125"/>
            <a:ext cx="10515600" cy="841883"/>
          </a:xfrm>
        </p:spPr>
        <p:txBody>
          <a:bodyPr/>
          <a:lstStyle/>
          <a:p>
            <a:r>
              <a:rPr lang="it-IT" dirty="0"/>
              <a:t>Le storie ci aiutano a vivere</a:t>
            </a:r>
          </a:p>
        </p:txBody>
      </p:sp>
      <p:sp>
        <p:nvSpPr>
          <p:cNvPr id="3" name="Segnaposto contenuto 2">
            <a:extLst>
              <a:ext uri="{FF2B5EF4-FFF2-40B4-BE49-F238E27FC236}">
                <a16:creationId xmlns:a16="http://schemas.microsoft.com/office/drawing/2014/main" id="{2E51D291-285F-42BE-8A7E-F560F94BBD31}"/>
              </a:ext>
            </a:extLst>
          </p:cNvPr>
          <p:cNvSpPr>
            <a:spLocks noGrp="1"/>
          </p:cNvSpPr>
          <p:nvPr>
            <p:ph idx="1"/>
          </p:nvPr>
        </p:nvSpPr>
        <p:spPr>
          <a:xfrm>
            <a:off x="838200" y="1341120"/>
            <a:ext cx="10515600" cy="4835843"/>
          </a:xfrm>
        </p:spPr>
        <p:txBody>
          <a:bodyPr/>
          <a:lstStyle/>
          <a:p>
            <a:r>
              <a:rPr lang="it-IT" dirty="0">
                <a:latin typeface="Calibri" panose="020F0502020204030204" pitchFamily="34" charset="0"/>
                <a:ea typeface="Calibri" panose="020F0502020204030204" pitchFamily="34" charset="0"/>
                <a:cs typeface="Times New Roman" panose="02020603050405020304" pitchFamily="18" charset="0"/>
              </a:rPr>
              <a:t>“Il bifacciale può certamente essere visto come un segno di quella cosa speciale, che chiamiamo intenzionalità umana, ovverosia la proprietà del “riferirsi a” (</a:t>
            </a:r>
            <a:r>
              <a:rPr lang="it-IT" i="1" dirty="0" err="1">
                <a:latin typeface="Calibri" panose="020F0502020204030204" pitchFamily="34" charset="0"/>
                <a:ea typeface="Calibri" panose="020F0502020204030204" pitchFamily="34" charset="0"/>
                <a:cs typeface="Times New Roman" panose="02020603050405020304" pitchFamily="18" charset="0"/>
              </a:rPr>
              <a:t>about-ness</a:t>
            </a:r>
            <a:r>
              <a:rPr lang="it-IT" dirty="0">
                <a:latin typeface="Calibri" panose="020F0502020204030204" pitchFamily="34" charset="0"/>
                <a:ea typeface="Calibri" panose="020F0502020204030204" pitchFamily="34" charset="0"/>
                <a:cs typeface="Times New Roman" panose="02020603050405020304" pitchFamily="18" charset="0"/>
              </a:rPr>
              <a:t>). Gli stati intenzionali vengono definiti come quelli che sono “in riferimento a” ovvero “di” cose […]. Ma la cosa fondamentale che sottende all’enigma del bifacciale non è se gli umani dell’età della pietra stavano producendo un tipo o l’altro di intenzionalità. La cosa fondamentale non sta nel decidere tra nucleo e lama. Sta piuttosto da una parte nel sapere come gli umani possano possedere questa proprietà speciale che chiamiamo “intenzionalità” e, dall’altro, come e quando gli umani sono divenuti coscienti del carattere intenzionale delle loro azioni e delle azioni degli altri</a:t>
            </a:r>
            <a:endParaRPr lang="it-IT" dirty="0"/>
          </a:p>
        </p:txBody>
      </p:sp>
    </p:spTree>
    <p:extLst>
      <p:ext uri="{BB962C8B-B14F-4D97-AF65-F5344CB8AC3E}">
        <p14:creationId xmlns:p14="http://schemas.microsoft.com/office/powerpoint/2010/main" val="949890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784406"/>
          </a:xfrm>
        </p:spPr>
        <p:txBody>
          <a:bodyPr/>
          <a:lstStyle/>
          <a:p>
            <a:r>
              <a:rPr lang="it-IT" dirty="0"/>
              <a:t>Il senso delle cose</a:t>
            </a:r>
          </a:p>
        </p:txBody>
      </p:sp>
      <p:sp>
        <p:nvSpPr>
          <p:cNvPr id="3" name="Segnaposto contenuto 2"/>
          <p:cNvSpPr>
            <a:spLocks noGrp="1"/>
          </p:cNvSpPr>
          <p:nvPr>
            <p:ph idx="1"/>
          </p:nvPr>
        </p:nvSpPr>
        <p:spPr>
          <a:xfrm>
            <a:off x="838200" y="1188719"/>
            <a:ext cx="10515600" cy="4988243"/>
          </a:xfrm>
        </p:spPr>
        <p:txBody>
          <a:bodyPr/>
          <a:lstStyle/>
          <a:p>
            <a:r>
              <a:rPr lang="it-IT" sz="3200" dirty="0"/>
              <a:t>La finzione letteraria – amiamo dire – non si riferisce ad alcunché nel mondo, ma fornisce soltanto il senso delle cose. Eppure, è proprio quel senso delle cose, spesso derivato dalla narrativa, che rende in seguito possibile la referenza alla vita reale […] la narrativa, anche quella di fantasia, dà forma a cose del mondo reale e spesso conferisce loro addirittura un titolo di realtà” (J. </a:t>
            </a:r>
            <a:r>
              <a:rPr lang="it-IT" sz="3200" dirty="0" err="1"/>
              <a:t>Bruner</a:t>
            </a:r>
            <a:r>
              <a:rPr lang="it-IT" sz="3200" dirty="0"/>
              <a:t>, La fabbrica delle storie. Diritto, letteratura, vita, Laterza, </a:t>
            </a:r>
            <a:r>
              <a:rPr lang="it-IT" sz="3200" dirty="0" err="1"/>
              <a:t>Roma-Bari</a:t>
            </a:r>
            <a:r>
              <a:rPr lang="it-IT" sz="3200" dirty="0"/>
              <a:t> 2002, 8-9).</a:t>
            </a:r>
          </a:p>
          <a:p>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esperienza</a:t>
            </a:r>
          </a:p>
        </p:txBody>
      </p:sp>
      <p:sp>
        <p:nvSpPr>
          <p:cNvPr id="3" name="Segnaposto contenuto 2"/>
          <p:cNvSpPr>
            <a:spLocks noGrp="1"/>
          </p:cNvSpPr>
          <p:nvPr>
            <p:ph idx="1"/>
          </p:nvPr>
        </p:nvSpPr>
        <p:spPr/>
        <p:txBody>
          <a:bodyPr/>
          <a:lstStyle/>
          <a:p>
            <a:r>
              <a:rPr lang="it-IT" dirty="0"/>
              <a:t>“Fare esperienza di qualcosa – si tratti di una cosa, di un uomo, di un Dio – significa che quel qualche cosa per noi accade, che ci incontra, ci sopraggiunge, ci sconvolge e trasforma. Parlandosi di “fare”, non si intende affatto qui che siamo noi, per iniziativa e opera nostra, a mettere in atto l’esperienza: “fare” significa qui provare, soffrire, accogliere ciò che ci tocca adeguandoci ad esso. Qualcosa “si fa”, avviene, accade”. </a:t>
            </a:r>
          </a:p>
          <a:p>
            <a:r>
              <a:rPr lang="it-IT" dirty="0"/>
              <a:t>M. </a:t>
            </a:r>
            <a:r>
              <a:rPr lang="it-IT" dirty="0" err="1"/>
              <a:t>Heidegger</a:t>
            </a:r>
            <a:r>
              <a:rPr lang="it-IT" dirty="0"/>
              <a:t>, In cammino verso il linguaggio Mursia, Milano 1973, 127.</a:t>
            </a:r>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9FC629-8E2C-4194-A875-0A67503675BC}"/>
              </a:ext>
            </a:extLst>
          </p:cNvPr>
          <p:cNvSpPr>
            <a:spLocks noGrp="1"/>
          </p:cNvSpPr>
          <p:nvPr>
            <p:ph type="title"/>
          </p:nvPr>
        </p:nvSpPr>
        <p:spPr/>
        <p:txBody>
          <a:bodyPr/>
          <a:lstStyle/>
          <a:p>
            <a:r>
              <a:rPr lang="it-IT" dirty="0"/>
              <a:t>Identità narrativa tre</a:t>
            </a:r>
            <a:r>
              <a:rPr lang="it-IT"/>
              <a:t>: assaporarsi</a:t>
            </a:r>
          </a:p>
        </p:txBody>
      </p:sp>
      <p:sp>
        <p:nvSpPr>
          <p:cNvPr id="3" name="Segnaposto contenuto 2">
            <a:extLst>
              <a:ext uri="{FF2B5EF4-FFF2-40B4-BE49-F238E27FC236}">
                <a16:creationId xmlns:a16="http://schemas.microsoft.com/office/drawing/2014/main" id="{A3EA1895-F645-498E-A08A-77A0170083EF}"/>
              </a:ext>
            </a:extLst>
          </p:cNvPr>
          <p:cNvSpPr>
            <a:spLocks noGrp="1"/>
          </p:cNvSpPr>
          <p:nvPr>
            <p:ph idx="1"/>
          </p:nvPr>
        </p:nvSpPr>
        <p:spPr>
          <a:xfrm>
            <a:off x="838200" y="1524000"/>
            <a:ext cx="10515600" cy="5181600"/>
          </a:xfrm>
        </p:spPr>
        <p:txBody>
          <a:bodyPr>
            <a:normAutofit/>
          </a:bodyPr>
          <a:lstStyle/>
          <a:p>
            <a:r>
              <a:rPr lang="it-IT" sz="3200" dirty="0">
                <a:latin typeface="Calibri" panose="020F0502020204030204" pitchFamily="34" charset="0"/>
                <a:ea typeface="Calibri" panose="020F0502020204030204" pitchFamily="34" charset="0"/>
                <a:cs typeface="Times New Roman" panose="02020603050405020304" pitchFamily="18" charset="0"/>
              </a:rPr>
              <a:t>Attraverso il sapore irriflesso dell’assaporarmi, io so di avere una storia e di consistere in questa storia anche quando non mi soffermo a raccontarmela “rivivendone” con la memoria alcuni episodi attraverso una sorta di monologo interiore. Non potrei tuttavia sapermi narrabile se non fossi già da sempre intessuta nel testo autobiografico di questa storia. Tale interessarsi è infatti irrimediabile e viene irrimediabilmente al sé come un’esperienza di reificazione. L’effetto di una storia di vita, qualsiasi sia la forma del suo racconto, consiste sempre in una reificazione del sé che cristallizza l’imprevedibilità dell’esistente</a:t>
            </a:r>
            <a:endParaRPr lang="it-IT" sz="3200" dirty="0"/>
          </a:p>
        </p:txBody>
      </p:sp>
    </p:spTree>
    <p:extLst>
      <p:ext uri="{BB962C8B-B14F-4D97-AF65-F5344CB8AC3E}">
        <p14:creationId xmlns:p14="http://schemas.microsoft.com/office/powerpoint/2010/main" val="282156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DD40FD-62CB-4230-A047-2456247C50B6}"/>
              </a:ext>
            </a:extLst>
          </p:cNvPr>
          <p:cNvSpPr>
            <a:spLocks noGrp="1"/>
          </p:cNvSpPr>
          <p:nvPr>
            <p:ph type="title"/>
          </p:nvPr>
        </p:nvSpPr>
        <p:spPr>
          <a:xfrm>
            <a:off x="838200" y="365125"/>
            <a:ext cx="10515600" cy="232283"/>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1EBC608F-B227-4DD1-9ED4-937188FDC57D}"/>
              </a:ext>
            </a:extLst>
          </p:cNvPr>
          <p:cNvSpPr>
            <a:spLocks noGrp="1"/>
          </p:cNvSpPr>
          <p:nvPr>
            <p:ph idx="1"/>
          </p:nvPr>
        </p:nvSpPr>
        <p:spPr>
          <a:xfrm>
            <a:off x="838200" y="755904"/>
            <a:ext cx="10515600" cy="6010656"/>
          </a:xfrm>
        </p:spPr>
        <p:txBody>
          <a:bodyPr>
            <a:normAutofit/>
          </a:bodyPr>
          <a:lstStyle/>
          <a:p>
            <a:r>
              <a:rPr lang="it-IT" dirty="0"/>
              <a:t>“</a:t>
            </a:r>
            <a:r>
              <a:rPr lang="it-IT" sz="3200" dirty="0"/>
              <a:t>non si vive in uno spazio neutro e bianco: non si vive e non si muore, non si ama nel rettangolo di un foglio di </a:t>
            </a:r>
            <a:r>
              <a:rPr lang="it-IT" sz="3200" dirty="0" err="1"/>
              <a:t>carta”per</a:t>
            </a:r>
            <a:r>
              <a:rPr lang="it-IT" sz="3200" dirty="0"/>
              <a:t> cui </a:t>
            </a:r>
            <a:r>
              <a:rPr lang="it-IT" sz="3200"/>
              <a:t>la casa </a:t>
            </a:r>
            <a:r>
              <a:rPr lang="it-IT" sz="3200" dirty="0"/>
              <a:t>può essere “l'angolo remoto del giardino, la soffitta, o meglio ancora, la tenda degli indiani montata al centro della soffitta, e infine – il giovedì pomeriggio – il grande letto dei genitori. È in quel letto che si scopre l'oceano, perché tra le sue coperte si può nuotare; ma quel letto è anche il cielo, perché sulle sue molle si può saltare: è il bosco perché ci si può nascondere: è la notte, perché fra le sue lenzuola si diventa fantasmi; ed è il piacere, perché al ritorno dei genitori si verrà puniti”</a:t>
            </a:r>
            <a:endParaRPr lang="it-IT" dirty="0"/>
          </a:p>
          <a:p>
            <a:endParaRPr lang="it-IT" dirty="0"/>
          </a:p>
        </p:txBody>
      </p:sp>
    </p:spTree>
    <p:extLst>
      <p:ext uri="{BB962C8B-B14F-4D97-AF65-F5344CB8AC3E}">
        <p14:creationId xmlns:p14="http://schemas.microsoft.com/office/powerpoint/2010/main" val="380496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9FCDE6-C441-4863-ADDB-B9BAB24B1067}"/>
              </a:ext>
            </a:extLst>
          </p:cNvPr>
          <p:cNvSpPr>
            <a:spLocks noGrp="1"/>
          </p:cNvSpPr>
          <p:nvPr>
            <p:ph type="title"/>
          </p:nvPr>
        </p:nvSpPr>
        <p:spPr>
          <a:xfrm>
            <a:off x="838200" y="365125"/>
            <a:ext cx="10515600" cy="575215"/>
          </a:xfrm>
        </p:spPr>
        <p:txBody>
          <a:bodyPr>
            <a:normAutofit fontScale="90000"/>
          </a:bodyPr>
          <a:lstStyle/>
          <a:p>
            <a:r>
              <a:rPr lang="en-US" dirty="0"/>
              <a:t>Il senso del linguaggio per l’uomo (2)</a:t>
            </a:r>
            <a:endParaRPr lang="it-IT" dirty="0"/>
          </a:p>
        </p:txBody>
      </p:sp>
      <p:sp>
        <p:nvSpPr>
          <p:cNvPr id="3" name="Segnaposto contenuto 2">
            <a:extLst>
              <a:ext uri="{FF2B5EF4-FFF2-40B4-BE49-F238E27FC236}">
                <a16:creationId xmlns:a16="http://schemas.microsoft.com/office/drawing/2014/main" id="{6D0D2F3B-5150-4D69-AFA9-02FA3FE55D14}"/>
              </a:ext>
            </a:extLst>
          </p:cNvPr>
          <p:cNvSpPr>
            <a:spLocks noGrp="1"/>
          </p:cNvSpPr>
          <p:nvPr>
            <p:ph idx="1"/>
          </p:nvPr>
        </p:nvSpPr>
        <p:spPr>
          <a:xfrm>
            <a:off x="724710" y="940340"/>
            <a:ext cx="10515600" cy="5593405"/>
          </a:xfrm>
        </p:spPr>
        <p:txBody>
          <a:bodyPr>
            <a:noAutofit/>
          </a:bodyPr>
          <a:lstStyle/>
          <a:p>
            <a:r>
              <a:rPr lang="en-US" sz="4000" dirty="0"/>
              <a:t>La casa è infatti il nostro angolo di mondo, è, come è stato spesso ripetuto, il nostro primo universo</a:t>
            </a:r>
            <a:r>
              <a:rPr lang="en-US" sz="4000" baseline="-25000" dirty="0"/>
              <a:t>  </a:t>
            </a:r>
            <a:r>
              <a:rPr lang="en-US" sz="4000" dirty="0"/>
              <a:t>[…] in tali termini, se ci venisse chiesto quale sia il più prezioso effetto benefico della casa, risponderemmo che essa fornisce un riparo alla reverie, protegge il sognatore, ci consente di sognare in pace […]. La vita incomincia bene, incomincia racchiusa, protetta, al calduccio nel grembo della casa</a:t>
            </a:r>
          </a:p>
          <a:p>
            <a:r>
              <a:rPr lang="en-US" sz="4000" dirty="0"/>
              <a:t>G. Bachelard, La poetica dello spazio</a:t>
            </a:r>
            <a:endParaRPr lang="it-IT" sz="4000" dirty="0"/>
          </a:p>
        </p:txBody>
      </p:sp>
    </p:spTree>
    <p:extLst>
      <p:ext uri="{BB962C8B-B14F-4D97-AF65-F5344CB8AC3E}">
        <p14:creationId xmlns:p14="http://schemas.microsoft.com/office/powerpoint/2010/main" val="2762056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885061-7FF0-46F9-B425-98B5A5A1E64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7FB8323-CD10-4E46-B44F-71DB5DC584BD}"/>
              </a:ext>
            </a:extLst>
          </p:cNvPr>
          <p:cNvSpPr>
            <a:spLocks noGrp="1"/>
          </p:cNvSpPr>
          <p:nvPr>
            <p:ph idx="1"/>
          </p:nvPr>
        </p:nvSpPr>
        <p:spPr/>
        <p:txBody>
          <a:bodyPr/>
          <a:lstStyle/>
          <a:p>
            <a:pPr algn="just">
              <a:spcAft>
                <a:spcPts val="0"/>
              </a:spcAft>
            </a:pPr>
            <a:r>
              <a:rPr lang="it-IT" dirty="0">
                <a:latin typeface="Calibri" panose="020F0502020204030204" pitchFamily="34" charset="0"/>
                <a:ea typeface="Calibri" panose="020F0502020204030204" pitchFamily="34" charset="0"/>
                <a:cs typeface="Times New Roman" panose="02020603050405020304" pitchFamily="18" charset="0"/>
              </a:rPr>
              <a:t>Solo il romanzo – scrive E. </a:t>
            </a:r>
            <a:r>
              <a:rPr lang="it-IT" dirty="0" err="1">
                <a:latin typeface="Calibri" panose="020F0502020204030204" pitchFamily="34" charset="0"/>
                <a:ea typeface="Calibri" panose="020F0502020204030204" pitchFamily="34" charset="0"/>
                <a:cs typeface="Times New Roman" panose="02020603050405020304" pitchFamily="18" charset="0"/>
              </a:rPr>
              <a:t>Salmann</a:t>
            </a:r>
            <a:r>
              <a:rPr lang="it-IT" dirty="0">
                <a:latin typeface="Calibri" panose="020F0502020204030204" pitchFamily="34" charset="0"/>
                <a:ea typeface="Calibri" panose="020F0502020204030204" pitchFamily="34" charset="0"/>
                <a:cs typeface="Times New Roman" panose="02020603050405020304" pitchFamily="18" charset="0"/>
              </a:rPr>
              <a:t> – è all’altezza della singolarità, della libertà, della tragicità, della complessità e della concretezza di ogni fenomeno”. Per cui sembra a </a:t>
            </a:r>
            <a:r>
              <a:rPr lang="it-IT" dirty="0" err="1">
                <a:latin typeface="Calibri" panose="020F0502020204030204" pitchFamily="34" charset="0"/>
                <a:ea typeface="Calibri" panose="020F0502020204030204" pitchFamily="34" charset="0"/>
                <a:cs typeface="Times New Roman" panose="02020603050405020304" pitchFamily="18" charset="0"/>
              </a:rPr>
              <a:t>Salmann</a:t>
            </a:r>
            <a:r>
              <a:rPr lang="it-IT" dirty="0">
                <a:latin typeface="Calibri" panose="020F0502020204030204" pitchFamily="34" charset="0"/>
                <a:ea typeface="Calibri" panose="020F0502020204030204" pitchFamily="34" charset="0"/>
                <a:cs typeface="Times New Roman" panose="02020603050405020304" pitchFamily="18" charset="0"/>
              </a:rPr>
              <a:t> che “la vera storia della filosofia moderna si riflette nel romanzo</a:t>
            </a:r>
            <a:r>
              <a:rPr lang="it-IT" dirty="0">
                <a:effectLst/>
              </a:rPr>
              <a:t> </a:t>
            </a:r>
            <a:r>
              <a:rPr lang="it-IT" sz="2000" dirty="0">
                <a:effectLst/>
                <a:latin typeface="Calibri" panose="020F0502020204030204" pitchFamily="34" charset="0"/>
                <a:ea typeface="Calibri" panose="020F0502020204030204" pitchFamily="34"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3727634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4" y="609599"/>
            <a:ext cx="10015380" cy="5848865"/>
          </a:xfrm>
        </p:spPr>
        <p:txBody>
          <a:bodyPr/>
          <a:lstStyle/>
          <a:p>
            <a:r>
              <a:rPr lang="it-IT" dirty="0">
                <a:solidFill>
                  <a:schemeClr val="tx1"/>
                </a:solidFill>
              </a:rPr>
              <a:t>La cura</a:t>
            </a:r>
            <a:br>
              <a:rPr lang="it-IT" dirty="0">
                <a:solidFill>
                  <a:schemeClr val="tx1"/>
                </a:solidFill>
              </a:rPr>
            </a:br>
            <a:r>
              <a:rPr lang="it-IT" dirty="0">
                <a:solidFill>
                  <a:schemeClr val="tx1"/>
                </a:solidFill>
              </a:rPr>
              <a:t>«Il mondo, gli oggetti mondani esistono – ci sono – nel modo fondamentale del riferimento vitale: il prendersi cura. Essi vengono incontro a una cura, la incontrano sul suo proprio cammino. Gli oggetti vengono incontro, e il prendersi cura è un'esperienza degli oggetti nel loro venire incontro» (</a:t>
            </a:r>
            <a:r>
              <a:rPr lang="it-IT" cap="small" dirty="0">
                <a:solidFill>
                  <a:schemeClr val="tx1"/>
                </a:solidFill>
              </a:rPr>
              <a:t>M. </a:t>
            </a:r>
            <a:r>
              <a:rPr lang="it-IT" cap="small" dirty="0" err="1">
                <a:solidFill>
                  <a:schemeClr val="tx1"/>
                </a:solidFill>
              </a:rPr>
              <a:t>Heidegger</a:t>
            </a:r>
            <a:r>
              <a:rPr lang="it-IT" dirty="0">
                <a:solidFill>
                  <a:schemeClr val="tx1"/>
                </a:solidFill>
              </a:rPr>
              <a:t>)</a:t>
            </a:r>
          </a:p>
        </p:txBody>
      </p:sp>
    </p:spTree>
    <p:extLst>
      <p:ext uri="{BB962C8B-B14F-4D97-AF65-F5344CB8AC3E}">
        <p14:creationId xmlns:p14="http://schemas.microsoft.com/office/powerpoint/2010/main" val="661656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751F73-ACED-4E9F-8249-E99E236E2ACA}"/>
              </a:ext>
            </a:extLst>
          </p:cNvPr>
          <p:cNvSpPr>
            <a:spLocks noGrp="1"/>
          </p:cNvSpPr>
          <p:nvPr>
            <p:ph type="title"/>
          </p:nvPr>
        </p:nvSpPr>
        <p:spPr>
          <a:xfrm>
            <a:off x="838200" y="365125"/>
            <a:ext cx="10515600" cy="473861"/>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EDD15083-06EC-4F3A-BDB8-2B94774F5CCD}"/>
              </a:ext>
            </a:extLst>
          </p:cNvPr>
          <p:cNvSpPr>
            <a:spLocks noGrp="1"/>
          </p:cNvSpPr>
          <p:nvPr>
            <p:ph idx="1"/>
          </p:nvPr>
        </p:nvSpPr>
        <p:spPr>
          <a:xfrm>
            <a:off x="838200" y="1018095"/>
            <a:ext cx="10515600" cy="5158868"/>
          </a:xfrm>
        </p:spPr>
        <p:txBody>
          <a:bodyPr/>
          <a:lstStyle/>
          <a:p>
            <a:r>
              <a:rPr lang="it-IT" dirty="0"/>
              <a:t>L’educazione estetica deve dunque partire dall’incontro di quelle realtà che siano comunque fruibili attraverso il modello cognitivo con cui il ragazzo abitualmente affronta il mondo: il senso dell’avventura, il fascino dell’imprevisto, dello straordinario.</a:t>
            </a:r>
          </a:p>
          <a:p>
            <a:r>
              <a:rPr lang="it-IT" cap="small" dirty="0"/>
              <a:t>P. Bertolini</a:t>
            </a:r>
            <a:r>
              <a:rPr lang="it-IT" dirty="0"/>
              <a:t> – </a:t>
            </a:r>
            <a:r>
              <a:rPr lang="it-IT" cap="small" dirty="0"/>
              <a:t>L. Caronia</a:t>
            </a:r>
            <a:r>
              <a:rPr lang="it-IT" dirty="0"/>
              <a:t>, </a:t>
            </a:r>
            <a:r>
              <a:rPr lang="it-IT" i="1" dirty="0"/>
              <a:t>Ragazzi difficili. Pedagogia interpretativa e linee di intervento</a:t>
            </a:r>
            <a:r>
              <a:rPr lang="it-IT" dirty="0"/>
              <a:t>, 125.</a:t>
            </a:r>
          </a:p>
          <a:p>
            <a:endParaRPr lang="it-IT" dirty="0"/>
          </a:p>
        </p:txBody>
      </p:sp>
    </p:spTree>
    <p:extLst>
      <p:ext uri="{BB962C8B-B14F-4D97-AF65-F5344CB8AC3E}">
        <p14:creationId xmlns:p14="http://schemas.microsoft.com/office/powerpoint/2010/main" val="330576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B78C37-B6F5-4187-81C3-B207A4CC4D8F}"/>
              </a:ext>
            </a:extLst>
          </p:cNvPr>
          <p:cNvSpPr>
            <a:spLocks noGrp="1"/>
          </p:cNvSpPr>
          <p:nvPr>
            <p:ph type="title"/>
          </p:nvPr>
        </p:nvSpPr>
        <p:spPr/>
        <p:txBody>
          <a:bodyPr/>
          <a:lstStyle/>
          <a:p>
            <a:r>
              <a:rPr lang="it-IT" dirty="0"/>
              <a:t>L’oblio dell’essere</a:t>
            </a:r>
          </a:p>
        </p:txBody>
      </p:sp>
      <p:sp>
        <p:nvSpPr>
          <p:cNvPr id="3" name="Segnaposto contenuto 2">
            <a:extLst>
              <a:ext uri="{FF2B5EF4-FFF2-40B4-BE49-F238E27FC236}">
                <a16:creationId xmlns:a16="http://schemas.microsoft.com/office/drawing/2014/main" id="{0BB5F74F-9441-441A-9532-5429518635C7}"/>
              </a:ext>
            </a:extLst>
          </p:cNvPr>
          <p:cNvSpPr>
            <a:spLocks noGrp="1"/>
          </p:cNvSpPr>
          <p:nvPr>
            <p:ph idx="1"/>
          </p:nvPr>
        </p:nvSpPr>
        <p:spPr/>
        <p:txBody>
          <a:bodyPr/>
          <a:lstStyle/>
          <a:p>
            <a:pPr algn="just">
              <a:spcAft>
                <a:spcPts val="0"/>
              </a:spcAft>
            </a:pPr>
            <a:r>
              <a:rPr lang="it-IT" dirty="0">
                <a:latin typeface="Calibri" panose="020F0502020204030204" pitchFamily="34" charset="0"/>
                <a:ea typeface="Calibri" panose="020F0502020204030204" pitchFamily="34" charset="0"/>
                <a:cs typeface="Times New Roman" panose="02020603050405020304" pitchFamily="18" charset="0"/>
              </a:rPr>
              <a:t>Ora – nota M. Kundera – , se la ragion d’essere del romanzo è di tenere il «mondo della vita» sotto una luce perpetua e di proteggerci contro «l’oblio dell’essere», l’esistenza del romanzo non è oggi più necessaria che mai?».</a:t>
            </a:r>
            <a:r>
              <a:rPr lang="it-IT" dirty="0">
                <a:effectLst/>
              </a:rPr>
              <a:t> </a:t>
            </a:r>
            <a:r>
              <a:rPr lang="it-IT" sz="2000" dirty="0">
                <a:effectLst/>
                <a:latin typeface="Calibri" panose="020F0502020204030204" pitchFamily="34" charset="0"/>
                <a:ea typeface="Calibri" panose="020F0502020204030204" pitchFamily="34" charset="0"/>
                <a:cs typeface="Times New Roman" panose="02020603050405020304" pitchFamily="18" charset="0"/>
              </a:rPr>
              <a:t>	</a:t>
            </a:r>
          </a:p>
          <a:p>
            <a:r>
              <a:rPr lang="it-IT" dirty="0">
                <a:latin typeface="Calibri" panose="020F0502020204030204" pitchFamily="34" charset="0"/>
                <a:ea typeface="Calibri" panose="020F0502020204030204" pitchFamily="34" charset="0"/>
                <a:cs typeface="Times New Roman" panose="02020603050405020304" pitchFamily="18" charset="0"/>
              </a:rPr>
              <a:t>Possibilità di mostrarsi delle cose nella loro pienezza e trasparenza irrimediabilmente perduta, ma sembra ora che il compito filosofico di proteggerci dall’ «oblio dell’essere» possa venire assunto dall’arte, capace di </a:t>
            </a:r>
            <a:r>
              <a:rPr lang="it-IT" i="1" dirty="0">
                <a:latin typeface="Calibri" panose="020F0502020204030204" pitchFamily="34" charset="0"/>
                <a:ea typeface="Calibri" panose="020F0502020204030204" pitchFamily="34" charset="0"/>
                <a:cs typeface="Times New Roman" panose="02020603050405020304" pitchFamily="18" charset="0"/>
              </a:rPr>
              <a:t>accogliere </a:t>
            </a:r>
            <a:r>
              <a:rPr lang="it-IT" dirty="0">
                <a:latin typeface="Calibri" panose="020F0502020204030204" pitchFamily="34" charset="0"/>
                <a:ea typeface="Calibri" panose="020F0502020204030204" pitchFamily="34" charset="0"/>
                <a:cs typeface="Times New Roman" panose="02020603050405020304" pitchFamily="18" charset="0"/>
              </a:rPr>
              <a:t>e </a:t>
            </a:r>
            <a:r>
              <a:rPr lang="it-IT" i="1" dirty="0">
                <a:latin typeface="Calibri" panose="020F0502020204030204" pitchFamily="34" charset="0"/>
                <a:ea typeface="Calibri" panose="020F0502020204030204" pitchFamily="34" charset="0"/>
                <a:cs typeface="Times New Roman" panose="02020603050405020304" pitchFamily="18" charset="0"/>
              </a:rPr>
              <a:t>trattenere</a:t>
            </a:r>
            <a:r>
              <a:rPr lang="it-IT" dirty="0">
                <a:latin typeface="Calibri" panose="020F0502020204030204" pitchFamily="34" charset="0"/>
                <a:ea typeface="Calibri" panose="020F0502020204030204" pitchFamily="34" charset="0"/>
                <a:cs typeface="Times New Roman" panose="02020603050405020304" pitchFamily="18" charset="0"/>
              </a:rPr>
              <a:t> l’offrirsi delle cose nella loro sfuggente e silenziosa – il silenzio dei monti che aveva cominciato a sgomentare Pascal - molteplicità e alterità</a:t>
            </a:r>
            <a:endParaRPr lang="it-IT" dirty="0"/>
          </a:p>
        </p:txBody>
      </p:sp>
    </p:spTree>
    <p:extLst>
      <p:ext uri="{BB962C8B-B14F-4D97-AF65-F5344CB8AC3E}">
        <p14:creationId xmlns:p14="http://schemas.microsoft.com/office/powerpoint/2010/main" val="96811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65E424-4F3B-4F5D-A231-D39469ED3B50}"/>
              </a:ext>
            </a:extLst>
          </p:cNvPr>
          <p:cNvSpPr>
            <a:spLocks noGrp="1"/>
          </p:cNvSpPr>
          <p:nvPr>
            <p:ph type="title"/>
          </p:nvPr>
        </p:nvSpPr>
        <p:spPr>
          <a:xfrm>
            <a:off x="838200" y="365125"/>
            <a:ext cx="10515600" cy="524891"/>
          </a:xfrm>
        </p:spPr>
        <p:txBody>
          <a:bodyPr>
            <a:normAutofit fontScale="90000"/>
          </a:bodyPr>
          <a:lstStyle/>
          <a:p>
            <a:r>
              <a:rPr lang="it-IT" dirty="0"/>
              <a:t>Identità narrativa</a:t>
            </a:r>
          </a:p>
        </p:txBody>
      </p:sp>
      <p:sp>
        <p:nvSpPr>
          <p:cNvPr id="3" name="Segnaposto contenuto 2">
            <a:extLst>
              <a:ext uri="{FF2B5EF4-FFF2-40B4-BE49-F238E27FC236}">
                <a16:creationId xmlns:a16="http://schemas.microsoft.com/office/drawing/2014/main" id="{E15501E0-87C3-4937-B896-64D4FF0360D4}"/>
              </a:ext>
            </a:extLst>
          </p:cNvPr>
          <p:cNvSpPr>
            <a:spLocks noGrp="1"/>
          </p:cNvSpPr>
          <p:nvPr>
            <p:ph idx="1"/>
          </p:nvPr>
        </p:nvSpPr>
        <p:spPr>
          <a:xfrm>
            <a:off x="838200" y="890016"/>
            <a:ext cx="10515600" cy="5967984"/>
          </a:xfrm>
        </p:spPr>
        <p:txBody>
          <a:bodyPr/>
          <a:lstStyle/>
          <a:p>
            <a:pPr>
              <a:lnSpc>
                <a:spcPct val="107000"/>
              </a:lnSpc>
              <a:spcAft>
                <a:spcPts val="800"/>
              </a:spcAft>
            </a:pPr>
            <a:r>
              <a:rPr lang="it-IT" dirty="0">
                <a:latin typeface="Calibri" panose="020F0502020204030204" pitchFamily="34" charset="0"/>
                <a:ea typeface="Calibri" panose="020F0502020204030204" pitchFamily="34" charset="0"/>
                <a:cs typeface="Times New Roman" panose="02020603050405020304" pitchFamily="18" charset="0"/>
              </a:rPr>
              <a:t>“L’</a:t>
            </a:r>
            <a:r>
              <a:rPr lang="it-IT" dirty="0" err="1">
                <a:latin typeface="Calibri" panose="020F0502020204030204" pitchFamily="34" charset="0"/>
                <a:ea typeface="Calibri" panose="020F0502020204030204" pitchFamily="34" charset="0"/>
                <a:cs typeface="Times New Roman" panose="02020603050405020304" pitchFamily="18" charset="0"/>
              </a:rPr>
              <a:t>autocostituzione</a:t>
            </a:r>
            <a:r>
              <a:rPr lang="it-IT" dirty="0">
                <a:latin typeface="Calibri" panose="020F0502020204030204" pitchFamily="34" charset="0"/>
                <a:ea typeface="Calibri" panose="020F0502020204030204" pitchFamily="34" charset="0"/>
                <a:cs typeface="Times New Roman" panose="02020603050405020304" pitchFamily="18" charset="0"/>
              </a:rPr>
              <a:t> narrativa può dunque essere distinta in due tesi. La prima tesi è che per costituirsi come </a:t>
            </a:r>
            <a:r>
              <a:rPr lang="it-IT" i="1" dirty="0">
                <a:latin typeface="Calibri" panose="020F0502020204030204" pitchFamily="34" charset="0"/>
                <a:ea typeface="Calibri" panose="020F0502020204030204" pitchFamily="34" charset="0"/>
                <a:cs typeface="Times New Roman" panose="02020603050405020304" pitchFamily="18" charset="0"/>
              </a:rPr>
              <a:t>persona </a:t>
            </a:r>
            <a:r>
              <a:rPr lang="it-IT" dirty="0">
                <a:latin typeface="Calibri" panose="020F0502020204030204" pitchFamily="34" charset="0"/>
                <a:ea typeface="Calibri" panose="020F0502020204030204" pitchFamily="34" charset="0"/>
                <a:cs typeface="Times New Roman" panose="02020603050405020304" pitchFamily="18" charset="0"/>
              </a:rPr>
              <a:t>– con le capacità della responsabilità morale, dell’interesse prudenziale, le relazioni di compensazione e le correlate attività specificamente personali – un individuo deve organizzare la propria esperienza implicitamente in relazione ad una narrazione che riconosca le esperienze passate e future come proprie nel senso che uno vede il presente come ciò che ha implicazioni simili per il futuro. La seconda tesi è che per costituirsi come un Sé, un individuo deve avere una narrazione in cui fa esperienza del passato e del futuro come propri nel senso forte del fare esperienza del presente come parte del futuro”  </a:t>
            </a:r>
          </a:p>
          <a:p>
            <a:pPr>
              <a:spcAft>
                <a:spcPts val="0"/>
              </a:spcAft>
            </a:pPr>
            <a:r>
              <a:rPr lang="it-IT" sz="2000" dirty="0">
                <a:effectLst/>
                <a:latin typeface="Calibri" panose="020F0502020204030204" pitchFamily="34" charset="0"/>
                <a:ea typeface="Calibri" panose="020F0502020204030204" pitchFamily="34" charset="0"/>
                <a:cs typeface="Times New Roman" panose="02020603050405020304" pitchFamily="18" charset="0"/>
              </a:rPr>
              <a:t>M.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Schechtman</a:t>
            </a:r>
            <a:r>
              <a:rPr lang="it-IT" sz="2000" dirty="0">
                <a:effectLst/>
                <a:latin typeface="Calibri" panose="020F0502020204030204" pitchFamily="34" charset="0"/>
                <a:ea typeface="Calibri" panose="020F0502020204030204" pitchFamily="34" charset="0"/>
                <a:cs typeface="Times New Roman" panose="02020603050405020304" pitchFamily="18" charset="0"/>
              </a:rPr>
              <a:t>, “Stories,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lives</a:t>
            </a:r>
            <a:r>
              <a:rPr lang="it-IT" sz="2000" dirty="0">
                <a:effectLst/>
                <a:latin typeface="Calibri" panose="020F0502020204030204" pitchFamily="34" charset="0"/>
                <a:ea typeface="Calibri" panose="020F0502020204030204" pitchFamily="34" charset="0"/>
                <a:cs typeface="Times New Roman" panose="02020603050405020304" pitchFamily="18" charset="0"/>
              </a:rPr>
              <a:t>, and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basic</a:t>
            </a:r>
            <a:r>
              <a:rPr lang="it-IT" sz="2000" dirty="0">
                <a:effectLst/>
                <a:latin typeface="Calibri" panose="020F0502020204030204" pitchFamily="34" charset="0"/>
                <a:ea typeface="Calibri" panose="020F0502020204030204" pitchFamily="34" charset="0"/>
                <a:cs typeface="Times New Roman" panose="02020603050405020304" pitchFamily="18" charset="0"/>
              </a:rPr>
              <a:t>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survival</a:t>
            </a:r>
            <a:r>
              <a:rPr lang="it-IT" sz="2000" dirty="0">
                <a:effectLst/>
                <a:latin typeface="Calibri" panose="020F0502020204030204" pitchFamily="34" charset="0"/>
                <a:ea typeface="Calibri" panose="020F0502020204030204" pitchFamily="34" charset="0"/>
                <a:cs typeface="Times New Roman" panose="02020603050405020304" pitchFamily="18" charset="0"/>
              </a:rPr>
              <a:t>: A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refinement</a:t>
            </a:r>
            <a:r>
              <a:rPr lang="it-IT" sz="2000" dirty="0">
                <a:effectLst/>
                <a:latin typeface="Calibri" panose="020F0502020204030204" pitchFamily="34" charset="0"/>
                <a:ea typeface="Calibri" panose="020F0502020204030204" pitchFamily="34" charset="0"/>
                <a:cs typeface="Times New Roman" panose="02020603050405020304" pitchFamily="18" charset="0"/>
              </a:rPr>
              <a:t> and defense of narrative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view</a:t>
            </a:r>
            <a:r>
              <a:rPr lang="it-IT" sz="2000" dirty="0">
                <a:effectLst/>
                <a:latin typeface="Calibri" panose="020F0502020204030204" pitchFamily="34" charset="0"/>
                <a:ea typeface="Calibri" panose="020F0502020204030204" pitchFamily="34" charset="0"/>
                <a:cs typeface="Times New Roman" panose="02020603050405020304" pitchFamily="18" charset="0"/>
              </a:rPr>
              <a:t>”. In </a:t>
            </a:r>
            <a:r>
              <a:rPr lang="it-IT" sz="2000" i="1" dirty="0">
                <a:effectLst/>
                <a:latin typeface="Calibri" panose="020F0502020204030204" pitchFamily="34" charset="0"/>
                <a:ea typeface="Calibri" panose="020F0502020204030204" pitchFamily="34" charset="0"/>
                <a:cs typeface="Times New Roman" panose="02020603050405020304" pitchFamily="18" charset="0"/>
              </a:rPr>
              <a:t>Royal </a:t>
            </a:r>
            <a:r>
              <a:rPr lang="it-IT" sz="2000" i="1" dirty="0" err="1">
                <a:effectLst/>
                <a:latin typeface="Calibri" panose="020F0502020204030204" pitchFamily="34" charset="0"/>
                <a:ea typeface="Calibri" panose="020F0502020204030204" pitchFamily="34" charset="0"/>
                <a:cs typeface="Times New Roman" panose="02020603050405020304" pitchFamily="18" charset="0"/>
              </a:rPr>
              <a:t>Institute</a:t>
            </a:r>
            <a:r>
              <a:rPr lang="it-IT" sz="2000" i="1" dirty="0">
                <a:effectLst/>
                <a:latin typeface="Calibri" panose="020F0502020204030204" pitchFamily="34" charset="0"/>
                <a:ea typeface="Calibri" panose="020F0502020204030204" pitchFamily="34" charset="0"/>
                <a:cs typeface="Times New Roman" panose="02020603050405020304" pitchFamily="18" charset="0"/>
              </a:rPr>
              <a:t> of </a:t>
            </a:r>
            <a:r>
              <a:rPr lang="it-IT" sz="2000" i="1" dirty="0" err="1">
                <a:effectLst/>
                <a:latin typeface="Calibri" panose="020F0502020204030204" pitchFamily="34" charset="0"/>
                <a:ea typeface="Calibri" panose="020F0502020204030204" pitchFamily="34" charset="0"/>
                <a:cs typeface="Times New Roman" panose="02020603050405020304" pitchFamily="18" charset="0"/>
              </a:rPr>
              <a:t>Philosophy</a:t>
            </a:r>
            <a:r>
              <a:rPr lang="it-IT" sz="2000" i="1" dirty="0">
                <a:effectLst/>
                <a:latin typeface="Calibri" panose="020F0502020204030204" pitchFamily="34" charset="0"/>
                <a:ea typeface="Calibri" panose="020F0502020204030204" pitchFamily="34" charset="0"/>
                <a:cs typeface="Times New Roman" panose="02020603050405020304" pitchFamily="18" charset="0"/>
              </a:rPr>
              <a:t> </a:t>
            </a:r>
            <a:r>
              <a:rPr lang="it-IT" sz="2000" i="1" dirty="0" err="1">
                <a:effectLst/>
                <a:latin typeface="Calibri" panose="020F0502020204030204" pitchFamily="34" charset="0"/>
                <a:ea typeface="Calibri" panose="020F0502020204030204" pitchFamily="34" charset="0"/>
                <a:cs typeface="Times New Roman" panose="02020603050405020304" pitchFamily="18" charset="0"/>
              </a:rPr>
              <a:t>Supplement</a:t>
            </a:r>
            <a:r>
              <a:rPr lang="it-IT" sz="2000" dirty="0">
                <a:effectLst/>
                <a:latin typeface="Calibri" panose="020F0502020204030204" pitchFamily="34" charset="0"/>
                <a:ea typeface="Calibri" panose="020F0502020204030204" pitchFamily="34" charset="0"/>
                <a:cs typeface="Times New Roman" panose="02020603050405020304" pitchFamily="18" charset="0"/>
              </a:rPr>
              <a:t>, 60, 2007, 155-178, 171.</a:t>
            </a:r>
          </a:p>
          <a:p>
            <a:endParaRPr lang="it-IT" dirty="0"/>
          </a:p>
        </p:txBody>
      </p:sp>
    </p:spTree>
    <p:extLst>
      <p:ext uri="{BB962C8B-B14F-4D97-AF65-F5344CB8AC3E}">
        <p14:creationId xmlns:p14="http://schemas.microsoft.com/office/powerpoint/2010/main" val="97839987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1488</Words>
  <Application>Microsoft Office PowerPoint</Application>
  <PresentationFormat>Widescreen</PresentationFormat>
  <Paragraphs>29</Paragraphs>
  <Slides>14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Calibri Light</vt:lpstr>
      <vt:lpstr>Tema di Office</vt:lpstr>
      <vt:lpstr>L’esistere pedagogico esistenza e narrazione</vt:lpstr>
      <vt:lpstr>Identità narrativa tre: assaporarsi</vt:lpstr>
      <vt:lpstr>Presentazione standard di PowerPoint</vt:lpstr>
      <vt:lpstr>Il senso del linguaggio per l’uomo (2)</vt:lpstr>
      <vt:lpstr>Presentazione standard di PowerPoint</vt:lpstr>
      <vt:lpstr>La cura «Il mondo, gli oggetti mondani esistono – ci sono – nel modo fondamentale del riferimento vitale: il prendersi cura. Essi vengono incontro a una cura, la incontrano sul suo proprio cammino. Gli oggetti vengono incontro, e il prendersi cura è un'esperienza degli oggetti nel loro venire incontro» (M. Heidegger)</vt:lpstr>
      <vt:lpstr>Presentazione standard di PowerPoint</vt:lpstr>
      <vt:lpstr>L’oblio dell’essere</vt:lpstr>
      <vt:lpstr>Identità narrativa</vt:lpstr>
      <vt:lpstr>Identità narrativa due</vt:lpstr>
      <vt:lpstr>Le storie ci aiutano a vivere</vt:lpstr>
      <vt:lpstr>Le storie ci aiutano a vivere</vt:lpstr>
      <vt:lpstr>Il senso delle cose</vt:lpstr>
      <vt:lpstr>Fare esperienza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L’esistere pedagogico esistenza e narrazione</dc:title>
  <dc:creator>Garlaschelli Enrico (enrico.garlaschelli)</dc:creator>
  <cp:lastModifiedBy>Garlaschelli Enrico (enrico.garlaschelli)</cp:lastModifiedBy>
  <cp:revision>3</cp:revision>
  <dcterms:created xsi:type="dcterms:W3CDTF">2021-10-28T12:38:20Z</dcterms:created>
  <dcterms:modified xsi:type="dcterms:W3CDTF">2021-10-28T13:07:47Z</dcterms:modified>
</cp:coreProperties>
</file>