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0" r:id="rId4"/>
    <p:sldId id="259" r:id="rId5"/>
    <p:sldId id="261" r:id="rId6"/>
    <p:sldId id="257" r:id="rId7"/>
    <p:sldId id="258" r:id="rId8"/>
    <p:sldId id="262" r:id="rId9"/>
    <p:sldId id="263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2F0A4B-9F6F-722D-D44A-C27CD5E50B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290A498-B5AD-645D-8154-56EE8105FC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1D789F8-37E9-C70D-98B0-FAE9486FA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76FEFC6-2D6E-1507-A8B5-F0D65ABF1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DF02B83-42FB-22A1-C432-7C88686E6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444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113F92-4A6E-5AC9-B488-BF575EB4A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E82553F-69F6-451C-31EF-70DB81166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7CCC87-3C68-61A3-376D-CB3921F96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9F611D0-E12A-2C8A-811A-F59D3F03D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C9EF489-3E37-D9E4-EA95-2B6F16A46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537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C7FE84CB-F551-6B04-3617-F314F316EC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0815561-9658-7DAE-27E7-233B2FAF5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362552B-E1BD-8515-AD91-EE13ABBF1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AE20AA-DDD3-C5B4-5D49-107151C8D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F3EE74D-C17E-E1BB-7A92-412FBFBFE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7408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4BBF21-643F-C652-EA0C-55ED37C75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EF1F68-02FE-3563-F3DD-081BEFA04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AF2CD0-25E9-BBCA-96F2-FD67276C5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664276-FD45-DE58-63D8-59C22978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BE29F5-5BD7-2ACF-BEB2-7A70D9996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0533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F66982-F961-D2BB-3A9F-93D76B470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639AC37-CE5D-9A78-F5E7-A13C8C5967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CC4901-FAE6-D453-5AC3-8F453F520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94F3DD9-6C3B-B0DB-C51C-D80BED9DD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0D9E7DF-512A-2649-245A-4FED364B1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29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00D97B-B10C-479B-4401-CB5FEFB7C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D31A48-32A2-77FA-5A54-F9DB2502DD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A389BFD-C92F-FFF5-7B9D-C2C3EA3D0A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4D48644-AEEF-46CC-D919-1CE9CEB8C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496E8AA-CE73-9FF2-15A7-06F0C11CB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9E356DF-4EF7-49D4-B266-8C28348E2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6963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A35C18-292A-62A4-51AB-190DB1AD1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D72A91-3D41-9C9D-0ABC-84E8C9896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8083B43-EF05-1191-2A6D-55C861316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2003263-7194-3C1C-E0EB-CDF2A0F51A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B985A5B-80A0-A6A1-2A28-6ED1805474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B40B81D-BF3B-E969-C515-C916EA98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FAB28F4-A344-C0E4-9CE6-FCF3970C2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3E9A494-BBCC-5092-C97F-963F316FF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5726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C1DB68-5179-D7BD-61A4-6533C7B0E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EF5B704-81AF-F5F5-7FF5-D54310982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070E12A-7B0A-E7A0-A8DB-28E3B1B1C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E2FFE40-7816-3524-E549-5CE74E5C7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6522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0129C1B-5D4F-D967-D977-F39E77137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126D0BE-BA83-A626-F347-77825424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AB0A6A4-1CDC-A2B9-C3E6-D5D3B530E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3398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0ECDAA-C89A-F743-E4DB-5E4772119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955035-B071-BD31-A323-D0FC65768B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6BBB39C-2616-B0B2-DB6C-52029E800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0C0CB4-1563-8058-1FC3-CD3063843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5A16C35-7E58-CD73-AC1B-7F6E635A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70C4374-0628-4DCF-4C2A-79B63787E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224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21BEA4-BF94-667F-1BF1-E38158B7A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74D1B5D-728A-299D-6C96-158764DD77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3F38BC-7580-65DA-0125-7476CC5D62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20FDA2-CDF9-C6AC-A944-FB524A792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428438-4FB9-1451-DA0D-F08037521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ADB5DBC-8E57-198B-6BEE-256896BC6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9962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9346F75-C420-B7BE-D640-9E1D48707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1AE941-5CA9-FDC9-155F-B8BD8FCD3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711D5C-7852-4C2E-307D-60D8853684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5DF78F-73B2-48EA-B448-1A91894B3D0A}" type="datetimeFigureOut">
              <a:rPr lang="it-IT" smtClean="0"/>
              <a:t>19/02/2026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B0CE7B-2621-C47C-375F-6049D3EB19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AE4C613-557C-AABA-20C8-B7EAC71B3E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18BD48-762D-4DF7-9923-A29397B11E3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318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D84886-24E4-8907-2AF0-F3EF93DBBF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Prima lezione pedagogia 2026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53CB10A-3BAB-FE79-66D3-051096BDD6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757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AA3EAB-3802-EB99-52F1-CF18B7BC6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r>
              <a:rPr lang="it-IT" dirty="0"/>
              <a:t>L’educatore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132CF6-FB19-5B05-E906-2EBBE27C42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7319"/>
            <a:ext cx="10515600" cy="5009644"/>
          </a:xfrm>
        </p:spPr>
        <p:txBody>
          <a:bodyPr>
            <a:normAutofit/>
          </a:bodyPr>
          <a:lstStyle/>
          <a:p>
            <a:r>
              <a:rPr lang="it-IT" sz="4400" dirty="0"/>
              <a:t>L’educatore è colui che non ha nessun interesse culturale quando è solo</a:t>
            </a:r>
          </a:p>
        </p:txBody>
      </p:sp>
    </p:spTree>
    <p:extLst>
      <p:ext uri="{BB962C8B-B14F-4D97-AF65-F5344CB8AC3E}">
        <p14:creationId xmlns:p14="http://schemas.microsoft.com/office/powerpoint/2010/main" val="954858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D20F00-B2CF-8F20-5360-444D52FF7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Circolarità fra didattica e ricerca 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2EC187-35BF-2991-64EF-08A8A6D1A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Non puoi essere un bravo insegnante se non sei un bravo ricercatore</a:t>
            </a:r>
          </a:p>
        </p:txBody>
      </p:sp>
    </p:spTree>
    <p:extLst>
      <p:ext uri="{BB962C8B-B14F-4D97-AF65-F5344CB8AC3E}">
        <p14:creationId xmlns:p14="http://schemas.microsoft.com/office/powerpoint/2010/main" val="3772081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2F6793-D1B5-064C-E92F-431960785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studenti stanno già studiando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403E2A-CCF3-7746-C564-DE59A8E79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La maggior parte delle cose che sappiamo le abbiamo imparate in assenza di un maestro</a:t>
            </a:r>
          </a:p>
        </p:txBody>
      </p:sp>
    </p:spTree>
    <p:extLst>
      <p:ext uri="{BB962C8B-B14F-4D97-AF65-F5344CB8AC3E}">
        <p14:creationId xmlns:p14="http://schemas.microsoft.com/office/powerpoint/2010/main" val="798071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0B8050-C6EC-26EB-E7AD-0920FA052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Fondamenti pedagogici del rapporto educativo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11FC07-698C-0D23-F6FF-6D606D4E40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Una visione del mondo (Weltanschauung)</a:t>
            </a:r>
          </a:p>
          <a:p>
            <a:r>
              <a:rPr lang="it-IT" dirty="0"/>
              <a:t>Una concezione dell’umano: educare a</a:t>
            </a:r>
          </a:p>
          <a:p>
            <a:r>
              <a:rPr lang="it-IT" dirty="0"/>
              <a:t>Credere nella formazione come trasformazione</a:t>
            </a:r>
          </a:p>
          <a:p>
            <a:r>
              <a:rPr lang="it-IT" dirty="0"/>
              <a:t>Intendere l’educazione come relazione: un’esperienza nel tempo</a:t>
            </a:r>
          </a:p>
          <a:p>
            <a:r>
              <a:rPr lang="it-IT" dirty="0"/>
              <a:t>Avere una visione utopica e critica</a:t>
            </a:r>
          </a:p>
        </p:txBody>
      </p:sp>
    </p:spTree>
    <p:extLst>
      <p:ext uri="{BB962C8B-B14F-4D97-AF65-F5344CB8AC3E}">
        <p14:creationId xmlns:p14="http://schemas.microsoft.com/office/powerpoint/2010/main" val="1022512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230463-37D7-0E41-D4AA-040453777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1998"/>
          </a:xfrm>
        </p:spPr>
        <p:txBody>
          <a:bodyPr>
            <a:normAutofit fontScale="90000"/>
          </a:bodyPr>
          <a:lstStyle/>
          <a:p>
            <a:r>
              <a:rPr lang="it-IT" dirty="0"/>
              <a:t>Benjamin e la disumanizzazione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BCA8C7-7D33-280D-73EC-640484EDF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736" y="1001950"/>
            <a:ext cx="11130064" cy="5622586"/>
          </a:xfrm>
        </p:spPr>
        <p:txBody>
          <a:bodyPr>
            <a:normAutofit fontScale="77500" lnSpcReduction="20000"/>
          </a:bodyPr>
          <a:lstStyle/>
          <a:p>
            <a:r>
              <a:rPr lang="it-IT" dirty="0"/>
              <a:t>Walter Benjamin, negli anni 30 del secolo scorso, riscontrava come, con l’avvento di una </a:t>
            </a:r>
            <a:r>
              <a:rPr lang="it-IT" i="1" dirty="0"/>
              <a:t>società sempre più tecnocratica</a:t>
            </a:r>
            <a:r>
              <a:rPr lang="it-IT" dirty="0"/>
              <a:t>, venisse progressivamente a mancare </a:t>
            </a:r>
            <a:r>
              <a:rPr lang="it-IT" b="1" dirty="0"/>
              <a:t>l'</a:t>
            </a:r>
            <a:r>
              <a:rPr lang="it-IT" b="1" dirty="0" err="1"/>
              <a:t>Erfahrung</a:t>
            </a:r>
            <a:r>
              <a:rPr lang="it-IT" b="1" dirty="0"/>
              <a:t>,</a:t>
            </a:r>
            <a:r>
              <a:rPr lang="it-IT" dirty="0"/>
              <a:t> cioè </a:t>
            </a:r>
            <a:r>
              <a:rPr lang="it-IT" i="1" dirty="0"/>
              <a:t>un’esperienza generazionalmente condivisa e fondata sulla trasmissione (da cui l'importanza dei narratori e delle narrazioni</a:t>
            </a:r>
            <a:r>
              <a:rPr lang="it-IT" dirty="0"/>
              <a:t>). Rimaneva ai figli della nuova civiltà della tecnica una </a:t>
            </a:r>
            <a:r>
              <a:rPr lang="it-IT" b="1" dirty="0"/>
              <a:t>Erlebnis</a:t>
            </a:r>
            <a:r>
              <a:rPr lang="it-IT" dirty="0"/>
              <a:t>, cioè un'esperienza privata, frammentata e standardizzata, ridotta a una serie di shock individuali e isolati. Questa povertà di esperienza era per </a:t>
            </a:r>
            <a:r>
              <a:rPr lang="it-IT" dirty="0" err="1"/>
              <a:t>Banjamin</a:t>
            </a:r>
            <a:r>
              <a:rPr lang="it-IT" dirty="0"/>
              <a:t>, in qualche modo, legata all'avvento della </a:t>
            </a:r>
            <a:r>
              <a:rPr lang="it-IT" b="1" dirty="0"/>
              <a:t>disumanizzazione</a:t>
            </a:r>
            <a:r>
              <a:rPr lang="it-IT" dirty="0"/>
              <a:t> delle società totalitarie degli anni Trenta. Ammesso che Benjamin avesse ragione su questo legame letale tra assenza di esperienza e disumanizzazione, a noi non resta che constatare che </a:t>
            </a:r>
            <a:r>
              <a:rPr lang="it-IT" b="1" i="1" dirty="0"/>
              <a:t>questa povertà di esperienza non ha trovato un freno nemmeno nell’enorme quantità di conoscenza e, ancor meno, di informazione a cui siamo stati esposti dopo la fine della seconda Guerra</a:t>
            </a:r>
            <a:r>
              <a:rPr lang="it-IT" dirty="0"/>
              <a:t>. In teoria sappiamo tutto, vediamo tutte le similitudine e le differenze; di fatto, siamo </a:t>
            </a:r>
            <a:r>
              <a:rPr lang="it-IT" b="1" i="1" dirty="0"/>
              <a:t>paralizzati, anestetizzati, impotenti.</a:t>
            </a:r>
            <a:r>
              <a:rPr lang="it-IT" dirty="0"/>
              <a:t> La conoscenza - in tutte le sue forme ipertecnologiche odierne - non ha (</a:t>
            </a:r>
            <a:r>
              <a:rPr lang="it-IT" dirty="0" err="1"/>
              <a:t>ri</a:t>
            </a:r>
            <a:r>
              <a:rPr lang="it-IT" dirty="0"/>
              <a:t>)creato </a:t>
            </a:r>
            <a:r>
              <a:rPr lang="it-IT" dirty="0" err="1"/>
              <a:t>Erfahrung</a:t>
            </a:r>
            <a:r>
              <a:rPr lang="it-IT" dirty="0"/>
              <a:t>, e nemmeno Erlebnis. Ha anzi </a:t>
            </a:r>
            <a:r>
              <a:rPr lang="it-IT" b="1" dirty="0"/>
              <a:t>azzerato ogni forma di esperienza reale e vissuta, spingendoci piuttosto verso un solipsismo, spesso paranoie, ricolmo di innocui deliri e di fughe in fantastici e allucinatori mondi di parole e immagini</a:t>
            </a:r>
            <a:r>
              <a:rPr lang="it-IT" dirty="0"/>
              <a:t>. I terribili eventi a cui siamo costantemente sottoposti lasciano credere che l’umanità non sia davvero capace di memoria esperienziale e sia, così, destinata a rivivere tutto, senza fine. Alla luce di questo circolo temporale, viene davvero da chiedersi, se gli anni Trenta siano dietro di noi o, tragicamente, davanti a noi.</a:t>
            </a:r>
          </a:p>
        </p:txBody>
      </p:sp>
    </p:spTree>
    <p:extLst>
      <p:ext uri="{BB962C8B-B14F-4D97-AF65-F5344CB8AC3E}">
        <p14:creationId xmlns:p14="http://schemas.microsoft.com/office/powerpoint/2010/main" val="2029197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824087-5A59-51F4-30ED-80F46B4C7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it-IT" dirty="0"/>
              <a:t>Deleuze: costretti ad esprimersi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37721D-74DC-10AE-7279-5FF59E495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4128"/>
            <a:ext cx="10515600" cy="5252835"/>
          </a:xfrm>
        </p:spPr>
        <p:txBody>
          <a:bodyPr>
            <a:normAutofit lnSpcReduction="10000"/>
          </a:bodyPr>
          <a:lstStyle/>
          <a:p>
            <a:r>
              <a:rPr lang="it-IT" dirty="0"/>
              <a:t>Non ci manca certo la comunicazione, anzi ne abbiamo troppa; ci manca la creazione. Ci manca la resistenza al presente. Siamo pervasi di parole inutili, di una quantità folle di parole e di immagini. La stupidità non è mai muta né cieca. </a:t>
            </a:r>
            <a:r>
              <a:rPr lang="it-IT" b="1" dirty="0"/>
              <a:t>Il problema non è più quello di fare in modo che la gente si esprima, ma di procurare loro degli interstizi di solitudine e di silenzio a partire dai quali avranno finalmente qualcosa da dire</a:t>
            </a:r>
            <a:r>
              <a:rPr lang="it-IT" dirty="0"/>
              <a:t>. </a:t>
            </a:r>
            <a:r>
              <a:rPr lang="it-IT" i="1" dirty="0"/>
              <a:t>Le forze della repressione non impediscono alla gente di esprimersi, al contrario la costringono ad esprimersi</a:t>
            </a:r>
            <a:r>
              <a:rPr lang="it-IT" dirty="0"/>
              <a:t>. Dolcezza di non aver nulla da dire, diritto di non aver nulla da dire: è questa la condizione perché si formi qualcosa di raro o di rarefatto che meriti, per poco che sia, d’esser detto. »</a:t>
            </a:r>
          </a:p>
          <a:p>
            <a:endParaRPr lang="it-IT" dirty="0"/>
          </a:p>
          <a:p>
            <a:r>
              <a:rPr lang="it-IT" dirty="0"/>
              <a:t>G. Deleuze, “Che cos’è la filosofia?”</a:t>
            </a:r>
          </a:p>
        </p:txBody>
      </p:sp>
    </p:spTree>
    <p:extLst>
      <p:ext uri="{BB962C8B-B14F-4D97-AF65-F5344CB8AC3E}">
        <p14:creationId xmlns:p14="http://schemas.microsoft.com/office/powerpoint/2010/main" val="3038800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EA59D3-CCB1-1FD3-36F0-C3945DB0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Dio ama il marginale l’insignificante (Bonhoeffer)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161FFE-4E29-ADDA-0609-47857C3E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« Se qualcuno dovesse chiedermi, come filosofa, che cosa si dovrebbe imparare al liceo, risponderei: “prima di tutto, solo cose “inutili”, greco antico, latino, matematica pura e filosofia. Tutto quello che è inutile nella vita”. Il bello è che così, all’età di 18 anni, si ha un bagaglio di sapere inutile con cui si può fare tutto. Mentre col sapere utile si possono fare solo piccole cose. »</a:t>
            </a:r>
          </a:p>
          <a:p>
            <a:endParaRPr lang="it-IT" dirty="0"/>
          </a:p>
          <a:p>
            <a:r>
              <a:rPr lang="it-IT" dirty="0"/>
              <a:t>Agnes Heller, “Solo se sono libera”</a:t>
            </a:r>
          </a:p>
        </p:txBody>
      </p:sp>
    </p:spTree>
    <p:extLst>
      <p:ext uri="{BB962C8B-B14F-4D97-AF65-F5344CB8AC3E}">
        <p14:creationId xmlns:p14="http://schemas.microsoft.com/office/powerpoint/2010/main" val="3861290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46F986-A262-E9E3-8D01-814937798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Resistere al no (</a:t>
            </a:r>
            <a:r>
              <a:rPr lang="it-IT" dirty="0" err="1"/>
              <a:t>Zizek</a:t>
            </a:r>
            <a:r>
              <a:rPr lang="it-IT" dirty="0"/>
              <a:t>)</a:t>
            </a:r>
            <a:br>
              <a:rPr lang="it-IT" dirty="0"/>
            </a:br>
            <a:r>
              <a:rPr lang="it-IT" dirty="0"/>
              <a:t>Dio non colma il vuoto, lo tiene vuoto (Bonhoeffer)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231BF5-84BB-FB5B-168E-67B89D640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Nulla può colmare la separazione quando siamo lontani da coloro  che amiamo, e sarebbe sbagliato provare a cercare qualcosa che </a:t>
            </a:r>
            <a:r>
              <a:rPr lang="it-IT" dirty="0">
                <a:highlight>
                  <a:srgbClr val="FFFF00"/>
                </a:highlight>
              </a:rPr>
              <a:t>colmi la mancanza</a:t>
            </a:r>
            <a:r>
              <a:rPr lang="it-IT" dirty="0"/>
              <a:t>. Dobbiamo semplicemente resistere e passarci attraverso. Sembra difficile all’inizio, ma allo stesso temo è una grande consolazione, perché lasciare lo spazio non riempito preserva il legame tra noi. Non ha senso dire che Dio colma quel vuoto; non lo riempie, ma lo tiene vuoto in modo tale che </a:t>
            </a:r>
            <a:r>
              <a:rPr lang="it-IT" dirty="0">
                <a:highlight>
                  <a:srgbClr val="FFFF00"/>
                </a:highlight>
              </a:rPr>
              <a:t>la nostra comunione con l’altro possa essere tenuta in vita, anche a costo della sofferenza e della mancanza </a:t>
            </a:r>
            <a:r>
              <a:rPr lang="it-IT" dirty="0"/>
              <a:t>(D. Bonhoeffer)</a:t>
            </a:r>
          </a:p>
        </p:txBody>
      </p:sp>
    </p:spTree>
    <p:extLst>
      <p:ext uri="{BB962C8B-B14F-4D97-AF65-F5344CB8AC3E}">
        <p14:creationId xmlns:p14="http://schemas.microsoft.com/office/powerpoint/2010/main" val="34846822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776</Words>
  <Application>Microsoft Office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Tema di Office</vt:lpstr>
      <vt:lpstr>Prima lezione pedagogia 2026 </vt:lpstr>
      <vt:lpstr>L’educatore</vt:lpstr>
      <vt:lpstr>Circolarità fra didattica e ricerca  </vt:lpstr>
      <vt:lpstr>Gli studenti stanno già studiando</vt:lpstr>
      <vt:lpstr>Fondamenti pedagogici del rapporto educativo</vt:lpstr>
      <vt:lpstr>Benjamin e la disumanizzazione</vt:lpstr>
      <vt:lpstr>Deleuze: costretti ad esprimersi</vt:lpstr>
      <vt:lpstr>Dio ama il marginale l’insignificante (Bonhoeffer)</vt:lpstr>
      <vt:lpstr>Resistere al no (Zizek) Dio non colma il vuoto, lo tiene vuoto (Bonhoeffer)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Garlaschelli Enrico (enrico.garlaschelli)</dc:creator>
  <cp:lastModifiedBy>Garlaschelli Enrico (enrico.garlaschelli)</cp:lastModifiedBy>
  <cp:revision>2</cp:revision>
  <dcterms:created xsi:type="dcterms:W3CDTF">2026-02-12T13:37:03Z</dcterms:created>
  <dcterms:modified xsi:type="dcterms:W3CDTF">2026-02-19T15:31:18Z</dcterms:modified>
</cp:coreProperties>
</file>