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CDD876D-3893-E8AC-9F73-115DFB008FF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2E91C694-8D4A-A66E-59B2-1EE0D75BA5C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1BDB660-2078-762E-F92D-30EC61309F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9FEB6A5-DA90-CEC7-1FA0-83892CD8D5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27112C6-5AF7-AE32-9D78-026FA33D07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4675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038473-D6B3-D975-67FD-149D042755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180593A-3125-B5A4-7060-9901D6C622A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7CF203E-76C8-ECF0-6166-C26E495068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753988C-4D2E-7213-CAE8-032FE9379B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4B51D1E-F2EA-1F3D-6800-59B4E7C66A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554881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B616E39A-0D5A-851A-50FF-D45822A715A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2611F204-17E9-647C-CF8F-D0A544B660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9A03B0A-6895-1F94-4957-F6A7208310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9FAC74C-E3B3-CC66-F88E-A6301004C6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B8912AC-2076-7608-116C-D36635ACE30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02422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C9D1286-C90E-3E3B-8CF5-943FC5C06D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759D78-D4F3-76F7-0569-FA1885AC38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941CDB2-93AE-4169-30C0-81EC0ACBE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DD3465A-4701-A9E4-B83D-39AA655712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3A685DE-8EE6-08FB-EC33-DC9603A7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72748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8CBCE0E-337A-00CD-F313-690E2A477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62CD0E-5102-9585-B888-E2F37CA961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90B4C6C-A9F2-5EE9-DED7-15DA6C6E0D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7E503220-31E3-F425-C6B9-D83B09E5C5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574D59D0-8D24-556A-34DD-EF56251A1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051490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0113743-3366-BBBC-CCE8-5742CF4F9C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7A8985B-036F-93ED-08F8-6457B178CF6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A478968-314C-B1FD-AE94-A4A0E013A68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AAE4B1E-A4F1-CF3E-F0C6-63CBFEF7A8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FF8030-1AA8-16F3-9E94-0DA74BB857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E9871DB-D5D4-F282-3C3C-B41F27151A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033667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99DD0E3-0A4D-4396-823D-65889C89FC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82A1EA16-C89C-FA56-4572-0AF5CDA4511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D219E54-8631-303C-8DB6-3C41CF788B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043309C0-151C-4A63-3F8D-36E77C0DB24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1E293B88-E4D1-CAC1-4130-17F48CB05D0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3889370-30B8-6226-E583-9F4CB7A7BC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5BD320BE-946C-5517-E6BA-0B10FB9079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AAFB976-3C1D-C449-ACC4-3A68A08680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106184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1719A86-4515-4BC7-3044-44AC4D21F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863332AD-7340-10BA-9696-BFAA8ED32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F43F3367-0DD3-449F-893E-E5583BA70E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89FE7B9-A6F1-B03F-7C06-7D526F94A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498083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71B127AE-CF7F-4C81-2AC9-E62665EF86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EC53D3C-8D1F-4EB0-FFCD-8B6AD2CC34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77D51A4-2A0A-9275-9B56-D5E23DF81B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45532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3E5AB2-F9D5-16BE-7912-6466948254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02EA63F-498C-AFD5-899E-A0EBCE9752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5E2A3CE9-FE07-0396-33F1-09D8B30A49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CAD0D7E-363B-6671-7DF2-6BABBB9C09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E5D3E0B0-8199-10F0-F69A-4DA4C9B3F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4F76716-82AD-315E-3CD7-2B094A0A6D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914311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3349F01-662F-219B-132D-A1F9684968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65D650E-B8E9-20D3-3F63-9BA776B0A1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459581E9-F265-7195-82EC-1A5B85477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8737B7B9-BB10-8D8E-90EE-DD8464A8BA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7EDE19E-161A-F6DF-DA44-27EC24EC07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D1325A5-8F91-8F4F-800E-F88A91557C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8658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37F6147C-C3E8-ED70-2B8F-702739B1E4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2CF11A25-0029-9A07-0CDF-4C61A735771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1F1CD56-E8B2-1227-DC4E-8EC2B5D99F0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C5BFBE6-C30A-4815-826D-EADD5FBB2777}" type="datetimeFigureOut">
              <a:rPr lang="it-IT" smtClean="0"/>
              <a:t>14/02/2026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B397EDA-0373-0132-ED01-719D9751AED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0F795C1-3B1A-E20A-7A3F-808792DAD14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AFB7B72-6A5F-4C50-BF0F-BDBF8E595C5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634994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71F82F-0845-2BEE-7900-FDB8459617F2}"/>
              </a:ext>
            </a:extLst>
          </p:cNvPr>
          <p:cNvSpPr txBox="1">
            <a:spLocks/>
          </p:cNvSpPr>
          <p:nvPr/>
        </p:nvSpPr>
        <p:spPr>
          <a:xfrm>
            <a:off x="683568" y="188640"/>
            <a:ext cx="11192746" cy="2547714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it-IT" b="1" dirty="0">
                <a:solidFill>
                  <a:srgbClr val="FF0000"/>
                </a:solidFill>
              </a:rPr>
              <a:t>STORIA  DELLA  </a:t>
            </a:r>
            <a:br>
              <a:rPr lang="it-IT" b="1" dirty="0">
                <a:solidFill>
                  <a:srgbClr val="FF0000"/>
                </a:solidFill>
              </a:rPr>
            </a:br>
            <a:r>
              <a:rPr lang="it-IT" b="1" dirty="0">
                <a:solidFill>
                  <a:srgbClr val="FF0000"/>
                </a:solidFill>
              </a:rPr>
              <a:t>CHIESA  COPTA  ORTODOSSA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C43B2CF6-DDFA-7D23-6ADA-8ED61E29D705}"/>
              </a:ext>
            </a:extLst>
          </p:cNvPr>
          <p:cNvSpPr txBox="1">
            <a:spLocks/>
          </p:cNvSpPr>
          <p:nvPr/>
        </p:nvSpPr>
        <p:spPr>
          <a:xfrm>
            <a:off x="5246914" y="5240084"/>
            <a:ext cx="2679533" cy="779715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it-IT" b="1" i="1" dirty="0"/>
              <a:t>Milano ISSR - 2026</a:t>
            </a:r>
          </a:p>
          <a:p>
            <a:pPr marL="0" indent="0" algn="ctr">
              <a:buNone/>
            </a:pPr>
            <a:r>
              <a:rPr lang="it-IT" b="1" i="1" dirty="0"/>
              <a:t> Alberto ELLI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BBB6B58-8259-30B0-A792-1805092AE5D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932174" y="1934646"/>
            <a:ext cx="2994273" cy="2988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36232258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15D16E1-9324-3928-F309-25EE6E62FA20}"/>
              </a:ext>
            </a:extLst>
          </p:cNvPr>
          <p:cNvSpPr txBox="1"/>
          <p:nvPr/>
        </p:nvSpPr>
        <p:spPr>
          <a:xfrm>
            <a:off x="539552" y="404664"/>
            <a:ext cx="82089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Cirillo </a:t>
            </a:r>
            <a:r>
              <a:rPr lang="it-IT" b="1" dirty="0" err="1"/>
              <a:t>VI</a:t>
            </a:r>
            <a:r>
              <a:rPr lang="it-IT" b="1" dirty="0"/>
              <a:t> </a:t>
            </a:r>
            <a:r>
              <a:rPr lang="it-IT" dirty="0"/>
              <a:t>(1959-1971) e il </a:t>
            </a:r>
            <a:r>
              <a:rPr lang="it-IT" i="1" dirty="0"/>
              <a:t>Tempo del rinnovamento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4FCB1C5-7471-87BF-68B8-ACDC285759BD}"/>
              </a:ext>
            </a:extLst>
          </p:cNvPr>
          <p:cNvSpPr txBox="1"/>
          <p:nvPr/>
        </p:nvSpPr>
        <p:spPr>
          <a:xfrm>
            <a:off x="1115615" y="836712"/>
            <a:ext cx="1079335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Da questo rinnovamento il clero emergerà quale depositario della </a:t>
            </a:r>
            <a:r>
              <a:rPr lang="it-IT" i="1" dirty="0"/>
              <a:t>leadership</a:t>
            </a:r>
            <a:r>
              <a:rPr lang="it-IT" dirty="0"/>
              <a:t> della comunità, a discapito dei laici che fino ad allora erano stati alfieri della rinascita copta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35AFD0E2-785E-11CD-BFD4-EE09FE48FF38}"/>
              </a:ext>
            </a:extLst>
          </p:cNvPr>
          <p:cNvSpPr txBox="1"/>
          <p:nvPr/>
        </p:nvSpPr>
        <p:spPr>
          <a:xfrm>
            <a:off x="1115615" y="1529937"/>
            <a:ext cx="10695384" cy="3786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Rinnovamento monastico, non privo di resistenze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E5F14B-CEE8-D9A1-7069-26680E4710A9}"/>
              </a:ext>
            </a:extLst>
          </p:cNvPr>
          <p:cNvSpPr txBox="1"/>
          <p:nvPr/>
        </p:nvSpPr>
        <p:spPr>
          <a:xfrm>
            <a:off x="1115615" y="1977153"/>
            <a:ext cx="107933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dirty="0"/>
              <a:t>- Era questo un periodo di grave crisi: la politica di statalizzazione di Nasser (1952-1970) aveva innescato il processo della diaspora: una diaspora soprattutto di cervelli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0DC0F1BC-6608-14DC-14CE-6296C9826A81}"/>
              </a:ext>
            </a:extLst>
          </p:cNvPr>
          <p:cNvSpPr txBox="1"/>
          <p:nvPr/>
        </p:nvSpPr>
        <p:spPr>
          <a:xfrm>
            <a:off x="539552" y="2784505"/>
            <a:ext cx="33843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/>
              <a:t>Shenuda</a:t>
            </a:r>
            <a:r>
              <a:rPr lang="it-IT" b="1" dirty="0"/>
              <a:t> III </a:t>
            </a:r>
            <a:r>
              <a:rPr lang="it-IT" dirty="0"/>
              <a:t>(1971-2012)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1AD5133-8A13-C8C2-732C-F299F4643A9D}"/>
              </a:ext>
            </a:extLst>
          </p:cNvPr>
          <p:cNvSpPr txBox="1"/>
          <p:nvPr/>
        </p:nvSpPr>
        <p:spPr>
          <a:xfrm>
            <a:off x="1043608" y="3193903"/>
            <a:ext cx="77048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dirty="0"/>
              <a:t>- Notevole impulso missionario. Attenzione ai copti della Diaspora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440AEB7-E886-F76A-7F1C-7225082C730F}"/>
              </a:ext>
            </a:extLst>
          </p:cNvPr>
          <p:cNvSpPr txBox="1"/>
          <p:nvPr/>
        </p:nvSpPr>
        <p:spPr>
          <a:xfrm>
            <a:off x="1043607" y="3621936"/>
            <a:ext cx="108653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Risveglio spirituale e sociale della Chiesa: grande rinnovamento dei monasteri. Molti giovani, quasi tutti laureati, entrano nel movimento monastico per rinnovarlo dall’interno 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65AA46E-41B3-4027-1C7C-DA6587CC95DF}"/>
              </a:ext>
            </a:extLst>
          </p:cNvPr>
          <p:cNvSpPr txBox="1"/>
          <p:nvPr/>
        </p:nvSpPr>
        <p:spPr>
          <a:xfrm>
            <a:off x="1043607" y="4338751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Sviluppo alla gerarchia ecclesiastica; interesse per i preti e i diaconi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E7C2DC58-16F8-6B5D-5DA5-74ACEEC89989}"/>
              </a:ext>
            </a:extLst>
          </p:cNvPr>
          <p:cNvSpPr txBox="1"/>
          <p:nvPr/>
        </p:nvSpPr>
        <p:spPr>
          <a:xfrm>
            <a:off x="1043607" y="4783214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Il patriarca si fa portavoce verso il governo delle richieste politiche dei Copti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46BCEB9-8011-2B47-E3A0-A259204BDC98}"/>
              </a:ext>
            </a:extLst>
          </p:cNvPr>
          <p:cNvSpPr txBox="1"/>
          <p:nvPr/>
        </p:nvSpPr>
        <p:spPr>
          <a:xfrm>
            <a:off x="1043607" y="5164346"/>
            <a:ext cx="8895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Scontro con Sadat (1970-1981). Deposizione (3-9-1981) e confino ad </a:t>
            </a:r>
            <a:r>
              <a:rPr lang="it-IT" dirty="0" err="1"/>
              <a:t>Anba</a:t>
            </a:r>
            <a:r>
              <a:rPr lang="it-IT" dirty="0"/>
              <a:t> </a:t>
            </a:r>
            <a:r>
              <a:rPr lang="it-IT" dirty="0" err="1"/>
              <a:t>Bishoi</a:t>
            </a:r>
            <a:endParaRPr lang="it-IT" dirty="0"/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B5E2A5C-8C45-5674-78E4-E013D257DE38}"/>
              </a:ext>
            </a:extLst>
          </p:cNvPr>
          <p:cNvSpPr txBox="1"/>
          <p:nvPr/>
        </p:nvSpPr>
        <p:spPr>
          <a:xfrm>
            <a:off x="1043607" y="5545478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Liberato da Mubarak (1981-2011) il 4 gennaio 1985</a:t>
            </a:r>
          </a:p>
        </p:txBody>
      </p:sp>
      <p:sp>
        <p:nvSpPr>
          <p:cNvPr id="24" name="CasellaDiTesto 23">
            <a:extLst>
              <a:ext uri="{FF2B5EF4-FFF2-40B4-BE49-F238E27FC236}">
                <a16:creationId xmlns:a16="http://schemas.microsoft.com/office/drawing/2014/main" id="{FFFB87D2-00DC-FCC0-73E3-E97E1CC1FB3C}"/>
              </a:ext>
            </a:extLst>
          </p:cNvPr>
          <p:cNvSpPr txBox="1"/>
          <p:nvPr/>
        </p:nvSpPr>
        <p:spPr>
          <a:xfrm>
            <a:off x="1043607" y="5923716"/>
            <a:ext cx="107673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Il patriarca riprende i suoi poteri, allontanando tutti quelli che durante la sua detenzione avevano collaborato col governo</a:t>
            </a:r>
          </a:p>
        </p:txBody>
      </p:sp>
    </p:spTree>
    <p:extLst>
      <p:ext uri="{BB962C8B-B14F-4D97-AF65-F5344CB8AC3E}">
        <p14:creationId xmlns:p14="http://schemas.microsoft.com/office/powerpoint/2010/main" val="1519246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24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92774BE-AFFA-19F6-F089-94E538FCB9E7}"/>
              </a:ext>
            </a:extLst>
          </p:cNvPr>
          <p:cNvSpPr txBox="1"/>
          <p:nvPr/>
        </p:nvSpPr>
        <p:spPr>
          <a:xfrm>
            <a:off x="1007604" y="796062"/>
            <a:ext cx="79928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Diventa molto più cauto con le rivendicazioni copte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BAABEB9F-4C3A-5D35-652D-9E60FDAB5EDE}"/>
              </a:ext>
            </a:extLst>
          </p:cNvPr>
          <p:cNvSpPr txBox="1"/>
          <p:nvPr/>
        </p:nvSpPr>
        <p:spPr>
          <a:xfrm>
            <a:off x="1043608" y="393631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Diventa sempre più autoritario e accentratore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95BC6CA-D248-6BA3-8915-C9FCFA43B4B5}"/>
              </a:ext>
            </a:extLst>
          </p:cNvPr>
          <p:cNvSpPr txBox="1"/>
          <p:nvPr/>
        </p:nvSpPr>
        <p:spPr>
          <a:xfrm>
            <a:off x="1043608" y="1177297"/>
            <a:ext cx="109306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buFontTx/>
              <a:buChar char="-"/>
            </a:pPr>
            <a:r>
              <a:rPr lang="it-IT" dirty="0"/>
              <a:t> Continuano tuttavia i disordini confessionali: motivazioni di odio religioso, ma anche calcolo politico, per mettere in crisi il governo (attacchi ai turisti).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AB04C82-9657-494A-BBDF-36C48D8B36F4}"/>
              </a:ext>
            </a:extLst>
          </p:cNvPr>
          <p:cNvSpPr txBox="1"/>
          <p:nvPr/>
        </p:nvSpPr>
        <p:spPr>
          <a:xfrm>
            <a:off x="503548" y="1815206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 err="1"/>
              <a:t>Tawadros</a:t>
            </a:r>
            <a:r>
              <a:rPr lang="it-IT" b="1" dirty="0"/>
              <a:t> II </a:t>
            </a:r>
            <a:r>
              <a:rPr lang="it-IT" dirty="0"/>
              <a:t>(2012-)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3311B02-13A5-C09C-4C11-CCD2EBB9D340}"/>
              </a:ext>
            </a:extLst>
          </p:cNvPr>
          <p:cNvSpPr txBox="1"/>
          <p:nvPr/>
        </p:nvSpPr>
        <p:spPr>
          <a:xfrm>
            <a:off x="1045298" y="2211250"/>
            <a:ext cx="110068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Processo di integrazione dei copti ancora ben lungi dall’essere completato. La piena eguaglianza di diritti e doveri è più sulla carta che nella realtà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627E6C2-6EB1-AB9A-B203-44D2D8C7F3FA}"/>
              </a:ext>
            </a:extLst>
          </p:cNvPr>
          <p:cNvSpPr txBox="1"/>
          <p:nvPr/>
        </p:nvSpPr>
        <p:spPr>
          <a:xfrm>
            <a:off x="1007604" y="2884293"/>
            <a:ext cx="1096668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Anche se non c’è una persecuzione aperta, vi è tuttavia una discriminazione diffusa, in tutti i livelli, che rende sempre più amara la situazione dei copti in patria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D879698-DBB1-9A87-D584-B7F5FE4DE428}"/>
              </a:ext>
            </a:extLst>
          </p:cNvPr>
          <p:cNvSpPr txBox="1"/>
          <p:nvPr/>
        </p:nvSpPr>
        <p:spPr>
          <a:xfrm>
            <a:off x="1043608" y="3584048"/>
            <a:ext cx="108590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E questa situazione continua ancor oggi, dopo la caduta di Mubarak (2011), la deposizione di Mohammed Morsi (2013) e la presa del potere da parte di al-</a:t>
            </a:r>
            <a:r>
              <a:rPr lang="it-IT" dirty="0" err="1"/>
              <a:t>Sīsī</a:t>
            </a:r>
            <a:r>
              <a:rPr lang="it-IT" dirty="0"/>
              <a:t>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611DE33B-3AAD-A405-BF74-8DBB7F2572FC}"/>
              </a:ext>
            </a:extLst>
          </p:cNvPr>
          <p:cNvSpPr txBox="1"/>
          <p:nvPr/>
        </p:nvSpPr>
        <p:spPr>
          <a:xfrm>
            <a:off x="1043608" y="4230379"/>
            <a:ext cx="10936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Ritenendolo un argine contro il dilagare dell’estremismo islamico, i Copti appoggiano per lo più il presidente al-</a:t>
            </a:r>
            <a:r>
              <a:rPr lang="it-IT" dirty="0" err="1"/>
              <a:t>Sīsī</a:t>
            </a:r>
            <a:r>
              <a:rPr lang="it-IT" dirty="0"/>
              <a:t>, anche se il suo governo si caratterizza per una sempre più grave violazione dei diritti umani e per una repressione implacabile.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1B713D7-53B4-D1A3-54CD-0479755AE92C}"/>
              </a:ext>
            </a:extLst>
          </p:cNvPr>
          <p:cNvSpPr txBox="1"/>
          <p:nvPr/>
        </p:nvSpPr>
        <p:spPr>
          <a:xfrm>
            <a:off x="503548" y="5264040"/>
            <a:ext cx="114707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L’azione sia di Mubarak sia di al-</a:t>
            </a:r>
            <a:r>
              <a:rPr lang="it-IT" dirty="0" err="1"/>
              <a:t>Sīsī</a:t>
            </a:r>
            <a:r>
              <a:rPr lang="it-IT" dirty="0"/>
              <a:t> contro gli integralisti è stata ed è pesantemente repressiva. È significativo il fatto, tuttavia, che ancora una volta </a:t>
            </a:r>
            <a:r>
              <a:rPr lang="it-IT" b="1" dirty="0"/>
              <a:t>le motivazioni adottate per la repressione delle violenze islamiche non nascono da considerazioni di diritto, ma economiche e di prestigio personale e governativo.</a:t>
            </a:r>
          </a:p>
          <a:p>
            <a:endParaRPr lang="it-IT" dirty="0"/>
          </a:p>
        </p:txBody>
      </p:sp>
    </p:spTree>
    <p:extLst>
      <p:ext uri="{BB962C8B-B14F-4D97-AF65-F5344CB8AC3E}">
        <p14:creationId xmlns:p14="http://schemas.microsoft.com/office/powerpoint/2010/main" val="3287680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10600325-0E98-1C49-E1BC-0EA736295B04}"/>
              </a:ext>
            </a:extLst>
          </p:cNvPr>
          <p:cNvSpPr txBox="1"/>
          <p:nvPr/>
        </p:nvSpPr>
        <p:spPr>
          <a:xfrm>
            <a:off x="707571" y="478971"/>
            <a:ext cx="53884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Cristiani egiziani = </a:t>
            </a:r>
            <a:r>
              <a:rPr lang="it-IT" i="1" dirty="0"/>
              <a:t>Copti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9755ADD2-50E1-FEE9-59B0-5EFFDFB1E94A}"/>
              </a:ext>
            </a:extLst>
          </p:cNvPr>
          <p:cNvSpPr txBox="1"/>
          <p:nvPr/>
        </p:nvSpPr>
        <p:spPr>
          <a:xfrm>
            <a:off x="762000" y="1007320"/>
            <a:ext cx="668382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Significato del termine </a:t>
            </a:r>
            <a:r>
              <a:rPr lang="it-IT" i="1" dirty="0"/>
              <a:t>Copto : </a:t>
            </a:r>
            <a:r>
              <a:rPr lang="it-IT" dirty="0"/>
              <a:t>da </a:t>
            </a:r>
            <a:r>
              <a:rPr lang="it-IT" i="1" dirty="0" err="1"/>
              <a:t>Aiguptios</a:t>
            </a:r>
            <a:r>
              <a:rPr lang="it-IT" i="1" dirty="0"/>
              <a:t> </a:t>
            </a:r>
            <a:r>
              <a:rPr lang="it-IT" dirty="0"/>
              <a:t>«egiziano»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0BBA982-616B-0CB7-5BEB-FFCCC98E9C4D}"/>
              </a:ext>
            </a:extLst>
          </p:cNvPr>
          <p:cNvSpPr txBox="1"/>
          <p:nvPr/>
        </p:nvSpPr>
        <p:spPr>
          <a:xfrm>
            <a:off x="762000" y="1488426"/>
            <a:ext cx="8904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Dapprima ha un significato esclusivamente etnico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C494BF32-118B-CF1B-EF0E-47E08302FD18}"/>
              </a:ext>
            </a:extLst>
          </p:cNvPr>
          <p:cNvSpPr txBox="1"/>
          <p:nvPr/>
        </p:nvSpPr>
        <p:spPr>
          <a:xfrm>
            <a:off x="762000" y="1988884"/>
            <a:ext cx="89045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Dal X secolo assume una connotazione religiosa: gli egiziani rimasti cristiani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1403FE83-A125-BA8D-ABC7-9C364A5F80CA}"/>
              </a:ext>
            </a:extLst>
          </p:cNvPr>
          <p:cNvSpPr txBox="1"/>
          <p:nvPr/>
        </p:nvSpPr>
        <p:spPr>
          <a:xfrm>
            <a:off x="740230" y="2477666"/>
            <a:ext cx="10668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Attualmente: tutte le manifestazioni della cultura egiziana a partire dal III secolo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55B8A68F-8BA9-C7F3-5DFC-15FE0B856EB9}"/>
              </a:ext>
            </a:extLst>
          </p:cNvPr>
          <p:cNvSpPr txBox="1"/>
          <p:nvPr/>
        </p:nvSpPr>
        <p:spPr>
          <a:xfrm>
            <a:off x="762000" y="3254829"/>
            <a:ext cx="1075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Inizi del cristianesimo egiziano avvolti in leggende la cui verità storica è difficile da valutare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6DA60A7-D699-3B3D-3BC3-8E9666CC58B4}"/>
              </a:ext>
            </a:extLst>
          </p:cNvPr>
          <p:cNvSpPr txBox="1"/>
          <p:nvPr/>
        </p:nvSpPr>
        <p:spPr>
          <a:xfrm>
            <a:off x="762000" y="4499713"/>
            <a:ext cx="107550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Enigmatico, deludente e inquietante silenzio delle fonti letterarie tradizionali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5A45863D-F3D6-48B2-D7B1-2EFD22D84CB8}"/>
              </a:ext>
            </a:extLst>
          </p:cNvPr>
          <p:cNvSpPr txBox="1"/>
          <p:nvPr/>
        </p:nvSpPr>
        <p:spPr>
          <a:xfrm>
            <a:off x="762000" y="3722914"/>
            <a:ext cx="10668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Difficile definire con esattezza il tempo in cui è stata fondata la comunità cristiana e le modalità del suo primitivo sviluppo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61976078-7A75-FE37-EDC2-7E17BB62FAA8}"/>
              </a:ext>
            </a:extLst>
          </p:cNvPr>
          <p:cNvSpPr txBox="1"/>
          <p:nvPr/>
        </p:nvSpPr>
        <p:spPr>
          <a:xfrm>
            <a:off x="740230" y="5467657"/>
            <a:ext cx="105591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Fondazione da parte di san Marco sotto il regno di Claudio (41-54), morto martire sotto Nerone (68)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FA3BDD7E-6682-8279-3806-DB28A29DE5F2}"/>
              </a:ext>
            </a:extLst>
          </p:cNvPr>
          <p:cNvSpPr txBox="1"/>
          <p:nvPr/>
        </p:nvSpPr>
        <p:spPr>
          <a:xfrm>
            <a:off x="762000" y="4983685"/>
            <a:ext cx="10504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«leggenda» ha colmato il vuoto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23AA4E13-98D5-0A38-6587-EDA971499E45}"/>
              </a:ext>
            </a:extLst>
          </p:cNvPr>
          <p:cNvSpPr txBox="1"/>
          <p:nvPr/>
        </p:nvSpPr>
        <p:spPr>
          <a:xfrm>
            <a:off x="762000" y="6008915"/>
            <a:ext cx="1083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Comparsa ufficiale nella storia sotto Demetrio I (188/189-230), XII patriarca</a:t>
            </a:r>
          </a:p>
        </p:txBody>
      </p:sp>
    </p:spTree>
    <p:extLst>
      <p:ext uri="{BB962C8B-B14F-4D97-AF65-F5344CB8AC3E}">
        <p14:creationId xmlns:p14="http://schemas.microsoft.com/office/powerpoint/2010/main" val="3276268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1" grpId="0"/>
      <p:bldP spid="12" grpId="0"/>
      <p:bldP spid="1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FD0C24FF-D554-B511-E2AD-37661D56AFCD}"/>
              </a:ext>
            </a:extLst>
          </p:cNvPr>
          <p:cNvSpPr txBox="1"/>
          <p:nvPr/>
        </p:nvSpPr>
        <p:spPr>
          <a:xfrm>
            <a:off x="598714" y="587829"/>
            <a:ext cx="1101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Nucleo iniziale del cristianesimo egiziano nell’ambiente giudaico di Alessandria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DF4A5C04-ECA0-51BF-C98B-E2648B157999}"/>
              </a:ext>
            </a:extLst>
          </p:cNvPr>
          <p:cNvSpPr txBox="1"/>
          <p:nvPr/>
        </p:nvSpPr>
        <p:spPr>
          <a:xfrm>
            <a:off x="598714" y="999921"/>
            <a:ext cx="1083128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Gli ebrei cristiani scomparvero con la comunità giudaica stessa, sotto Traiano (98-117) e Adriano (117-138)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E2467280-FEC3-BAE6-7031-6283FAD2A244}"/>
              </a:ext>
            </a:extLst>
          </p:cNvPr>
          <p:cNvSpPr txBox="1"/>
          <p:nvPr/>
        </p:nvSpPr>
        <p:spPr>
          <a:xfrm>
            <a:off x="598714" y="1426811"/>
            <a:ext cx="10058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«base di reclutamento» del nuovo Cristianesimo fu l’ambiente pagano, egiziano ed ellenizzato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5F0C0DD0-55BA-81DB-3D9A-CE099D0AD02C}"/>
              </a:ext>
            </a:extLst>
          </p:cNvPr>
          <p:cNvSpPr txBox="1"/>
          <p:nvPr/>
        </p:nvSpPr>
        <p:spPr>
          <a:xfrm>
            <a:off x="598714" y="1916277"/>
            <a:ext cx="110925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Aperto alle influenze dello gnosticismo, allora imperante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82CA27D-EFF1-7E3D-DCC1-FFF2B341A699}"/>
              </a:ext>
            </a:extLst>
          </p:cNvPr>
          <p:cNvSpPr txBox="1"/>
          <p:nvPr/>
        </p:nvSpPr>
        <p:spPr>
          <a:xfrm>
            <a:off x="598714" y="2385927"/>
            <a:ext cx="109183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Le tracce più profonde di questo nuovo Cristianesimo si trovano ad Alessandria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081C1444-69B4-925F-ADAB-D9442C70C340}"/>
              </a:ext>
            </a:extLst>
          </p:cNvPr>
          <p:cNvSpPr txBox="1"/>
          <p:nvPr/>
        </p:nvSpPr>
        <p:spPr>
          <a:xfrm>
            <a:off x="598714" y="2875393"/>
            <a:ext cx="1099457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E’ qui che appare (fine II sec.- inizio III sec.) un’istituzione vanto del cristianesimo egiziano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E0471E1-1FAA-BA3E-433A-CDBB0C899AEF}"/>
              </a:ext>
            </a:extLst>
          </p:cNvPr>
          <p:cNvSpPr txBox="1"/>
          <p:nvPr/>
        </p:nvSpPr>
        <p:spPr>
          <a:xfrm>
            <a:off x="598714" y="3364859"/>
            <a:ext cx="1091837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i="1" dirty="0" err="1"/>
              <a:t>Didaskaleion</a:t>
            </a:r>
            <a:r>
              <a:rPr lang="it-IT" dirty="0"/>
              <a:t>: scuola di catechesi che darà un contributo fondamentale all’elaborazione del pensiero cristiano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371D435C-542C-01BB-5D92-B9C9AED3B9B0}"/>
              </a:ext>
            </a:extLst>
          </p:cNvPr>
          <p:cNvSpPr txBox="1"/>
          <p:nvPr/>
        </p:nvSpPr>
        <p:spPr>
          <a:xfrm>
            <a:off x="598714" y="4131324"/>
            <a:ext cx="11114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Fusione tra Vangelo e cultura greca: a disposizione del Cristianesimo l’eredità della retorica e della filosofia antica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93614318-E18D-D972-B49B-85917F9D7890}"/>
              </a:ext>
            </a:extLst>
          </p:cNvPr>
          <p:cNvSpPr txBox="1"/>
          <p:nvPr/>
        </p:nvSpPr>
        <p:spPr>
          <a:xfrm>
            <a:off x="636813" y="4905774"/>
            <a:ext cx="110163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Celebri maestri: Pantene, Clemente </a:t>
            </a:r>
            <a:r>
              <a:rPr lang="it-IT" dirty="0" err="1"/>
              <a:t>Alessadrino</a:t>
            </a:r>
            <a:r>
              <a:rPr lang="it-IT" dirty="0"/>
              <a:t>, Origene, </a:t>
            </a:r>
            <a:r>
              <a:rPr lang="it-IT" dirty="0" err="1"/>
              <a:t>Eracla</a:t>
            </a:r>
            <a:r>
              <a:rPr lang="it-IT" dirty="0"/>
              <a:t>, Dionigi 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A529975A-3FD2-D9BE-516C-2C8761B62BDB}"/>
              </a:ext>
            </a:extLst>
          </p:cNvPr>
          <p:cNvSpPr txBox="1"/>
          <p:nvPr/>
        </p:nvSpPr>
        <p:spPr>
          <a:xfrm>
            <a:off x="598714" y="5797311"/>
            <a:ext cx="11114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</a:t>
            </a:r>
            <a:r>
              <a:rPr lang="it-IT" dirty="0" err="1"/>
              <a:t>Eracla</a:t>
            </a:r>
            <a:r>
              <a:rPr lang="it-IT" dirty="0"/>
              <a:t> (231-247) si ha un primo allargamento della rete episcopale, con la nomina di 20 vescovi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92FB5F35-68E2-B42E-937C-CC3582B2E549}"/>
              </a:ext>
            </a:extLst>
          </p:cNvPr>
          <p:cNvSpPr txBox="1"/>
          <p:nvPr/>
        </p:nvSpPr>
        <p:spPr>
          <a:xfrm>
            <a:off x="598714" y="6254038"/>
            <a:ext cx="1105444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Cristianesimo non è più una questione esclusivamente alessandrina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DD44E333-69E4-6F67-D54A-2EC58BEF70D0}"/>
              </a:ext>
            </a:extLst>
          </p:cNvPr>
          <p:cNvSpPr txBox="1"/>
          <p:nvPr/>
        </p:nvSpPr>
        <p:spPr>
          <a:xfrm>
            <a:off x="598714" y="5362428"/>
            <a:ext cx="107659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Alessandria diviene il polo della cultura cristiana (Roma quello dottrinale)</a:t>
            </a:r>
          </a:p>
        </p:txBody>
      </p:sp>
    </p:spTree>
    <p:extLst>
      <p:ext uri="{BB962C8B-B14F-4D97-AF65-F5344CB8AC3E}">
        <p14:creationId xmlns:p14="http://schemas.microsoft.com/office/powerpoint/2010/main" val="1648298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2C1D14E0-6F0A-3353-045B-61AAA9315CC1}"/>
              </a:ext>
            </a:extLst>
          </p:cNvPr>
          <p:cNvSpPr txBox="1"/>
          <p:nvPr/>
        </p:nvSpPr>
        <p:spPr>
          <a:xfrm>
            <a:off x="611560" y="391922"/>
            <a:ext cx="11070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Dionigi il Grande (247-264) primo incontro con la persecuzione, di Decio (250)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7BFE8C0-3D62-EEAA-4F45-12AD128DCF90}"/>
              </a:ext>
            </a:extLst>
          </p:cNvPr>
          <p:cNvSpPr txBox="1"/>
          <p:nvPr/>
        </p:nvSpPr>
        <p:spPr>
          <a:xfrm>
            <a:off x="611560" y="849993"/>
            <a:ext cx="112667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Dionigi collabora con altri vescovi cattolici al di fuori dell’Egitto: la chiesa egiziana sul palcoscenico mondiale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74C9F2F-8C04-3F60-01E9-CF893F5207EA}"/>
              </a:ext>
            </a:extLst>
          </p:cNvPr>
          <p:cNvSpPr txBox="1"/>
          <p:nvPr/>
        </p:nvSpPr>
        <p:spPr>
          <a:xfrm>
            <a:off x="611560" y="1381418"/>
            <a:ext cx="10591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Ultima parte del III secolo («piccola pace»): nascita della scrittura copta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70D3AAF4-CF02-FA9F-E024-8EDA05A44F09}"/>
              </a:ext>
            </a:extLst>
          </p:cNvPr>
          <p:cNvSpPr txBox="1"/>
          <p:nvPr/>
        </p:nvSpPr>
        <p:spPr>
          <a:xfrm>
            <a:off x="611560" y="187618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E’ una lingua creata “a tavolino”, con intenti prettamente religiosi 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19E2B28-C749-6E61-409E-3184A017642B}"/>
              </a:ext>
            </a:extLst>
          </p:cNvPr>
          <p:cNvSpPr txBox="1"/>
          <p:nvPr/>
        </p:nvSpPr>
        <p:spPr>
          <a:xfrm>
            <a:off x="611560" y="2298938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Particolarità: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C91191B2-FD6A-D18C-408E-659367228B8D}"/>
              </a:ext>
            </a:extLst>
          </p:cNvPr>
          <p:cNvSpPr txBox="1"/>
          <p:nvPr/>
        </p:nvSpPr>
        <p:spPr>
          <a:xfrm>
            <a:off x="935596" y="3103436"/>
            <a:ext cx="102677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Drastica semplificazione grafica: uso dell’alfabeto greco maiuscolo e di segni derivati dal demotico 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C8A76A84-CAA9-45D7-F5FC-E9538CF3495C}"/>
              </a:ext>
            </a:extLst>
          </p:cNvPr>
          <p:cNvSpPr txBox="1"/>
          <p:nvPr/>
        </p:nvSpPr>
        <p:spPr>
          <a:xfrm>
            <a:off x="949828" y="3553557"/>
            <a:ext cx="720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Scrittura delle vocali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83EBB522-1A64-A323-2526-1F5045739E27}"/>
              </a:ext>
            </a:extLst>
          </p:cNvPr>
          <p:cNvSpPr txBox="1"/>
          <p:nvPr/>
        </p:nvSpPr>
        <p:spPr>
          <a:xfrm>
            <a:off x="935596" y="3996279"/>
            <a:ext cx="86764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Differenziazione in dialetti : </a:t>
            </a:r>
            <a:r>
              <a:rPr lang="it-IT" dirty="0" err="1"/>
              <a:t>Sahidico</a:t>
            </a:r>
            <a:r>
              <a:rPr lang="it-IT" dirty="0"/>
              <a:t>, </a:t>
            </a:r>
            <a:r>
              <a:rPr lang="it-IT" dirty="0" err="1"/>
              <a:t>Bohairico</a:t>
            </a:r>
            <a:r>
              <a:rPr lang="it-IT" dirty="0"/>
              <a:t>, </a:t>
            </a:r>
            <a:r>
              <a:rPr lang="it-IT" dirty="0" err="1"/>
              <a:t>Fayyumico</a:t>
            </a:r>
            <a:r>
              <a:rPr lang="it-IT" dirty="0"/>
              <a:t>, </a:t>
            </a:r>
            <a:r>
              <a:rPr lang="it-IT" dirty="0" err="1"/>
              <a:t>Akhmimico</a:t>
            </a:r>
            <a:r>
              <a:rPr lang="it-IT" dirty="0"/>
              <a:t> …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111470F-4421-6940-65CA-07F37B12E7E7}"/>
              </a:ext>
            </a:extLst>
          </p:cNvPr>
          <p:cNvSpPr txBox="1"/>
          <p:nvPr/>
        </p:nvSpPr>
        <p:spPr>
          <a:xfrm>
            <a:off x="938942" y="4456060"/>
            <a:ext cx="72728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Inserisce nel lessico una notevole quantità di termini derivati dal greco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8410281D-C95F-CE7B-C9ED-343957B5489A}"/>
              </a:ext>
            </a:extLst>
          </p:cNvPr>
          <p:cNvSpPr txBox="1"/>
          <p:nvPr/>
        </p:nvSpPr>
        <p:spPr>
          <a:xfrm>
            <a:off x="971600" y="2684010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Sempre scritto da sinistra a destra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E4DE4AB6-468D-6747-6D7E-7E387B2019F0}"/>
              </a:ext>
            </a:extLst>
          </p:cNvPr>
          <p:cNvSpPr txBox="1"/>
          <p:nvPr/>
        </p:nvSpPr>
        <p:spPr>
          <a:xfrm>
            <a:off x="555171" y="4912421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la conquista araba cede gradatamente il passo all’avanzata dell’arabo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510BBD7F-8925-4020-2324-739491E96519}"/>
              </a:ext>
            </a:extLst>
          </p:cNvPr>
          <p:cNvSpPr txBox="1"/>
          <p:nvPr/>
        </p:nvSpPr>
        <p:spPr>
          <a:xfrm>
            <a:off x="555171" y="5401883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 partire dal XVI secolo è una lingua morta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520C7B1F-1CDA-99A1-FDC2-F6E44199CFAD}"/>
              </a:ext>
            </a:extLst>
          </p:cNvPr>
          <p:cNvSpPr txBox="1"/>
          <p:nvPr/>
        </p:nvSpPr>
        <p:spPr>
          <a:xfrm>
            <a:off x="555171" y="5770343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dialetto </a:t>
            </a:r>
            <a:r>
              <a:rPr lang="it-IT" dirty="0" err="1"/>
              <a:t>Bohairico</a:t>
            </a:r>
            <a:r>
              <a:rPr lang="it-IT" dirty="0"/>
              <a:t> è utilizzato come lingua liturgica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CA821A35-D5CD-727C-EE17-640DE193BDDE}"/>
              </a:ext>
            </a:extLst>
          </p:cNvPr>
          <p:cNvSpPr txBox="1"/>
          <p:nvPr/>
        </p:nvSpPr>
        <p:spPr>
          <a:xfrm>
            <a:off x="555171" y="6211683"/>
            <a:ext cx="109945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sua conoscenza da parte di Champollion è stata fondamentale per la decifrazione del geroglifico</a:t>
            </a:r>
          </a:p>
        </p:txBody>
      </p:sp>
    </p:spTree>
    <p:extLst>
      <p:ext uri="{BB962C8B-B14F-4D97-AF65-F5344CB8AC3E}">
        <p14:creationId xmlns:p14="http://schemas.microsoft.com/office/powerpoint/2010/main" val="3668950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7A289673-4C49-FEA1-A4E3-B57884D2E363}"/>
              </a:ext>
            </a:extLst>
          </p:cNvPr>
          <p:cNvSpPr txBox="1"/>
          <p:nvPr/>
        </p:nvSpPr>
        <p:spPr>
          <a:xfrm>
            <a:off x="511629" y="435429"/>
            <a:ext cx="1138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Inizio IV secolo: persecuzione di Diocleziano e Galerio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CF92AD9-431B-5F94-66FA-921275ADA00F}"/>
              </a:ext>
            </a:extLst>
          </p:cNvPr>
          <p:cNvSpPr txBox="1"/>
          <p:nvPr/>
        </p:nvSpPr>
        <p:spPr>
          <a:xfrm>
            <a:off x="511629" y="847522"/>
            <a:ext cx="113864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Chiesa egiziana ne esce segnata in profondità: «Era dei Martiri», dal 284 d.C.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EAD94B5-94E3-5156-3471-F57CE43AC866}"/>
              </a:ext>
            </a:extLst>
          </p:cNvPr>
          <p:cNvSpPr txBox="1"/>
          <p:nvPr/>
        </p:nvSpPr>
        <p:spPr>
          <a:xfrm>
            <a:off x="511629" y="1305895"/>
            <a:ext cx="114953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Due gravi crisi: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2DC5433C-CA7E-307C-C5D6-000CDC03B837}"/>
              </a:ext>
            </a:extLst>
          </p:cNvPr>
          <p:cNvSpPr txBox="1"/>
          <p:nvPr/>
        </p:nvSpPr>
        <p:spPr>
          <a:xfrm>
            <a:off x="1426029" y="1764268"/>
            <a:ext cx="81425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Scisma </a:t>
            </a:r>
            <a:r>
              <a:rPr lang="it-IT" dirty="0" err="1"/>
              <a:t>Meliziano</a:t>
            </a:r>
            <a:r>
              <a:rPr lang="it-IT" dirty="0"/>
              <a:t> : contestazione del potere del vescovo alessandrino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60A9E5E3-4835-0D76-76B4-3906D2A5E102}"/>
              </a:ext>
            </a:extLst>
          </p:cNvPr>
          <p:cNvSpPr txBox="1"/>
          <p:nvPr/>
        </p:nvSpPr>
        <p:spPr>
          <a:xfrm>
            <a:off x="1426029" y="2222641"/>
            <a:ext cx="99277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Arianesimo: crisi teologica, ecclesiastica e politica, che coinvolgerà tutta la cristianità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10DD29CC-5C3B-FA35-6659-875FA397D147}"/>
              </a:ext>
            </a:extLst>
          </p:cNvPr>
          <p:cNvSpPr txBox="1"/>
          <p:nvPr/>
        </p:nvSpPr>
        <p:spPr>
          <a:xfrm>
            <a:off x="620486" y="2743200"/>
            <a:ext cx="11027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Fine III secolo – IV secolo : affermazione del movimento monastico, nelle sue diverse forme: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C5C3F119-0360-9C4A-ADDF-DCB8803CF3F3}"/>
              </a:ext>
            </a:extLst>
          </p:cNvPr>
          <p:cNvSpPr txBox="1"/>
          <p:nvPr/>
        </p:nvSpPr>
        <p:spPr>
          <a:xfrm>
            <a:off x="1426029" y="3224909"/>
            <a:ext cx="10145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Anacoretismo (Paolo di Tebe, Antonio)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085FA80F-3ED8-5B39-969B-E5C2834B40A4}"/>
              </a:ext>
            </a:extLst>
          </p:cNvPr>
          <p:cNvSpPr txBox="1"/>
          <p:nvPr/>
        </p:nvSpPr>
        <p:spPr>
          <a:xfrm>
            <a:off x="1426029" y="3659946"/>
            <a:ext cx="105809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Semi-anacoretismo o monachesimo </a:t>
            </a:r>
            <a:r>
              <a:rPr lang="it-IT" dirty="0" err="1"/>
              <a:t>laurotico</a:t>
            </a:r>
            <a:r>
              <a:rPr lang="it-IT" dirty="0"/>
              <a:t> (Ammonio, Macario, ..., nei luoghi di </a:t>
            </a:r>
            <a:r>
              <a:rPr lang="it-IT" dirty="0" err="1"/>
              <a:t>Kellia</a:t>
            </a:r>
            <a:r>
              <a:rPr lang="it-IT" dirty="0"/>
              <a:t>, </a:t>
            </a:r>
            <a:r>
              <a:rPr lang="it-IT" dirty="0" err="1"/>
              <a:t>Nitria</a:t>
            </a:r>
            <a:r>
              <a:rPr lang="it-IT" dirty="0"/>
              <a:t>, </a:t>
            </a:r>
            <a:r>
              <a:rPr lang="it-IT" dirty="0" err="1"/>
              <a:t>Scete</a:t>
            </a:r>
            <a:r>
              <a:rPr lang="it-IT" dirty="0"/>
              <a:t>)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F1BE3FF-4E22-5438-A777-003F6E588950}"/>
              </a:ext>
            </a:extLst>
          </p:cNvPr>
          <p:cNvSpPr txBox="1"/>
          <p:nvPr/>
        </p:nvSpPr>
        <p:spPr>
          <a:xfrm>
            <a:off x="1426029" y="4094983"/>
            <a:ext cx="1014548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Cenobitismo (Pacomio)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AD196376-8BD3-D30F-9570-B3DEECC30B7E}"/>
              </a:ext>
            </a:extLst>
          </p:cNvPr>
          <p:cNvSpPr txBox="1"/>
          <p:nvPr/>
        </p:nvSpPr>
        <p:spPr>
          <a:xfrm>
            <a:off x="620486" y="4669971"/>
            <a:ext cx="11027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esilio a Roma, Atanasio (328-373) fa conoscere il monachesimo egiziano al mondo latino</a:t>
            </a:r>
          </a:p>
        </p:txBody>
      </p:sp>
      <p:sp>
        <p:nvSpPr>
          <p:cNvPr id="14" name="CasellaDiTesto 13">
            <a:extLst>
              <a:ext uri="{FF2B5EF4-FFF2-40B4-BE49-F238E27FC236}">
                <a16:creationId xmlns:a16="http://schemas.microsoft.com/office/drawing/2014/main" id="{0C5B33C9-05DC-B16E-01D1-A1C529DFC83A}"/>
              </a:ext>
            </a:extLst>
          </p:cNvPr>
          <p:cNvSpPr txBox="1"/>
          <p:nvPr/>
        </p:nvSpPr>
        <p:spPr>
          <a:xfrm>
            <a:off x="620486" y="5105008"/>
            <a:ext cx="107333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 Nicea (325) viene condannato l’arianesimo e si definiscono le tre sedi religiose più importanti: Roma, Alessandria, Antiochia </a:t>
            </a:r>
          </a:p>
        </p:txBody>
      </p:sp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6A601F37-1B3C-0D66-8EBD-71DE02E21364}"/>
              </a:ext>
            </a:extLst>
          </p:cNvPr>
          <p:cNvSpPr txBox="1"/>
          <p:nvPr/>
        </p:nvSpPr>
        <p:spPr>
          <a:xfrm>
            <a:off x="620486" y="5932714"/>
            <a:ext cx="11277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Nel Concilio di Costantinopoli I (381), Costantinopoli, la «</a:t>
            </a:r>
            <a:r>
              <a:rPr lang="it-IT" dirty="0" err="1"/>
              <a:t>NuovaRoma</a:t>
            </a:r>
            <a:r>
              <a:rPr lang="it-IT" dirty="0"/>
              <a:t>», si arroga il primato d’onore dopo Roma, declassando Alessandria</a:t>
            </a:r>
          </a:p>
        </p:txBody>
      </p:sp>
    </p:spTree>
    <p:extLst>
      <p:ext uri="{BB962C8B-B14F-4D97-AF65-F5344CB8AC3E}">
        <p14:creationId xmlns:p14="http://schemas.microsoft.com/office/powerpoint/2010/main" val="1320582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7" grpId="0"/>
      <p:bldP spid="8" grpId="0"/>
      <p:bldP spid="9" grpId="0"/>
      <p:bldP spid="10" grpId="0"/>
      <p:bldP spid="12" grpId="0"/>
      <p:bldP spid="13" grpId="0"/>
      <p:bldP spid="14" grpId="0"/>
      <p:bldP spid="1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9EFEC1C3-3775-F5C5-3B76-2E199EAFFC52}"/>
              </a:ext>
            </a:extLst>
          </p:cNvPr>
          <p:cNvSpPr txBox="1"/>
          <p:nvPr/>
        </p:nvSpPr>
        <p:spPr>
          <a:xfrm>
            <a:off x="696686" y="500743"/>
            <a:ext cx="108639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Da questo momento il seggio alessandrino lotterà per riaffermare i propri diritti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2D4AE0B5-D363-7589-0914-3D6F66A49BB2}"/>
              </a:ext>
            </a:extLst>
          </p:cNvPr>
          <p:cNvSpPr txBox="1"/>
          <p:nvPr/>
        </p:nvSpPr>
        <p:spPr>
          <a:xfrm>
            <a:off x="696686" y="1012763"/>
            <a:ext cx="11027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Questo ideale si incarna nella politica ecclesiale di Teofilo (385-412) e di Cirillo (412-444)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8C8B2129-676F-4D16-58AC-A1D9F7EC75AF}"/>
              </a:ext>
            </a:extLst>
          </p:cNvPr>
          <p:cNvSpPr txBox="1"/>
          <p:nvPr/>
        </p:nvSpPr>
        <p:spPr>
          <a:xfrm>
            <a:off x="696686" y="1425639"/>
            <a:ext cx="11103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Ad Efeso I (431) </a:t>
            </a:r>
            <a:r>
              <a:rPr lang="it-IT" dirty="0" err="1"/>
              <a:t>Dioscoro</a:t>
            </a:r>
            <a:r>
              <a:rPr lang="it-IT" dirty="0"/>
              <a:t> riesce a far condannare il patriarca di Costantinopoli Nestorio accusandolo di non riconoscere il titolo di «Madre di Dio» alla Vergine.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DEAE1A36-59C5-E975-9C6B-DB1D72EABB9F}"/>
              </a:ext>
            </a:extLst>
          </p:cNvPr>
          <p:cNvSpPr txBox="1"/>
          <p:nvPr/>
        </p:nvSpPr>
        <p:spPr>
          <a:xfrm>
            <a:off x="696686" y="2209800"/>
            <a:ext cx="110272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A Calcedonia (451) è invece il patriarca egiziano </a:t>
            </a:r>
            <a:r>
              <a:rPr lang="it-IT" dirty="0" err="1"/>
              <a:t>Dioscoro</a:t>
            </a:r>
            <a:r>
              <a:rPr lang="it-IT" dirty="0"/>
              <a:t> (444-457) ad essere condannato per non aver accettato la dottrina delle «due nature» (divina ed umana) in Cristo. Accusa, infondata, di «monofisismo»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CBD3C8CD-4A58-DB36-DC54-B8E230D8691C}"/>
              </a:ext>
            </a:extLst>
          </p:cNvPr>
          <p:cNvSpPr txBox="1"/>
          <p:nvPr/>
        </p:nvSpPr>
        <p:spPr>
          <a:xfrm>
            <a:off x="696686" y="3025836"/>
            <a:ext cx="11027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Chiesa egiziana si separa dalla Grande Chiesa, separazione ancor oggi presente.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8590D72B-712D-8BC9-97B7-6BAE4DE62E31}"/>
              </a:ext>
            </a:extLst>
          </p:cNvPr>
          <p:cNvSpPr txBox="1"/>
          <p:nvPr/>
        </p:nvSpPr>
        <p:spPr>
          <a:xfrm>
            <a:off x="664028" y="3526266"/>
            <a:ext cx="1092925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Candidato anti-</a:t>
            </a:r>
            <a:r>
              <a:rPr lang="it-IT" dirty="0" err="1"/>
              <a:t>calcedonese</a:t>
            </a:r>
            <a:r>
              <a:rPr lang="it-IT" dirty="0"/>
              <a:t> o pro-</a:t>
            </a:r>
            <a:r>
              <a:rPr lang="it-IT" dirty="0" err="1"/>
              <a:t>calcedonese</a:t>
            </a:r>
            <a:r>
              <a:rPr lang="it-IT" dirty="0"/>
              <a:t>, a seconda delle vicende storiche, sulla sede patriarcale di Alessandria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F02AE72B-48A7-D284-D755-ACDB6C927918}"/>
              </a:ext>
            </a:extLst>
          </p:cNvPr>
          <p:cNvSpPr txBox="1"/>
          <p:nvPr/>
        </p:nvSpPr>
        <p:spPr>
          <a:xfrm>
            <a:off x="647700" y="4253966"/>
            <a:ext cx="11027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Giustiniano (527-565) si creano due linee patriarcali contemporanee e concorrenti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DB74679C-6638-83EF-A9CD-9726D1E422C9}"/>
              </a:ext>
            </a:extLst>
          </p:cNvPr>
          <p:cNvSpPr txBox="1"/>
          <p:nvPr/>
        </p:nvSpPr>
        <p:spPr>
          <a:xfrm>
            <a:off x="664028" y="4789714"/>
            <a:ext cx="111034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Nella prima metà del VII secolo, due sciagure sull’Egitto: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5C908560-46C7-7F9C-A6F5-867CE06118D8}"/>
              </a:ext>
            </a:extLst>
          </p:cNvPr>
          <p:cNvSpPr txBox="1"/>
          <p:nvPr/>
        </p:nvSpPr>
        <p:spPr>
          <a:xfrm>
            <a:off x="1785257" y="5388429"/>
            <a:ext cx="980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Conquista persiana, di breve durata (619-629)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194C2250-8ED3-83B2-D28C-0ADFCF76A8F5}"/>
              </a:ext>
            </a:extLst>
          </p:cNvPr>
          <p:cNvSpPr txBox="1"/>
          <p:nvPr/>
        </p:nvSpPr>
        <p:spPr>
          <a:xfrm>
            <a:off x="1785257" y="5921514"/>
            <a:ext cx="98080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Conquista araba (639-642), ben più gravida di conseguenze. Gli Egiziani «stanno a guardare»</a:t>
            </a:r>
          </a:p>
        </p:txBody>
      </p:sp>
    </p:spTree>
    <p:extLst>
      <p:ext uri="{BB962C8B-B14F-4D97-AF65-F5344CB8AC3E}">
        <p14:creationId xmlns:p14="http://schemas.microsoft.com/office/powerpoint/2010/main" val="3128980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872BAFF3-94F4-F475-4E67-0EF933013DEF}"/>
              </a:ext>
            </a:extLst>
          </p:cNvPr>
          <p:cNvSpPr txBox="1"/>
          <p:nvPr/>
        </p:nvSpPr>
        <p:spPr>
          <a:xfrm>
            <a:off x="566056" y="1099423"/>
            <a:ext cx="111687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Inizia un lento ma inesorabile periodo di devalorizzazione, con i cristiani sempre più cittadini di serie B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F54B0BD7-58CE-7540-E26C-BAD63F677311}"/>
              </a:ext>
            </a:extLst>
          </p:cNvPr>
          <p:cNvSpPr txBox="1"/>
          <p:nvPr/>
        </p:nvSpPr>
        <p:spPr>
          <a:xfrm>
            <a:off x="566056" y="1644129"/>
            <a:ext cx="84969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La politica fiscale, con le tasse </a:t>
            </a:r>
            <a:r>
              <a:rPr lang="it-IT" i="1" dirty="0" err="1"/>
              <a:t>jizya</a:t>
            </a:r>
            <a:r>
              <a:rPr lang="it-IT" dirty="0"/>
              <a:t> e </a:t>
            </a:r>
            <a:r>
              <a:rPr lang="it-IT" i="1" dirty="0" err="1"/>
              <a:t>kharaj</a:t>
            </a:r>
            <a:r>
              <a:rPr lang="it-IT" dirty="0"/>
              <a:t>, accelera il processo di islamizzazione 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C0DF224-C4C5-58E0-9BD7-02DF353867F4}"/>
              </a:ext>
            </a:extLst>
          </p:cNvPr>
          <p:cNvSpPr txBox="1"/>
          <p:nvPr/>
        </p:nvSpPr>
        <p:spPr>
          <a:xfrm>
            <a:off x="539552" y="2121427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la fine del VII secolo le restrizioni religiose si fanno sempre più pressanti.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AACC2635-0D69-E257-5326-DBFC03E7A1DC}"/>
              </a:ext>
            </a:extLst>
          </p:cNvPr>
          <p:cNvSpPr txBox="1"/>
          <p:nvPr/>
        </p:nvSpPr>
        <p:spPr>
          <a:xfrm>
            <a:off x="555170" y="2490759"/>
            <a:ext cx="84249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Iniziano le ribellioni – ben sei tra il 725 e il 773 – tutte brutalmente represse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51B5FD3C-BB59-BFE5-B5E8-569708A7D4D6}"/>
              </a:ext>
            </a:extLst>
          </p:cNvPr>
          <p:cNvSpPr txBox="1"/>
          <p:nvPr/>
        </p:nvSpPr>
        <p:spPr>
          <a:xfrm>
            <a:off x="566056" y="2952354"/>
            <a:ext cx="1132114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Un’ultima grandiosa ribellione avviene tra l’831 e l’832 nel </a:t>
            </a:r>
            <a:r>
              <a:rPr lang="it-IT" dirty="0" err="1"/>
              <a:t>Bashmur</a:t>
            </a:r>
            <a:r>
              <a:rPr lang="it-IT" dirty="0"/>
              <a:t>, provincia del Delta. Il Califfo Al-</a:t>
            </a:r>
            <a:r>
              <a:rPr lang="it-IT" dirty="0" err="1"/>
              <a:t>Ma’mun</a:t>
            </a:r>
            <a:r>
              <a:rPr lang="it-IT" dirty="0"/>
              <a:t> (813-833)  interviene personalmente in Egitto e soffoca nel sangue la ribellione. Decine di migliaia sono i copti uccisi.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3EE01D08-4F42-AF3D-7B6C-522BA6B851FE}"/>
              </a:ext>
            </a:extLst>
          </p:cNvPr>
          <p:cNvSpPr txBox="1"/>
          <p:nvPr/>
        </p:nvSpPr>
        <p:spPr>
          <a:xfrm>
            <a:off x="566055" y="3614248"/>
            <a:ext cx="113211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L’oppressione non fu soltanto finanziaria, ma interessò tutti gli aspetti della vita sociale e religiosa. Molti Copti, per non perdere prestigio sociale e per salvarsi dalla povertà, apostatarono. I cristiani diventano una minoranza.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AC77526-16A5-745E-8DD4-C3DDAEF2A69A}"/>
              </a:ext>
            </a:extLst>
          </p:cNvPr>
          <p:cNvSpPr txBox="1"/>
          <p:nvPr/>
        </p:nvSpPr>
        <p:spPr>
          <a:xfrm>
            <a:off x="566057" y="326571"/>
            <a:ext cx="1116874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Con la conquista araba inizia per la Chiesa copta una cesura dal contesto internazionale. Ignorata dalle altre cristianità, vive ripiegata su sé stessa, preoccupata solo per la propria sopravvivenza.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AD61098F-566B-7298-F3AA-7F84021C5878}"/>
              </a:ext>
            </a:extLst>
          </p:cNvPr>
          <p:cNvSpPr txBox="1"/>
          <p:nvPr/>
        </p:nvSpPr>
        <p:spPr>
          <a:xfrm>
            <a:off x="554632" y="4356175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L’oppressione dei cristiani continuò sotto tutti i successivi padroni musulmani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44184BCA-F0B9-9B83-26B3-DA223379ECF3}"/>
              </a:ext>
            </a:extLst>
          </p:cNvPr>
          <p:cNvSpPr txBox="1"/>
          <p:nvPr/>
        </p:nvSpPr>
        <p:spPr>
          <a:xfrm>
            <a:off x="576396" y="4788223"/>
            <a:ext cx="1132114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Il periodo del califfo </a:t>
            </a:r>
            <a:r>
              <a:rPr lang="it-IT" dirty="0" err="1"/>
              <a:t>fatimide</a:t>
            </a:r>
            <a:r>
              <a:rPr lang="it-IT" dirty="0"/>
              <a:t> </a:t>
            </a:r>
            <a:r>
              <a:rPr lang="it-IT" dirty="0" err="1"/>
              <a:t>al-Hakim</a:t>
            </a:r>
            <a:r>
              <a:rPr lang="it-IT" dirty="0"/>
              <a:t> </a:t>
            </a:r>
            <a:r>
              <a:rPr lang="it-IT" dirty="0" err="1"/>
              <a:t>bi-Amr</a:t>
            </a:r>
            <a:r>
              <a:rPr lang="it-IT" dirty="0"/>
              <a:t> Allah (996-1021) fu un periodo di terrore per tutto il Paese e per i Copti in particolare. Distruzione del Santo Sepolcro (1009)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38E9EC0-C155-189F-9BDD-1F274B416EB9}"/>
              </a:ext>
            </a:extLst>
          </p:cNvPr>
          <p:cNvSpPr txBox="1"/>
          <p:nvPr/>
        </p:nvSpPr>
        <p:spPr>
          <a:xfrm>
            <a:off x="554631" y="5508303"/>
            <a:ext cx="115176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Col nascere del movimento crociato (1099: conquista di Gerusalemme), i copti sono considerati “fratelli di religione” degli odiati “Franchi” e subiscono le vendette dei musulmani. Così anche sotto gli </a:t>
            </a:r>
            <a:r>
              <a:rPr lang="it-IT" dirty="0" err="1"/>
              <a:t>Ayyubidi</a:t>
            </a:r>
            <a:r>
              <a:rPr lang="it-IT" dirty="0"/>
              <a:t> (1171-1250; Saladino)</a:t>
            </a:r>
          </a:p>
        </p:txBody>
      </p:sp>
    </p:spTree>
    <p:extLst>
      <p:ext uri="{BB962C8B-B14F-4D97-AF65-F5344CB8AC3E}">
        <p14:creationId xmlns:p14="http://schemas.microsoft.com/office/powerpoint/2010/main" val="21255011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  <p:bldP spid="7" grpId="0"/>
      <p:bldP spid="9" grpId="0"/>
      <p:bldP spid="10" grpId="0"/>
      <p:bldP spid="1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14FC4D03-9BEB-6953-005B-36D5267456D8}"/>
              </a:ext>
            </a:extLst>
          </p:cNvPr>
          <p:cNvSpPr txBox="1"/>
          <p:nvPr/>
        </p:nvSpPr>
        <p:spPr>
          <a:xfrm>
            <a:off x="503547" y="376871"/>
            <a:ext cx="1120948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La repressione, contrassegnata da parecchie persecuzioni, segnò anche il periodo dei mamelucchi (1250-1517). I cristiani sono ridotti a un decimo della popolazione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3E4B3E9-D359-BFD7-8157-1A88484E7B0D}"/>
              </a:ext>
            </a:extLst>
          </p:cNvPr>
          <p:cNvSpPr txBox="1"/>
          <p:nvPr/>
        </p:nvSpPr>
        <p:spPr>
          <a:xfrm>
            <a:off x="503547" y="1127010"/>
            <a:ext cx="11405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Pur in un clima ostile, questo è anche il periodo del fiorire culturale dei copti (</a:t>
            </a:r>
            <a:r>
              <a:rPr lang="it-IT" i="1" dirty="0" err="1"/>
              <a:t>Awlad</a:t>
            </a:r>
            <a:r>
              <a:rPr lang="it-IT" i="1" dirty="0"/>
              <a:t> al-Assal</a:t>
            </a:r>
            <a:r>
              <a:rPr lang="it-IT" dirty="0"/>
              <a:t>)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20BCFA6D-3356-70B6-78B5-96582435A6B2}"/>
              </a:ext>
            </a:extLst>
          </p:cNvPr>
          <p:cNvSpPr txBox="1"/>
          <p:nvPr/>
        </p:nvSpPr>
        <p:spPr>
          <a:xfrm>
            <a:off x="503546" y="1518114"/>
            <a:ext cx="1140542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Il declino culturale ed economico continuò anche sotto gli Ottomani (1517-1798). Il governo, che si esercitava dalla lontana Costantinopoli, si interessava dell’Egitto solo per spremerne le immense ricchezze. 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B4E25006-C051-7BC7-9B81-87E7824BFCCE}"/>
              </a:ext>
            </a:extLst>
          </p:cNvPr>
          <p:cNvSpPr txBox="1"/>
          <p:nvPr/>
        </p:nvSpPr>
        <p:spPr>
          <a:xfrm>
            <a:off x="515282" y="2411828"/>
            <a:ext cx="115134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L’arrivo dei Francesi di Napoleone nel luglio 1798 segnò l’inizio della fine per la casta militare dei mamelucchi e l’inizio di un lento e non ancora concluso processo di rinascita dell’Egitto, con la sua apertura verso il mondo occidentale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AC2C32A2-147D-ECF0-457F-EF854EB9E871}"/>
              </a:ext>
            </a:extLst>
          </p:cNvPr>
          <p:cNvSpPr txBox="1"/>
          <p:nvPr/>
        </p:nvSpPr>
        <p:spPr>
          <a:xfrm>
            <a:off x="515282" y="3503851"/>
            <a:ext cx="1139368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Per quanto riguarda i Copti, benché questi fossero rimasti inizialmente delusi dal trattamento riservato loro dai “fratelli Cristiani”, il fatto che l’amministrazione finanziaria dell’Egitto fosse interamente nelle loro mani contribuì a risollevare la loro situazione sociale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64BEFD95-1DD5-A178-5F61-477B70961657}"/>
              </a:ext>
            </a:extLst>
          </p:cNvPr>
          <p:cNvSpPr txBox="1"/>
          <p:nvPr/>
        </p:nvSpPr>
        <p:spPr>
          <a:xfrm>
            <a:off x="515282" y="4481611"/>
            <a:ext cx="11393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La spedizione francese contribuì a risvegliare presso gli Egiziani la presa di coscienza della loro nazionalità e promosse il cambiamento, anche se solo embrionale, dello statuto dei Cristiani in Egitto.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16AE8B1D-3355-419F-DCA8-6FD2037A89DE}"/>
              </a:ext>
            </a:extLst>
          </p:cNvPr>
          <p:cNvSpPr txBox="1"/>
          <p:nvPr/>
        </p:nvSpPr>
        <p:spPr>
          <a:xfrm>
            <a:off x="515282" y="5291097"/>
            <a:ext cx="115134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Un processo difficoltoso, irto di ostacoli, lungo e ancor oggi lontano dal compimento, destinato a fare dei Copti degli Egiziani a pieno titolo, ebbe il suo inizio proprio in quegli anni.</a:t>
            </a:r>
          </a:p>
        </p:txBody>
      </p:sp>
    </p:spTree>
    <p:extLst>
      <p:ext uri="{BB962C8B-B14F-4D97-AF65-F5344CB8AC3E}">
        <p14:creationId xmlns:p14="http://schemas.microsoft.com/office/powerpoint/2010/main" val="23961855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/>
      <p:bldP spid="4" grpId="0"/>
      <p:bldP spid="5" grpId="0"/>
      <p:bldP spid="6" grpId="0"/>
      <p:bldP spid="7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sellaDiTesto 1">
            <a:extLst>
              <a:ext uri="{FF2B5EF4-FFF2-40B4-BE49-F238E27FC236}">
                <a16:creationId xmlns:a16="http://schemas.microsoft.com/office/drawing/2014/main" id="{D9EC75AF-1EA1-9508-1E76-FD104E92F5BA}"/>
              </a:ext>
            </a:extLst>
          </p:cNvPr>
          <p:cNvSpPr txBox="1"/>
          <p:nvPr/>
        </p:nvSpPr>
        <p:spPr>
          <a:xfrm>
            <a:off x="539552" y="476672"/>
            <a:ext cx="81369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b="1" dirty="0"/>
              <a:t>Cirillo IV </a:t>
            </a:r>
            <a:r>
              <a:rPr lang="it-IT" dirty="0"/>
              <a:t>(1854-1861) e il </a:t>
            </a:r>
            <a:r>
              <a:rPr lang="it-IT" i="1" dirty="0"/>
              <a:t>Tempo della riforma</a:t>
            </a:r>
          </a:p>
        </p:txBody>
      </p: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8209AF29-BC3A-7FDC-7523-DD478D2D1C58}"/>
              </a:ext>
            </a:extLst>
          </p:cNvPr>
          <p:cNvSpPr txBox="1"/>
          <p:nvPr/>
        </p:nvSpPr>
        <p:spPr>
          <a:xfrm>
            <a:off x="1115615" y="908720"/>
            <a:ext cx="107498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ai laici  viene concesso di condividere col clero la responsabilità della gestione dei beni ecclesiastici</a:t>
            </a: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FB03D759-A934-2865-E48E-5FF1D7E23832}"/>
              </a:ext>
            </a:extLst>
          </p:cNvPr>
          <p:cNvSpPr txBox="1"/>
          <p:nvPr/>
        </p:nvSpPr>
        <p:spPr>
          <a:xfrm>
            <a:off x="1115616" y="1350060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rinnova il sistema scolastico ispirandosi al modello europeo</a:t>
            </a:r>
          </a:p>
        </p:txBody>
      </p:sp>
      <p:sp>
        <p:nvSpPr>
          <p:cNvPr id="5" name="CasellaDiTesto 4">
            <a:extLst>
              <a:ext uri="{FF2B5EF4-FFF2-40B4-BE49-F238E27FC236}">
                <a16:creationId xmlns:a16="http://schemas.microsoft.com/office/drawing/2014/main" id="{15AD0752-1CD9-BB4F-B7A1-0FFAAA2361EC}"/>
              </a:ext>
            </a:extLst>
          </p:cNvPr>
          <p:cNvSpPr txBox="1"/>
          <p:nvPr/>
        </p:nvSpPr>
        <p:spPr>
          <a:xfrm>
            <a:off x="1115615" y="1791400"/>
            <a:ext cx="1090221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- In queste scuole si forma la futura </a:t>
            </a:r>
            <a:r>
              <a:rPr lang="it-IT" i="1" dirty="0"/>
              <a:t>élite</a:t>
            </a:r>
            <a:r>
              <a:rPr lang="it-IT" dirty="0"/>
              <a:t> intellettuale e sociale cristiana, dalla quale usciranno anche dei </a:t>
            </a:r>
            <a:r>
              <a:rPr lang="it-IT" i="1" dirty="0"/>
              <a:t>leader</a:t>
            </a:r>
            <a:r>
              <a:rPr lang="it-IT" dirty="0"/>
              <a:t> nazionali (</a:t>
            </a:r>
            <a:r>
              <a:rPr lang="it-IT" dirty="0" err="1"/>
              <a:t>Butrus</a:t>
            </a:r>
            <a:r>
              <a:rPr lang="it-IT" dirty="0"/>
              <a:t> Ghali </a:t>
            </a:r>
            <a:r>
              <a:rPr lang="it-IT" dirty="0" err="1"/>
              <a:t>Pasha</a:t>
            </a:r>
            <a:r>
              <a:rPr lang="it-IT" dirty="0"/>
              <a:t>, 1843-1910, Primo Ministro, assassinato nel 1910)</a:t>
            </a: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6F5E5EA8-2646-97AE-54F2-CB6ACA6CCB30}"/>
              </a:ext>
            </a:extLst>
          </p:cNvPr>
          <p:cNvSpPr txBox="1"/>
          <p:nvPr/>
        </p:nvSpPr>
        <p:spPr>
          <a:xfrm>
            <a:off x="1115616" y="2508575"/>
            <a:ext cx="7776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it-IT" dirty="0"/>
              <a:t>- Prime cure per la formazione del clero. Ma brucia le icone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9CF57570-0873-7B8D-4E2B-AD92D2A3C765}"/>
              </a:ext>
            </a:extLst>
          </p:cNvPr>
          <p:cNvSpPr txBox="1"/>
          <p:nvPr/>
        </p:nvSpPr>
        <p:spPr>
          <a:xfrm>
            <a:off x="1115616" y="2922039"/>
            <a:ext cx="75608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- Pioniere dell’ecumenismo. Contatti con la Chiesa di Russia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A0642939-470F-CE88-F185-DFEE1E5D50E4}"/>
              </a:ext>
            </a:extLst>
          </p:cNvPr>
          <p:cNvSpPr txBox="1"/>
          <p:nvPr/>
        </p:nvSpPr>
        <p:spPr>
          <a:xfrm>
            <a:off x="539552" y="3504490"/>
            <a:ext cx="113258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it-IT" dirty="0"/>
              <a:t>I successori, Demetrio II (1862-1874) e Cirillo V (1874-1925), sono conservatori. Il loro atteggiamento contribuisce a scavare un fossato tra il laicato copto, aperto agli influssi occidentali, e il clero, chiuso e conservatore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9F321EA8-C4C9-BA2F-0F45-93D19FB53699}"/>
              </a:ext>
            </a:extLst>
          </p:cNvPr>
          <p:cNvSpPr txBox="1"/>
          <p:nvPr/>
        </p:nvSpPr>
        <p:spPr>
          <a:xfrm>
            <a:off x="539552" y="4236190"/>
            <a:ext cx="1132587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it-IT" dirty="0"/>
              <a:t>L’occupazione inglese (dal 1882) crea la nascita di uno spirito nazionale, al quale partecipano anche i  Copti, che entrano in politica (</a:t>
            </a:r>
            <a:r>
              <a:rPr lang="it-IT" i="1" dirty="0" err="1"/>
              <a:t>Wafd</a:t>
            </a:r>
            <a:r>
              <a:rPr lang="it-IT" dirty="0"/>
              <a:t>, partito nazionalista), campo dal quale verranno gradualmente estromessi con l’affermarsi dei </a:t>
            </a:r>
            <a:r>
              <a:rPr lang="it-IT" i="1" dirty="0"/>
              <a:t>Fratelli Musulmani </a:t>
            </a:r>
            <a:r>
              <a:rPr lang="it-IT" dirty="0"/>
              <a:t>(fondati nel 1928).</a:t>
            </a:r>
          </a:p>
        </p:txBody>
      </p:sp>
      <p:sp>
        <p:nvSpPr>
          <p:cNvPr id="10" name="CasellaDiTesto 9">
            <a:extLst>
              <a:ext uri="{FF2B5EF4-FFF2-40B4-BE49-F238E27FC236}">
                <a16:creationId xmlns:a16="http://schemas.microsoft.com/office/drawing/2014/main" id="{24DBC03A-B633-C7F1-5D03-989B528FC80F}"/>
              </a:ext>
            </a:extLst>
          </p:cNvPr>
          <p:cNvSpPr txBox="1"/>
          <p:nvPr/>
        </p:nvSpPr>
        <p:spPr>
          <a:xfrm>
            <a:off x="539552" y="5785112"/>
            <a:ext cx="83529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In questi decenni la storia copta è scritta dai laici più che dal clero</a:t>
            </a:r>
          </a:p>
        </p:txBody>
      </p:sp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E9A55812-1E2C-84B0-D9AD-4463D76BA227}"/>
              </a:ext>
            </a:extLst>
          </p:cNvPr>
          <p:cNvSpPr txBox="1"/>
          <p:nvPr/>
        </p:nvSpPr>
        <p:spPr>
          <a:xfrm>
            <a:off x="539552" y="5287650"/>
            <a:ext cx="113429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Nessun copto tra i «Liberi Ufficiali» che capeggiavano il governo dopo la presa di potere di Nasser (1952)</a:t>
            </a:r>
          </a:p>
        </p:txBody>
      </p:sp>
    </p:spTree>
    <p:extLst>
      <p:ext uri="{BB962C8B-B14F-4D97-AF65-F5344CB8AC3E}">
        <p14:creationId xmlns:p14="http://schemas.microsoft.com/office/powerpoint/2010/main" val="35296077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1969</Words>
  <Application>Microsoft Office PowerPoint</Application>
  <PresentationFormat>Widescreen</PresentationFormat>
  <Paragraphs>110</Paragraphs>
  <Slides>11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11</vt:i4>
      </vt:variant>
    </vt:vector>
  </HeadingPairs>
  <TitlesOfParts>
    <vt:vector size="15" baseType="lpstr">
      <vt:lpstr>Aptos</vt:lpstr>
      <vt:lpstr>Aptos Display</vt:lpstr>
      <vt:lpstr>Arial</vt:lpstr>
      <vt:lpstr>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Alberto Elli</dc:creator>
  <cp:lastModifiedBy>Alberto Elli</cp:lastModifiedBy>
  <cp:revision>16</cp:revision>
  <dcterms:created xsi:type="dcterms:W3CDTF">2026-02-08T08:42:47Z</dcterms:created>
  <dcterms:modified xsi:type="dcterms:W3CDTF">2026-02-14T09:19:49Z</dcterms:modified>
</cp:coreProperties>
</file>